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82" r:id="rId20"/>
    <p:sldId id="283" r:id="rId21"/>
    <p:sldId id="275" r:id="rId22"/>
    <p:sldId id="276" r:id="rId23"/>
    <p:sldId id="277" r:id="rId24"/>
    <p:sldId id="280" r:id="rId25"/>
    <p:sldId id="281"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00FF"/>
    <a:srgbClr val="CC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E283A-EF1C-4CD8-856A-75E4F13540E7}" type="doc">
      <dgm:prSet loTypeId="urn:microsoft.com/office/officeart/2005/8/layout/radial6" loCatId="cycle" qsTypeId="urn:microsoft.com/office/officeart/2005/8/quickstyle/simple4" qsCatId="simple" csTypeId="urn:microsoft.com/office/officeart/2005/8/colors/colorful3" csCatId="colorful" phldr="1"/>
      <dgm:spPr/>
      <dgm:t>
        <a:bodyPr/>
        <a:lstStyle/>
        <a:p>
          <a:pPr rtl="1"/>
          <a:endParaRPr lang="ar-SA"/>
        </a:p>
      </dgm:t>
    </dgm:pt>
    <dgm:pt modelId="{F9567AFB-1F33-4253-99F9-0F1B5AD08929}">
      <dgm:prSet phldrT="[Text]"/>
      <dgm:spPr/>
      <dgm:t>
        <a:bodyPr/>
        <a:lstStyle/>
        <a:p>
          <a:pPr rtl="1"/>
          <a:r>
            <a:rPr lang="ar-SY" dirty="0" smtClean="0">
              <a:solidFill>
                <a:srgbClr val="002060"/>
              </a:solidFill>
            </a:rPr>
            <a:t>أنواع التعليم</a:t>
          </a:r>
          <a:endParaRPr lang="ar-SA" dirty="0">
            <a:solidFill>
              <a:srgbClr val="002060"/>
            </a:solidFill>
          </a:endParaRPr>
        </a:p>
      </dgm:t>
    </dgm:pt>
    <dgm:pt modelId="{A54566DD-C6DA-4459-A970-B50936E25FB1}" type="parTrans" cxnId="{7E01D218-6B04-48FD-B20B-04BB76897008}">
      <dgm:prSet/>
      <dgm:spPr/>
      <dgm:t>
        <a:bodyPr/>
        <a:lstStyle/>
        <a:p>
          <a:pPr rtl="1"/>
          <a:endParaRPr lang="ar-SA"/>
        </a:p>
      </dgm:t>
    </dgm:pt>
    <dgm:pt modelId="{0850A78D-E4AA-4AB3-AB69-3D0FE833E8E1}" type="sibTrans" cxnId="{7E01D218-6B04-48FD-B20B-04BB76897008}">
      <dgm:prSet/>
      <dgm:spPr/>
      <dgm:t>
        <a:bodyPr/>
        <a:lstStyle/>
        <a:p>
          <a:pPr rtl="1"/>
          <a:endParaRPr lang="ar-SA"/>
        </a:p>
      </dgm:t>
    </dgm:pt>
    <dgm:pt modelId="{000089BA-D10C-483F-A325-1EE579627CDD}">
      <dgm:prSet phldrT="[Text]"/>
      <dgm:spPr/>
      <dgm:t>
        <a:bodyPr/>
        <a:lstStyle/>
        <a:p>
          <a:pPr rtl="1"/>
          <a:r>
            <a:rPr lang="ar-SY" dirty="0" smtClean="0">
              <a:solidFill>
                <a:srgbClr val="C00000"/>
              </a:solidFill>
            </a:rPr>
            <a:t>تعليم العلوم </a:t>
          </a:r>
          <a:endParaRPr lang="ar-SA" dirty="0">
            <a:solidFill>
              <a:srgbClr val="C00000"/>
            </a:solidFill>
          </a:endParaRPr>
        </a:p>
      </dgm:t>
    </dgm:pt>
    <dgm:pt modelId="{4DEBA3AD-18ED-4716-9FB4-751EF37460B7}" type="parTrans" cxnId="{2F1141E9-2ADA-49EB-858F-93B323E7D3D0}">
      <dgm:prSet/>
      <dgm:spPr/>
      <dgm:t>
        <a:bodyPr/>
        <a:lstStyle/>
        <a:p>
          <a:pPr rtl="1"/>
          <a:endParaRPr lang="ar-SA"/>
        </a:p>
      </dgm:t>
    </dgm:pt>
    <dgm:pt modelId="{A91408F9-24C1-4C5D-AB97-6EE7CD384620}" type="sibTrans" cxnId="{2F1141E9-2ADA-49EB-858F-93B323E7D3D0}">
      <dgm:prSet/>
      <dgm:spPr/>
      <dgm:t>
        <a:bodyPr/>
        <a:lstStyle/>
        <a:p>
          <a:pPr rtl="1"/>
          <a:endParaRPr lang="ar-SA"/>
        </a:p>
      </dgm:t>
    </dgm:pt>
    <dgm:pt modelId="{71BA3C55-538F-4139-B8F2-CB41F02740EF}">
      <dgm:prSet phldrT="[Text]"/>
      <dgm:spPr/>
      <dgm:t>
        <a:bodyPr/>
        <a:lstStyle/>
        <a:p>
          <a:pPr rtl="1"/>
          <a:r>
            <a:rPr lang="ar-SY" dirty="0" smtClean="0">
              <a:solidFill>
                <a:srgbClr val="FFC000"/>
              </a:solidFill>
            </a:rPr>
            <a:t>تعليم الصنائع</a:t>
          </a:r>
          <a:endParaRPr lang="ar-SA" dirty="0">
            <a:solidFill>
              <a:srgbClr val="FFC000"/>
            </a:solidFill>
          </a:endParaRPr>
        </a:p>
      </dgm:t>
    </dgm:pt>
    <dgm:pt modelId="{52531202-E07D-4C6D-9364-BE8CC852C1A3}" type="parTrans" cxnId="{1E7C8458-3493-440B-B88E-1A98E1367573}">
      <dgm:prSet/>
      <dgm:spPr/>
      <dgm:t>
        <a:bodyPr/>
        <a:lstStyle/>
        <a:p>
          <a:pPr rtl="1"/>
          <a:endParaRPr lang="ar-SA"/>
        </a:p>
      </dgm:t>
    </dgm:pt>
    <dgm:pt modelId="{9146FC17-0524-481D-9B42-8659D533B43D}" type="sibTrans" cxnId="{1E7C8458-3493-440B-B88E-1A98E1367573}">
      <dgm:prSet/>
      <dgm:spPr/>
      <dgm:t>
        <a:bodyPr/>
        <a:lstStyle/>
        <a:p>
          <a:pPr rtl="1"/>
          <a:endParaRPr lang="ar-SA"/>
        </a:p>
      </dgm:t>
    </dgm:pt>
    <dgm:pt modelId="{BBC23A79-F2AC-4FDE-BD23-3C0555124F48}">
      <dgm:prSet phldrT="[Text]"/>
      <dgm:spPr/>
      <dgm:t>
        <a:bodyPr/>
        <a:lstStyle/>
        <a:p>
          <a:pPr rtl="1"/>
          <a:r>
            <a:rPr lang="ar-SY" dirty="0" smtClean="0">
              <a:solidFill>
                <a:srgbClr val="FFFF00"/>
              </a:solidFill>
            </a:rPr>
            <a:t>تعليم اللغة</a:t>
          </a:r>
          <a:endParaRPr lang="ar-SA" dirty="0">
            <a:solidFill>
              <a:srgbClr val="FFFF00"/>
            </a:solidFill>
          </a:endParaRPr>
        </a:p>
      </dgm:t>
    </dgm:pt>
    <dgm:pt modelId="{087865B4-1D4B-4118-9E0B-343849662DB1}" type="parTrans" cxnId="{F7DC499A-1271-4242-BC9A-42DA8D633D89}">
      <dgm:prSet/>
      <dgm:spPr/>
      <dgm:t>
        <a:bodyPr/>
        <a:lstStyle/>
        <a:p>
          <a:pPr rtl="1"/>
          <a:endParaRPr lang="ar-SA"/>
        </a:p>
      </dgm:t>
    </dgm:pt>
    <dgm:pt modelId="{0712F0F2-36D4-4083-9814-BF2ACFCE53D8}" type="sibTrans" cxnId="{F7DC499A-1271-4242-BC9A-42DA8D633D89}">
      <dgm:prSet/>
      <dgm:spPr/>
      <dgm:t>
        <a:bodyPr/>
        <a:lstStyle/>
        <a:p>
          <a:pPr rtl="1"/>
          <a:endParaRPr lang="ar-SA"/>
        </a:p>
      </dgm:t>
    </dgm:pt>
    <dgm:pt modelId="{DE268E2F-E6EF-42BE-A7EC-D1411C363774}" type="pres">
      <dgm:prSet presAssocID="{0DCE283A-EF1C-4CD8-856A-75E4F13540E7}" presName="Name0" presStyleCnt="0">
        <dgm:presLayoutVars>
          <dgm:chMax val="1"/>
          <dgm:dir/>
          <dgm:animLvl val="ctr"/>
          <dgm:resizeHandles val="exact"/>
        </dgm:presLayoutVars>
      </dgm:prSet>
      <dgm:spPr/>
      <dgm:t>
        <a:bodyPr/>
        <a:lstStyle/>
        <a:p>
          <a:pPr rtl="1"/>
          <a:endParaRPr lang="ar-SA"/>
        </a:p>
      </dgm:t>
    </dgm:pt>
    <dgm:pt modelId="{0245030F-D2F3-4C20-A9F8-3793693DDEC7}" type="pres">
      <dgm:prSet presAssocID="{F9567AFB-1F33-4253-99F9-0F1B5AD08929}" presName="centerShape" presStyleLbl="node0" presStyleIdx="0" presStyleCnt="1"/>
      <dgm:spPr/>
      <dgm:t>
        <a:bodyPr/>
        <a:lstStyle/>
        <a:p>
          <a:pPr rtl="1"/>
          <a:endParaRPr lang="ar-SA"/>
        </a:p>
      </dgm:t>
    </dgm:pt>
    <dgm:pt modelId="{FB0A3FCF-A679-4C6D-8A9D-86CAA4ACC421}" type="pres">
      <dgm:prSet presAssocID="{000089BA-D10C-483F-A325-1EE579627CDD}" presName="node" presStyleLbl="node1" presStyleIdx="0" presStyleCnt="3">
        <dgm:presLayoutVars>
          <dgm:bulletEnabled val="1"/>
        </dgm:presLayoutVars>
      </dgm:prSet>
      <dgm:spPr/>
      <dgm:t>
        <a:bodyPr/>
        <a:lstStyle/>
        <a:p>
          <a:pPr rtl="1"/>
          <a:endParaRPr lang="ar-SA"/>
        </a:p>
      </dgm:t>
    </dgm:pt>
    <dgm:pt modelId="{F02920FC-A779-48AC-9898-0AC3D9ED2F39}" type="pres">
      <dgm:prSet presAssocID="{000089BA-D10C-483F-A325-1EE579627CDD}" presName="dummy" presStyleCnt="0"/>
      <dgm:spPr/>
    </dgm:pt>
    <dgm:pt modelId="{28F1CD3A-05C0-4A34-B29F-C6DADFEA815D}" type="pres">
      <dgm:prSet presAssocID="{A91408F9-24C1-4C5D-AB97-6EE7CD384620}" presName="sibTrans" presStyleLbl="sibTrans2D1" presStyleIdx="0" presStyleCnt="3"/>
      <dgm:spPr/>
      <dgm:t>
        <a:bodyPr/>
        <a:lstStyle/>
        <a:p>
          <a:pPr rtl="1"/>
          <a:endParaRPr lang="ar-SA"/>
        </a:p>
      </dgm:t>
    </dgm:pt>
    <dgm:pt modelId="{AE741AA6-4482-4D69-BFA7-2F0650B538DA}" type="pres">
      <dgm:prSet presAssocID="{71BA3C55-538F-4139-B8F2-CB41F02740EF}" presName="node" presStyleLbl="node1" presStyleIdx="1" presStyleCnt="3">
        <dgm:presLayoutVars>
          <dgm:bulletEnabled val="1"/>
        </dgm:presLayoutVars>
      </dgm:prSet>
      <dgm:spPr/>
      <dgm:t>
        <a:bodyPr/>
        <a:lstStyle/>
        <a:p>
          <a:pPr rtl="1"/>
          <a:endParaRPr lang="ar-SA"/>
        </a:p>
      </dgm:t>
    </dgm:pt>
    <dgm:pt modelId="{BA8E62A7-0105-4E40-AD78-59C42C56F458}" type="pres">
      <dgm:prSet presAssocID="{71BA3C55-538F-4139-B8F2-CB41F02740EF}" presName="dummy" presStyleCnt="0"/>
      <dgm:spPr/>
    </dgm:pt>
    <dgm:pt modelId="{2FA7E4CC-A11E-4A06-BC67-122917535C15}" type="pres">
      <dgm:prSet presAssocID="{9146FC17-0524-481D-9B42-8659D533B43D}" presName="sibTrans" presStyleLbl="sibTrans2D1" presStyleIdx="1" presStyleCnt="3"/>
      <dgm:spPr/>
      <dgm:t>
        <a:bodyPr/>
        <a:lstStyle/>
        <a:p>
          <a:pPr rtl="1"/>
          <a:endParaRPr lang="ar-SA"/>
        </a:p>
      </dgm:t>
    </dgm:pt>
    <dgm:pt modelId="{FBAFF205-4403-4BDC-B9EC-C640DD3563E7}" type="pres">
      <dgm:prSet presAssocID="{BBC23A79-F2AC-4FDE-BD23-3C0555124F48}" presName="node" presStyleLbl="node1" presStyleIdx="2" presStyleCnt="3">
        <dgm:presLayoutVars>
          <dgm:bulletEnabled val="1"/>
        </dgm:presLayoutVars>
      </dgm:prSet>
      <dgm:spPr/>
      <dgm:t>
        <a:bodyPr/>
        <a:lstStyle/>
        <a:p>
          <a:pPr rtl="1"/>
          <a:endParaRPr lang="ar-SA"/>
        </a:p>
      </dgm:t>
    </dgm:pt>
    <dgm:pt modelId="{E0DAAB12-67E2-4DF2-AC5A-6658FE5C64BC}" type="pres">
      <dgm:prSet presAssocID="{BBC23A79-F2AC-4FDE-BD23-3C0555124F48}" presName="dummy" presStyleCnt="0"/>
      <dgm:spPr/>
    </dgm:pt>
    <dgm:pt modelId="{340CDD7A-B303-42E6-92AD-CF48D21F8E02}" type="pres">
      <dgm:prSet presAssocID="{0712F0F2-36D4-4083-9814-BF2ACFCE53D8}" presName="sibTrans" presStyleLbl="sibTrans2D1" presStyleIdx="2" presStyleCnt="3"/>
      <dgm:spPr/>
      <dgm:t>
        <a:bodyPr/>
        <a:lstStyle/>
        <a:p>
          <a:pPr rtl="1"/>
          <a:endParaRPr lang="ar-SA"/>
        </a:p>
      </dgm:t>
    </dgm:pt>
  </dgm:ptLst>
  <dgm:cxnLst>
    <dgm:cxn modelId="{1CEF6041-BD6A-4392-8BFE-922AB41B3F60}" type="presOf" srcId="{000089BA-D10C-483F-A325-1EE579627CDD}" destId="{FB0A3FCF-A679-4C6D-8A9D-86CAA4ACC421}" srcOrd="0" destOrd="0" presId="urn:microsoft.com/office/officeart/2005/8/layout/radial6"/>
    <dgm:cxn modelId="{2F1141E9-2ADA-49EB-858F-93B323E7D3D0}" srcId="{F9567AFB-1F33-4253-99F9-0F1B5AD08929}" destId="{000089BA-D10C-483F-A325-1EE579627CDD}" srcOrd="0" destOrd="0" parTransId="{4DEBA3AD-18ED-4716-9FB4-751EF37460B7}" sibTransId="{A91408F9-24C1-4C5D-AB97-6EE7CD384620}"/>
    <dgm:cxn modelId="{50E6B4B2-B10B-485F-A20C-206DCE6C9436}" type="presOf" srcId="{71BA3C55-538F-4139-B8F2-CB41F02740EF}" destId="{AE741AA6-4482-4D69-BFA7-2F0650B538DA}" srcOrd="0" destOrd="0" presId="urn:microsoft.com/office/officeart/2005/8/layout/radial6"/>
    <dgm:cxn modelId="{7E01D218-6B04-48FD-B20B-04BB76897008}" srcId="{0DCE283A-EF1C-4CD8-856A-75E4F13540E7}" destId="{F9567AFB-1F33-4253-99F9-0F1B5AD08929}" srcOrd="0" destOrd="0" parTransId="{A54566DD-C6DA-4459-A970-B50936E25FB1}" sibTransId="{0850A78D-E4AA-4AB3-AB69-3D0FE833E8E1}"/>
    <dgm:cxn modelId="{986E23B7-B790-447A-AA2C-34EFCA08E399}" type="presOf" srcId="{9146FC17-0524-481D-9B42-8659D533B43D}" destId="{2FA7E4CC-A11E-4A06-BC67-122917535C15}" srcOrd="0" destOrd="0" presId="urn:microsoft.com/office/officeart/2005/8/layout/radial6"/>
    <dgm:cxn modelId="{F7DC499A-1271-4242-BC9A-42DA8D633D89}" srcId="{F9567AFB-1F33-4253-99F9-0F1B5AD08929}" destId="{BBC23A79-F2AC-4FDE-BD23-3C0555124F48}" srcOrd="2" destOrd="0" parTransId="{087865B4-1D4B-4118-9E0B-343849662DB1}" sibTransId="{0712F0F2-36D4-4083-9814-BF2ACFCE53D8}"/>
    <dgm:cxn modelId="{E926B0CC-4AE3-4DA2-B0E5-2B2DEF798120}" type="presOf" srcId="{A91408F9-24C1-4C5D-AB97-6EE7CD384620}" destId="{28F1CD3A-05C0-4A34-B29F-C6DADFEA815D}" srcOrd="0" destOrd="0" presId="urn:microsoft.com/office/officeart/2005/8/layout/radial6"/>
    <dgm:cxn modelId="{E3FFE783-AECB-4BB4-B428-F6769C63C044}" type="presOf" srcId="{F9567AFB-1F33-4253-99F9-0F1B5AD08929}" destId="{0245030F-D2F3-4C20-A9F8-3793693DDEC7}" srcOrd="0" destOrd="0" presId="urn:microsoft.com/office/officeart/2005/8/layout/radial6"/>
    <dgm:cxn modelId="{8F4B2B3E-37DC-447F-9E83-4D86F2B99128}" type="presOf" srcId="{0712F0F2-36D4-4083-9814-BF2ACFCE53D8}" destId="{340CDD7A-B303-42E6-92AD-CF48D21F8E02}" srcOrd="0" destOrd="0" presId="urn:microsoft.com/office/officeart/2005/8/layout/radial6"/>
    <dgm:cxn modelId="{B221875C-E752-4126-BA96-842E67342B96}" type="presOf" srcId="{0DCE283A-EF1C-4CD8-856A-75E4F13540E7}" destId="{DE268E2F-E6EF-42BE-A7EC-D1411C363774}" srcOrd="0" destOrd="0" presId="urn:microsoft.com/office/officeart/2005/8/layout/radial6"/>
    <dgm:cxn modelId="{1E7C8458-3493-440B-B88E-1A98E1367573}" srcId="{F9567AFB-1F33-4253-99F9-0F1B5AD08929}" destId="{71BA3C55-538F-4139-B8F2-CB41F02740EF}" srcOrd="1" destOrd="0" parTransId="{52531202-E07D-4C6D-9364-BE8CC852C1A3}" sibTransId="{9146FC17-0524-481D-9B42-8659D533B43D}"/>
    <dgm:cxn modelId="{881857D7-9F77-4018-9B55-D5A404797313}" type="presOf" srcId="{BBC23A79-F2AC-4FDE-BD23-3C0555124F48}" destId="{FBAFF205-4403-4BDC-B9EC-C640DD3563E7}" srcOrd="0" destOrd="0" presId="urn:microsoft.com/office/officeart/2005/8/layout/radial6"/>
    <dgm:cxn modelId="{EF16EA1D-AABB-4519-AAA9-273F2EE19334}" type="presParOf" srcId="{DE268E2F-E6EF-42BE-A7EC-D1411C363774}" destId="{0245030F-D2F3-4C20-A9F8-3793693DDEC7}" srcOrd="0" destOrd="0" presId="urn:microsoft.com/office/officeart/2005/8/layout/radial6"/>
    <dgm:cxn modelId="{51F34289-61D3-4C30-B3E0-8B459EA99DFB}" type="presParOf" srcId="{DE268E2F-E6EF-42BE-A7EC-D1411C363774}" destId="{FB0A3FCF-A679-4C6D-8A9D-86CAA4ACC421}" srcOrd="1" destOrd="0" presId="urn:microsoft.com/office/officeart/2005/8/layout/radial6"/>
    <dgm:cxn modelId="{01A04E82-95EA-41C9-ADA9-966D9C77A5EE}" type="presParOf" srcId="{DE268E2F-E6EF-42BE-A7EC-D1411C363774}" destId="{F02920FC-A779-48AC-9898-0AC3D9ED2F39}" srcOrd="2" destOrd="0" presId="urn:microsoft.com/office/officeart/2005/8/layout/radial6"/>
    <dgm:cxn modelId="{F709FA84-BC5D-4136-B953-8D9338EA31FA}" type="presParOf" srcId="{DE268E2F-E6EF-42BE-A7EC-D1411C363774}" destId="{28F1CD3A-05C0-4A34-B29F-C6DADFEA815D}" srcOrd="3" destOrd="0" presId="urn:microsoft.com/office/officeart/2005/8/layout/radial6"/>
    <dgm:cxn modelId="{055F53B6-242F-4405-83FE-91E2B33A2D4B}" type="presParOf" srcId="{DE268E2F-E6EF-42BE-A7EC-D1411C363774}" destId="{AE741AA6-4482-4D69-BFA7-2F0650B538DA}" srcOrd="4" destOrd="0" presId="urn:microsoft.com/office/officeart/2005/8/layout/radial6"/>
    <dgm:cxn modelId="{ABBF5D0C-5B20-4706-AF6D-0EA3EDFE8AE7}" type="presParOf" srcId="{DE268E2F-E6EF-42BE-A7EC-D1411C363774}" destId="{BA8E62A7-0105-4E40-AD78-59C42C56F458}" srcOrd="5" destOrd="0" presId="urn:microsoft.com/office/officeart/2005/8/layout/radial6"/>
    <dgm:cxn modelId="{5CFA2EC5-744C-4AA6-B5BB-0B2DDAF4EA90}" type="presParOf" srcId="{DE268E2F-E6EF-42BE-A7EC-D1411C363774}" destId="{2FA7E4CC-A11E-4A06-BC67-122917535C15}" srcOrd="6" destOrd="0" presId="urn:microsoft.com/office/officeart/2005/8/layout/radial6"/>
    <dgm:cxn modelId="{DA17C68B-7B78-4116-8511-5C129CE33486}" type="presParOf" srcId="{DE268E2F-E6EF-42BE-A7EC-D1411C363774}" destId="{FBAFF205-4403-4BDC-B9EC-C640DD3563E7}" srcOrd="7" destOrd="0" presId="urn:microsoft.com/office/officeart/2005/8/layout/radial6"/>
    <dgm:cxn modelId="{6001D6A0-4CCC-4967-A54D-3E469B424423}" type="presParOf" srcId="{DE268E2F-E6EF-42BE-A7EC-D1411C363774}" destId="{E0DAAB12-67E2-4DF2-AC5A-6658FE5C64BC}" srcOrd="8" destOrd="0" presId="urn:microsoft.com/office/officeart/2005/8/layout/radial6"/>
    <dgm:cxn modelId="{A2D34B82-CAA0-4E57-97C1-ECE4BB749478}" type="presParOf" srcId="{DE268E2F-E6EF-42BE-A7EC-D1411C363774}" destId="{340CDD7A-B303-42E6-92AD-CF48D21F8E02}"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CDD7A-B303-42E6-92AD-CF48D21F8E02}">
      <dsp:nvSpPr>
        <dsp:cNvPr id="0" name=""/>
        <dsp:cNvSpPr/>
      </dsp:nvSpPr>
      <dsp:spPr>
        <a:xfrm>
          <a:off x="1730277" y="812836"/>
          <a:ext cx="5431925" cy="5431925"/>
        </a:xfrm>
        <a:prstGeom prst="blockArc">
          <a:avLst>
            <a:gd name="adj1" fmla="val 9000000"/>
            <a:gd name="adj2" fmla="val 16200000"/>
            <a:gd name="adj3" fmla="val 4641"/>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A7E4CC-A11E-4A06-BC67-122917535C15}">
      <dsp:nvSpPr>
        <dsp:cNvPr id="0" name=""/>
        <dsp:cNvSpPr/>
      </dsp:nvSpPr>
      <dsp:spPr>
        <a:xfrm>
          <a:off x="1730277" y="812836"/>
          <a:ext cx="5431925" cy="5431925"/>
        </a:xfrm>
        <a:prstGeom prst="blockArc">
          <a:avLst>
            <a:gd name="adj1" fmla="val 1800000"/>
            <a:gd name="adj2" fmla="val 9000000"/>
            <a:gd name="adj3" fmla="val 4641"/>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8F1CD3A-05C0-4A34-B29F-C6DADFEA815D}">
      <dsp:nvSpPr>
        <dsp:cNvPr id="0" name=""/>
        <dsp:cNvSpPr/>
      </dsp:nvSpPr>
      <dsp:spPr>
        <a:xfrm>
          <a:off x="1730277" y="812836"/>
          <a:ext cx="5431925" cy="5431925"/>
        </a:xfrm>
        <a:prstGeom prst="blockArc">
          <a:avLst>
            <a:gd name="adj1" fmla="val 16200000"/>
            <a:gd name="adj2" fmla="val 1800000"/>
            <a:gd name="adj3" fmla="val 464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45030F-D2F3-4C20-A9F8-3793693DDEC7}">
      <dsp:nvSpPr>
        <dsp:cNvPr id="0" name=""/>
        <dsp:cNvSpPr/>
      </dsp:nvSpPr>
      <dsp:spPr>
        <a:xfrm>
          <a:off x="3195734" y="2278294"/>
          <a:ext cx="2501009" cy="250100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rtl="1">
            <a:lnSpc>
              <a:spcPct val="90000"/>
            </a:lnSpc>
            <a:spcBef>
              <a:spcPct val="0"/>
            </a:spcBef>
            <a:spcAft>
              <a:spcPct val="35000"/>
            </a:spcAft>
          </a:pPr>
          <a:r>
            <a:rPr lang="ar-SY" sz="6100" kern="1200" dirty="0" smtClean="0">
              <a:solidFill>
                <a:srgbClr val="002060"/>
              </a:solidFill>
            </a:rPr>
            <a:t>أنواع التعليم</a:t>
          </a:r>
          <a:endParaRPr lang="ar-SA" sz="6100" kern="1200" dirty="0">
            <a:solidFill>
              <a:srgbClr val="002060"/>
            </a:solidFill>
          </a:endParaRPr>
        </a:p>
      </dsp:txBody>
      <dsp:txXfrm>
        <a:off x="3561998" y="2644558"/>
        <a:ext cx="1768481" cy="1768481"/>
      </dsp:txXfrm>
    </dsp:sp>
    <dsp:sp modelId="{FB0A3FCF-A679-4C6D-8A9D-86CAA4ACC421}">
      <dsp:nvSpPr>
        <dsp:cNvPr id="0" name=""/>
        <dsp:cNvSpPr/>
      </dsp:nvSpPr>
      <dsp:spPr>
        <a:xfrm>
          <a:off x="3570886" y="508"/>
          <a:ext cx="1750706" cy="175070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rtl="1">
            <a:lnSpc>
              <a:spcPct val="90000"/>
            </a:lnSpc>
            <a:spcBef>
              <a:spcPct val="0"/>
            </a:spcBef>
            <a:spcAft>
              <a:spcPct val="35000"/>
            </a:spcAft>
          </a:pPr>
          <a:r>
            <a:rPr lang="ar-SY" sz="3700" kern="1200" dirty="0" smtClean="0">
              <a:solidFill>
                <a:srgbClr val="C00000"/>
              </a:solidFill>
            </a:rPr>
            <a:t>تعليم العلوم </a:t>
          </a:r>
          <a:endParaRPr lang="ar-SA" sz="3700" kern="1200" dirty="0">
            <a:solidFill>
              <a:srgbClr val="C00000"/>
            </a:solidFill>
          </a:endParaRPr>
        </a:p>
      </dsp:txBody>
      <dsp:txXfrm>
        <a:off x="3827271" y="256893"/>
        <a:ext cx="1237936" cy="1237936"/>
      </dsp:txXfrm>
    </dsp:sp>
    <dsp:sp modelId="{AE741AA6-4482-4D69-BFA7-2F0650B538DA}">
      <dsp:nvSpPr>
        <dsp:cNvPr id="0" name=""/>
        <dsp:cNvSpPr/>
      </dsp:nvSpPr>
      <dsp:spPr>
        <a:xfrm>
          <a:off x="5868397" y="3979914"/>
          <a:ext cx="1750706" cy="1750706"/>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rtl="1">
            <a:lnSpc>
              <a:spcPct val="90000"/>
            </a:lnSpc>
            <a:spcBef>
              <a:spcPct val="0"/>
            </a:spcBef>
            <a:spcAft>
              <a:spcPct val="35000"/>
            </a:spcAft>
          </a:pPr>
          <a:r>
            <a:rPr lang="ar-SY" sz="3700" kern="1200" dirty="0" smtClean="0">
              <a:solidFill>
                <a:srgbClr val="FFC000"/>
              </a:solidFill>
            </a:rPr>
            <a:t>تعليم الصنائع</a:t>
          </a:r>
          <a:endParaRPr lang="ar-SA" sz="3700" kern="1200" dirty="0">
            <a:solidFill>
              <a:srgbClr val="FFC000"/>
            </a:solidFill>
          </a:endParaRPr>
        </a:p>
      </dsp:txBody>
      <dsp:txXfrm>
        <a:off x="6124782" y="4236299"/>
        <a:ext cx="1237936" cy="1237936"/>
      </dsp:txXfrm>
    </dsp:sp>
    <dsp:sp modelId="{FBAFF205-4403-4BDC-B9EC-C640DD3563E7}">
      <dsp:nvSpPr>
        <dsp:cNvPr id="0" name=""/>
        <dsp:cNvSpPr/>
      </dsp:nvSpPr>
      <dsp:spPr>
        <a:xfrm>
          <a:off x="1273375" y="3979914"/>
          <a:ext cx="1750706" cy="1750706"/>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rtl="1">
            <a:lnSpc>
              <a:spcPct val="90000"/>
            </a:lnSpc>
            <a:spcBef>
              <a:spcPct val="0"/>
            </a:spcBef>
            <a:spcAft>
              <a:spcPct val="35000"/>
            </a:spcAft>
          </a:pPr>
          <a:r>
            <a:rPr lang="ar-SY" sz="3700" kern="1200" dirty="0" smtClean="0">
              <a:solidFill>
                <a:srgbClr val="FFFF00"/>
              </a:solidFill>
            </a:rPr>
            <a:t>تعليم اللغة</a:t>
          </a:r>
          <a:endParaRPr lang="ar-SA" sz="3700" kern="1200" dirty="0">
            <a:solidFill>
              <a:srgbClr val="FFFF00"/>
            </a:solidFill>
          </a:endParaRPr>
        </a:p>
      </dsp:txBody>
      <dsp:txXfrm>
        <a:off x="1529760" y="4236299"/>
        <a:ext cx="1237936" cy="12379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50C42634-BAD2-4937-AAD8-9FFD807F4488}" type="datetimeFigureOut">
              <a:rPr lang="ar-SA" smtClean="0"/>
              <a:t>03/03/40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12726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50C42634-BAD2-4937-AAD8-9FFD807F4488}" type="datetimeFigureOut">
              <a:rPr lang="ar-SA" smtClean="0"/>
              <a:t>03/03/40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146465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50C42634-BAD2-4937-AAD8-9FFD807F4488}" type="datetimeFigureOut">
              <a:rPr lang="ar-SA" smtClean="0"/>
              <a:t>03/03/40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14537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50C42634-BAD2-4937-AAD8-9FFD807F4488}" type="datetimeFigureOut">
              <a:rPr lang="ar-SA" smtClean="0"/>
              <a:t>03/03/40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396488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C42634-BAD2-4937-AAD8-9FFD807F4488}" type="datetimeFigureOut">
              <a:rPr lang="ar-SA" smtClean="0"/>
              <a:t>03/03/40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86599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50C42634-BAD2-4937-AAD8-9FFD807F4488}" type="datetimeFigureOut">
              <a:rPr lang="ar-SA" smtClean="0"/>
              <a:t>03/03/40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25278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50C42634-BAD2-4937-AAD8-9FFD807F4488}" type="datetimeFigureOut">
              <a:rPr lang="ar-SA" smtClean="0"/>
              <a:t>03/03/40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67207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50C42634-BAD2-4937-AAD8-9FFD807F4488}" type="datetimeFigureOut">
              <a:rPr lang="ar-SA" smtClean="0"/>
              <a:t>03/03/40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4077051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42634-BAD2-4937-AAD8-9FFD807F4488}" type="datetimeFigureOut">
              <a:rPr lang="ar-SA" smtClean="0"/>
              <a:t>03/03/40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229836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42634-BAD2-4937-AAD8-9FFD807F4488}" type="datetimeFigureOut">
              <a:rPr lang="ar-SA" smtClean="0"/>
              <a:t>03/03/40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6202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42634-BAD2-4937-AAD8-9FFD807F4488}" type="datetimeFigureOut">
              <a:rPr lang="ar-SA" smtClean="0"/>
              <a:t>03/03/40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2B88AE7A-8E8B-400A-ACD7-067E9CE83581}" type="slidenum">
              <a:rPr lang="ar-SA" smtClean="0"/>
              <a:t>‹#›</a:t>
            </a:fld>
            <a:endParaRPr lang="ar-SA"/>
          </a:p>
        </p:txBody>
      </p:sp>
    </p:spTree>
    <p:extLst>
      <p:ext uri="{BB962C8B-B14F-4D97-AF65-F5344CB8AC3E}">
        <p14:creationId xmlns:p14="http://schemas.microsoft.com/office/powerpoint/2010/main" val="44158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0C42634-BAD2-4937-AAD8-9FFD807F4488}" type="datetimeFigureOut">
              <a:rPr lang="ar-SA" smtClean="0"/>
              <a:t>03/03/40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B88AE7A-8E8B-400A-ACD7-067E9CE83581}" type="slidenum">
              <a:rPr lang="ar-SA" smtClean="0"/>
              <a:t>‹#›</a:t>
            </a:fld>
            <a:endParaRPr lang="ar-SA"/>
          </a:p>
        </p:txBody>
      </p:sp>
    </p:spTree>
    <p:extLst>
      <p:ext uri="{BB962C8B-B14F-4D97-AF65-F5344CB8AC3E}">
        <p14:creationId xmlns:p14="http://schemas.microsoft.com/office/powerpoint/2010/main" val="393971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80728"/>
            <a:ext cx="7772400" cy="1470025"/>
          </a:xfrm>
        </p:spPr>
        <p:txBody>
          <a:bodyPr>
            <a:noAutofit/>
          </a:bodyPr>
          <a:lstStyle/>
          <a:p>
            <a:r>
              <a:rPr lang="ar-SA" sz="7000" b="1" dirty="0" smtClean="0">
                <a:solidFill>
                  <a:srgbClr val="CC6600"/>
                </a:solidFill>
              </a:rPr>
              <a:t/>
            </a:r>
            <a:br>
              <a:rPr lang="ar-SA" sz="7000" b="1" dirty="0" smtClean="0">
                <a:solidFill>
                  <a:srgbClr val="CC6600"/>
                </a:solidFill>
              </a:rPr>
            </a:br>
            <a:r>
              <a:rPr lang="ar-SA" sz="7000" b="1" dirty="0" smtClean="0">
                <a:solidFill>
                  <a:srgbClr val="CC6600"/>
                </a:solidFill>
              </a:rPr>
              <a:t>فلسفة </a:t>
            </a:r>
            <a:r>
              <a:rPr lang="ar-SA" sz="7000" b="1" dirty="0">
                <a:solidFill>
                  <a:srgbClr val="CC6600"/>
                </a:solidFill>
              </a:rPr>
              <a:t>ابن خلدون التربوية </a:t>
            </a:r>
            <a:r>
              <a:rPr lang="en-US" sz="7000" dirty="0">
                <a:solidFill>
                  <a:srgbClr val="CC6600"/>
                </a:solidFill>
              </a:rPr>
              <a:t/>
            </a:r>
            <a:br>
              <a:rPr lang="en-US" sz="7000" dirty="0">
                <a:solidFill>
                  <a:srgbClr val="CC6600"/>
                </a:solidFill>
              </a:rPr>
            </a:br>
            <a:endParaRPr lang="ar-SA" sz="7000" dirty="0">
              <a:solidFill>
                <a:srgbClr val="CC6600"/>
              </a:solidFill>
            </a:endParaRPr>
          </a:p>
        </p:txBody>
      </p:sp>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5776" y="2132856"/>
            <a:ext cx="4119349" cy="3960440"/>
          </a:xfrm>
          <a:prstGeom prst="ellipse">
            <a:avLst/>
          </a:prstGeom>
          <a:ln>
            <a:noFill/>
          </a:ln>
          <a:effectLst>
            <a:softEdge rad="112500"/>
          </a:effectLst>
        </p:spPr>
      </p:pic>
      <p:pic>
        <p:nvPicPr>
          <p:cNvPr id="4" name="Clay030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984776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04723887"/>
              </p:ext>
            </p:extLst>
          </p:nvPr>
        </p:nvGraphicFramePr>
        <p:xfrm>
          <a:off x="251520" y="0"/>
          <a:ext cx="8892480"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76743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44824"/>
            <a:ext cx="8229600" cy="2188840"/>
          </a:xfrm>
        </p:spPr>
        <p:txBody>
          <a:bodyPr>
            <a:normAutofit/>
          </a:bodyPr>
          <a:lstStyle/>
          <a:p>
            <a:pPr marL="0" indent="0" algn="ctr">
              <a:buNone/>
            </a:pPr>
            <a:r>
              <a:rPr lang="ar-SY" sz="4500" b="1" dirty="0">
                <a:solidFill>
                  <a:srgbClr val="FF00FF"/>
                </a:solidFill>
              </a:rPr>
              <a:t>كما يرتبُ ابنُ خلدون العلوم حسب أهميتها للمتعلم  :</a:t>
            </a:r>
            <a:endParaRPr lang="ar-SA" sz="4500" dirty="0">
              <a:solidFill>
                <a:srgbClr val="FF00FF"/>
              </a:solidFill>
            </a:endParaRPr>
          </a:p>
        </p:txBody>
      </p:sp>
    </p:spTree>
    <p:extLst>
      <p:ext uri="{BB962C8B-B14F-4D97-AF65-F5344CB8AC3E}">
        <p14:creationId xmlns:p14="http://schemas.microsoft.com/office/powerpoint/2010/main" val="260264470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رسم تخطيطي 5"/>
          <p:cNvPicPr>
            <a:picLocks noChangeArrowheads="1"/>
          </p:cNvPicPr>
          <p:nvPr/>
        </p:nvPicPr>
        <p:blipFill>
          <a:blip r:embed="rId3">
            <a:duotone>
              <a:prstClr val="black"/>
              <a:schemeClr val="accent6">
                <a:lumMod val="40000"/>
                <a:lumOff val="60000"/>
                <a:tint val="45000"/>
                <a:satMod val="400000"/>
              </a:schemeClr>
            </a:duotone>
            <a:extLst>
              <a:ext uri="{28A0092B-C50C-407E-A947-70E740481C1C}">
                <a14:useLocalDpi xmlns:a14="http://schemas.microsoft.com/office/drawing/2010/main" val="0"/>
              </a:ext>
            </a:extLst>
          </a:blip>
          <a:srcRect l="-40453" r="-40640"/>
          <a:stretch>
            <a:fillRect/>
          </a:stretch>
        </p:blipFill>
        <p:spPr bwMode="auto">
          <a:xfrm>
            <a:off x="-108520" y="0"/>
            <a:ext cx="8208912" cy="5949280"/>
          </a:xfrm>
          <a:prstGeom prst="ellipse">
            <a:avLst/>
          </a:prstGeom>
          <a:solidFill>
            <a:srgbClr val="FFFF00"/>
          </a:solidFill>
          <a:ln>
            <a:noFill/>
          </a:ln>
          <a:effectLst>
            <a:softEdge rad="112500"/>
          </a:effectLst>
          <a:extLst/>
        </p:spPr>
      </p:pic>
    </p:spTree>
    <p:extLst>
      <p:ext uri="{BB962C8B-B14F-4D97-AF65-F5344CB8AC3E}">
        <p14:creationId xmlns:p14="http://schemas.microsoft.com/office/powerpoint/2010/main" val="73406853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229600" cy="1972816"/>
          </a:xfrm>
        </p:spPr>
        <p:txBody>
          <a:bodyPr>
            <a:normAutofit/>
          </a:bodyPr>
          <a:lstStyle/>
          <a:p>
            <a:pPr marL="0" indent="0" algn="ctr">
              <a:buNone/>
            </a:pPr>
            <a:r>
              <a:rPr lang="ar-SY" sz="4500" dirty="0">
                <a:solidFill>
                  <a:srgbClr val="002060"/>
                </a:solidFill>
              </a:rPr>
              <a:t>ولم يعترف ابنُ خلدون </a:t>
            </a:r>
            <a:r>
              <a:rPr lang="ar-SY" sz="4500" dirty="0">
                <a:solidFill>
                  <a:srgbClr val="FF00FF"/>
                </a:solidFill>
              </a:rPr>
              <a:t>بعلم السحر وعلم الحروف وعلم الكيمياء.</a:t>
            </a:r>
            <a:endParaRPr lang="en-US" sz="4500" dirty="0">
              <a:solidFill>
                <a:srgbClr val="FF00FF"/>
              </a:solidFill>
            </a:endParaRPr>
          </a:p>
          <a:p>
            <a:pPr marL="0" indent="0" algn="ctr">
              <a:buNone/>
            </a:pPr>
            <a:endParaRPr lang="ar-SA" sz="45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501008"/>
            <a:ext cx="3240360" cy="2520280"/>
          </a:xfrm>
          <a:prstGeom prst="rect">
            <a:avLst/>
          </a:prstGeom>
          <a:effectLst>
            <a:softEdge rad="127000"/>
          </a:effec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0"/>
            <a:ext cx="4536504" cy="2348880"/>
          </a:xfrm>
          <a:prstGeom prst="rect">
            <a:avLst/>
          </a:prstGeom>
          <a:effectLst>
            <a:softEdge rad="635000"/>
          </a:effectLst>
        </p:spPr>
      </p:pic>
    </p:spTree>
    <p:extLst>
      <p:ext uri="{BB962C8B-B14F-4D97-AF65-F5344CB8AC3E}">
        <p14:creationId xmlns:p14="http://schemas.microsoft.com/office/powerpoint/2010/main" val="35013121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0" end="0"/>
                                            </p:txEl>
                                          </p:spTgt>
                                        </p:tgtEl>
                                        <p:attrNameLst>
                                          <p:attrName>ppt_w</p:attrName>
                                        </p:attrNameLst>
                                      </p:cBhvr>
                                    </p:anim>
                                    <p:anim by="(#ppt_w*0.50)" calcmode="lin" valueType="num">
                                      <p:cBhvr>
                                        <p:cTn id="18" dur="500" decel="50000" autoRev="1" fill="hold">
                                          <p:stCondLst>
                                            <p:cond delay="0"/>
                                          </p:stCondLst>
                                        </p:cTn>
                                        <p:tgtEl>
                                          <p:spTgt spid="3">
                                            <p:txEl>
                                              <p:pRg st="0" end="0"/>
                                            </p:txEl>
                                          </p:spTgt>
                                        </p:tgtEl>
                                        <p:attrNameLst>
                                          <p:attrName>ppt_x</p:attrName>
                                        </p:attrNameLst>
                                      </p:cBhvr>
                                    </p:anim>
                                    <p:anim from="(-#ppt_h/2)" to="(#ppt_y)" calcmode="lin" valueType="num">
                                      <p:cBhvr>
                                        <p:cTn id="19" dur="1000" fill="hold">
                                          <p:stCondLst>
                                            <p:cond delay="0"/>
                                          </p:stCondLst>
                                        </p:cTn>
                                        <p:tgtEl>
                                          <p:spTgt spid="3">
                                            <p:txEl>
                                              <p:pRg st="0" end="0"/>
                                            </p:txEl>
                                          </p:spTgt>
                                        </p:tgtEl>
                                        <p:attrNameLst>
                                          <p:attrName>ppt_y</p:attrName>
                                        </p:attrNameLst>
                                      </p:cBhvr>
                                    </p:anim>
                                    <p:animRot by="21600000">
                                      <p:cBhvr>
                                        <p:cTn id="2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2836912"/>
          </a:xfrm>
        </p:spPr>
        <p:txBody>
          <a:bodyPr>
            <a:normAutofit/>
          </a:bodyPr>
          <a:lstStyle/>
          <a:p>
            <a:pPr marL="0" indent="0" algn="ctr">
              <a:buNone/>
            </a:pPr>
            <a:r>
              <a:rPr lang="ar-SY" sz="4500" b="1" dirty="0">
                <a:solidFill>
                  <a:srgbClr val="CC6600"/>
                </a:solidFill>
              </a:rPr>
              <a:t>أتأمل </a:t>
            </a:r>
            <a:r>
              <a:rPr lang="ar-SY" sz="4500" b="1" dirty="0" smtClean="0">
                <a:solidFill>
                  <a:srgbClr val="CC6600"/>
                </a:solidFill>
              </a:rPr>
              <a:t>أفسر</a:t>
            </a:r>
            <a:endParaRPr lang="en-US" sz="4500" dirty="0">
              <a:solidFill>
                <a:srgbClr val="CC6600"/>
              </a:solidFill>
            </a:endParaRPr>
          </a:p>
          <a:p>
            <a:pPr marL="0" indent="0" algn="ctr">
              <a:buNone/>
            </a:pPr>
            <a:r>
              <a:rPr lang="ar-SY" sz="4500" b="1" dirty="0">
                <a:solidFill>
                  <a:srgbClr val="008000"/>
                </a:solidFill>
              </a:rPr>
              <a:t>التطورُ في العلم يؤدي إلى تطور الصناعات التي تؤدي إلى التطور والعمران</a:t>
            </a:r>
            <a:endParaRPr lang="en-US" sz="4500" b="1" dirty="0">
              <a:solidFill>
                <a:srgbClr val="008000"/>
              </a:solidFill>
            </a:endParaRPr>
          </a:p>
          <a:p>
            <a:pPr marL="0" indent="0" algn="ctr">
              <a:buNone/>
            </a:pPr>
            <a:endParaRPr lang="ar-SA" sz="45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742" y="2924944"/>
            <a:ext cx="3600400" cy="2808312"/>
          </a:xfrm>
          <a:prstGeom prst="rect">
            <a:avLst/>
          </a:prstGeom>
          <a:effectLst>
            <a:softEdge rad="127000"/>
          </a:effectLst>
        </p:spPr>
      </p:pic>
    </p:spTree>
    <p:extLst>
      <p:ext uri="{BB962C8B-B14F-4D97-AF65-F5344CB8AC3E}">
        <p14:creationId xmlns:p14="http://schemas.microsoft.com/office/powerpoint/2010/main" val="42678245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484984"/>
          </a:xfrm>
        </p:spPr>
        <p:txBody>
          <a:bodyPr>
            <a:normAutofit/>
          </a:bodyPr>
          <a:lstStyle/>
          <a:p>
            <a:pPr marL="0" indent="0" algn="ctr">
              <a:buNone/>
            </a:pPr>
            <a:r>
              <a:rPr lang="ar-SY" sz="4500" b="1" dirty="0" smtClean="0">
                <a:solidFill>
                  <a:srgbClr val="7030A0"/>
                </a:solidFill>
              </a:rPr>
              <a:t> </a:t>
            </a:r>
            <a:r>
              <a:rPr lang="ar-SY" sz="4500" b="1" dirty="0">
                <a:solidFill>
                  <a:srgbClr val="FF00FF"/>
                </a:solidFill>
              </a:rPr>
              <a:t>وظائفُ العلم </a:t>
            </a:r>
            <a:r>
              <a:rPr lang="ar-SY" sz="4500" b="1" dirty="0" smtClean="0">
                <a:solidFill>
                  <a:srgbClr val="FF00FF"/>
                </a:solidFill>
              </a:rPr>
              <a:t>والتعلم</a:t>
            </a:r>
            <a:endParaRPr lang="en-US" sz="4500" dirty="0">
              <a:solidFill>
                <a:srgbClr val="FF00FF"/>
              </a:solidFill>
            </a:endParaRPr>
          </a:p>
          <a:p>
            <a:pPr marL="0" indent="0" algn="ctr">
              <a:buNone/>
            </a:pPr>
            <a:r>
              <a:rPr lang="ar-SY" sz="4500" dirty="0" smtClean="0">
                <a:solidFill>
                  <a:schemeClr val="accent2">
                    <a:lumMod val="75000"/>
                  </a:schemeClr>
                </a:solidFill>
              </a:rPr>
              <a:t>لابن </a:t>
            </a:r>
            <a:r>
              <a:rPr lang="ar-SY" sz="4500" dirty="0">
                <a:solidFill>
                  <a:schemeClr val="accent2">
                    <a:lumMod val="75000"/>
                  </a:schemeClr>
                </a:solidFill>
              </a:rPr>
              <a:t>خلدون منهجُهُ الخاص والفريدُ في الفكر الإنساني والمجتمع البشري، لذلك حَّدد عدة وظائف للعلم منها :</a:t>
            </a:r>
            <a:endParaRPr lang="en-US" sz="4500" dirty="0">
              <a:solidFill>
                <a:schemeClr val="accent2">
                  <a:lumMod val="75000"/>
                </a:schemeClr>
              </a:solidFill>
            </a:endParaRPr>
          </a:p>
          <a:p>
            <a:pPr marL="0" indent="0" algn="ctr">
              <a:buNone/>
            </a:pPr>
            <a:endParaRPr lang="ar-SA" sz="4500" dirty="0"/>
          </a:p>
        </p:txBody>
      </p:sp>
    </p:spTree>
    <p:extLst>
      <p:ext uri="{BB962C8B-B14F-4D97-AF65-F5344CB8AC3E}">
        <p14:creationId xmlns:p14="http://schemas.microsoft.com/office/powerpoint/2010/main" val="148516418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رسم تخطيطي 9"/>
          <p:cNvPicPr>
            <a:picLocks noChangeArrowheads="1"/>
          </p:cNvPicPr>
          <p:nvPr/>
        </p:nvPicPr>
        <p:blipFill>
          <a:blip r:embed="rId3">
            <a:extLst>
              <a:ext uri="{28A0092B-C50C-407E-A947-70E740481C1C}">
                <a14:useLocalDpi xmlns:a14="http://schemas.microsoft.com/office/drawing/2010/main" val="0"/>
              </a:ext>
            </a:extLst>
          </a:blip>
          <a:srcRect l="-36954" r="-37135"/>
          <a:stretch>
            <a:fillRect/>
          </a:stretch>
        </p:blipFill>
        <p:spPr bwMode="auto">
          <a:xfrm>
            <a:off x="-1332656" y="-28110"/>
            <a:ext cx="120253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1405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29600" cy="2952327"/>
          </a:xfrm>
        </p:spPr>
        <p:txBody>
          <a:bodyPr>
            <a:normAutofit lnSpcReduction="10000"/>
          </a:bodyPr>
          <a:lstStyle/>
          <a:p>
            <a:pPr marL="0" indent="0" algn="ctr">
              <a:buNone/>
            </a:pPr>
            <a:endParaRPr lang="ar-SY" sz="4500" b="1" dirty="0" smtClean="0"/>
          </a:p>
          <a:p>
            <a:pPr marL="0" indent="0" algn="ctr">
              <a:buNone/>
            </a:pPr>
            <a:r>
              <a:rPr lang="ar-SY" sz="4500" b="1" dirty="0" smtClean="0">
                <a:solidFill>
                  <a:srgbClr val="FF0000"/>
                </a:solidFill>
              </a:rPr>
              <a:t>أتأملُ </a:t>
            </a:r>
            <a:r>
              <a:rPr lang="ar-SY" sz="4500" b="1" dirty="0">
                <a:solidFill>
                  <a:srgbClr val="FF0000"/>
                </a:solidFill>
              </a:rPr>
              <a:t>أتحاورُ </a:t>
            </a:r>
            <a:endParaRPr lang="en-US" sz="4500" dirty="0">
              <a:solidFill>
                <a:srgbClr val="FF0000"/>
              </a:solidFill>
            </a:endParaRPr>
          </a:p>
          <a:p>
            <a:pPr marL="0" lvl="0" indent="0" algn="ctr">
              <a:buNone/>
            </a:pPr>
            <a:r>
              <a:rPr lang="ar-SY" sz="4500" b="1" dirty="0">
                <a:solidFill>
                  <a:srgbClr val="7030A0"/>
                </a:solidFill>
              </a:rPr>
              <a:t>الصناعةُ  بالخبرة فقط دون علمٍ يكونُ  ناقصة.</a:t>
            </a:r>
            <a:endParaRPr lang="en-US" sz="4500" dirty="0">
              <a:solidFill>
                <a:srgbClr val="7030A0"/>
              </a:solidFill>
            </a:endParaRPr>
          </a:p>
          <a:p>
            <a:pPr marL="0" indent="0" algn="ctr">
              <a:buNone/>
            </a:pPr>
            <a:endParaRPr lang="ar-SA" sz="45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6632"/>
            <a:ext cx="3672408" cy="2592288"/>
          </a:xfrm>
          <a:prstGeom prst="rect">
            <a:avLst/>
          </a:prstGeom>
          <a:effectLst>
            <a:softEdge rad="127000"/>
          </a:effec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88641"/>
            <a:ext cx="3564160" cy="2520279"/>
          </a:xfrm>
          <a:prstGeom prst="rect">
            <a:avLst/>
          </a:prstGeom>
          <a:effectLst>
            <a:softEdge rad="127000"/>
          </a:effectLst>
        </p:spPr>
      </p:pic>
    </p:spTree>
    <p:extLst>
      <p:ext uri="{BB962C8B-B14F-4D97-AF65-F5344CB8AC3E}">
        <p14:creationId xmlns:p14="http://schemas.microsoft.com/office/powerpoint/2010/main" val="30583351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1" end="1"/>
                                            </p:txEl>
                                          </p:spTgt>
                                        </p:tgtEl>
                                        <p:attrNameLst>
                                          <p:attrName>ppt_w</p:attrName>
                                        </p:attrNameLst>
                                      </p:cBhvr>
                                    </p:anim>
                                    <p:anim by="(#ppt_w*0.50)" calcmode="lin" valueType="num">
                                      <p:cBhvr>
                                        <p:cTn id="18" dur="500" decel="50000" autoRev="1" fill="hold">
                                          <p:stCondLst>
                                            <p:cond delay="0"/>
                                          </p:stCondLst>
                                        </p:cTn>
                                        <p:tgtEl>
                                          <p:spTgt spid="3">
                                            <p:txEl>
                                              <p:pRg st="1" end="1"/>
                                            </p:txEl>
                                          </p:spTgt>
                                        </p:tgtEl>
                                        <p:attrNameLst>
                                          <p:attrName>ppt_x</p:attrName>
                                        </p:attrNameLst>
                                      </p:cBhvr>
                                    </p:anim>
                                    <p:anim from="(-#ppt_h/2)" to="(#ppt_y)" calcmode="lin" valueType="num">
                                      <p:cBhvr>
                                        <p:cTn id="19" dur="1000" fill="hold">
                                          <p:stCondLst>
                                            <p:cond delay="0"/>
                                          </p:stCondLst>
                                        </p:cTn>
                                        <p:tgtEl>
                                          <p:spTgt spid="3">
                                            <p:txEl>
                                              <p:pRg st="1" end="1"/>
                                            </p:txEl>
                                          </p:spTgt>
                                        </p:tgtEl>
                                        <p:attrNameLst>
                                          <p:attrName>ppt_y</p:attrName>
                                        </p:attrNameLst>
                                      </p:cBhvr>
                                    </p:anim>
                                    <p:animRot by="21600000">
                                      <p:cBhvr>
                                        <p:cTn id="20" dur="1000" fill="hold">
                                          <p:stCondLst>
                                            <p:cond delay="0"/>
                                          </p:stCondLst>
                                        </p:cTn>
                                        <p:tgtEl>
                                          <p:spTgt spid="3">
                                            <p:txEl>
                                              <p:pRg st="1" end="1"/>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2" end="2"/>
                                            </p:txEl>
                                          </p:spTgt>
                                        </p:tgtEl>
                                        <p:attrNameLst>
                                          <p:attrName>ppt_w</p:attrName>
                                        </p:attrNameLst>
                                      </p:cBhvr>
                                    </p:anim>
                                    <p:anim by="(#ppt_w*0.50)" calcmode="lin" valueType="num">
                                      <p:cBhvr>
                                        <p:cTn id="26" dur="500" decel="50000" autoRev="1" fill="hold">
                                          <p:stCondLst>
                                            <p:cond delay="0"/>
                                          </p:stCondLst>
                                        </p:cTn>
                                        <p:tgtEl>
                                          <p:spTgt spid="3">
                                            <p:txEl>
                                              <p:pRg st="2" end="2"/>
                                            </p:txEl>
                                          </p:spTgt>
                                        </p:tgtEl>
                                        <p:attrNameLst>
                                          <p:attrName>ppt_x</p:attrName>
                                        </p:attrNameLst>
                                      </p:cBhvr>
                                    </p:anim>
                                    <p:anim from="(-#ppt_h/2)" to="(#ppt_y)" calcmode="lin" valueType="num">
                                      <p:cBhvr>
                                        <p:cTn id="27" dur="1000" fill="hold">
                                          <p:stCondLst>
                                            <p:cond delay="0"/>
                                          </p:stCondLst>
                                        </p:cTn>
                                        <p:tgtEl>
                                          <p:spTgt spid="3">
                                            <p:txEl>
                                              <p:pRg st="2" end="2"/>
                                            </p:txEl>
                                          </p:spTgt>
                                        </p:tgtEl>
                                        <p:attrNameLst>
                                          <p:attrName>ppt_y</p:attrName>
                                        </p:attrNameLst>
                                      </p:cBhvr>
                                    </p:anim>
                                    <p:animRot by="21600000">
                                      <p:cBhvr>
                                        <p:cTn id="28"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229600" cy="4525963"/>
          </a:xfrm>
        </p:spPr>
        <p:txBody>
          <a:bodyPr>
            <a:noAutofit/>
          </a:bodyPr>
          <a:lstStyle/>
          <a:p>
            <a:pPr marL="0" indent="0" algn="ctr">
              <a:buNone/>
            </a:pPr>
            <a:r>
              <a:rPr lang="ar-SY" sz="3900" b="1" dirty="0" smtClean="0">
                <a:solidFill>
                  <a:srgbClr val="FF00FF"/>
                </a:solidFill>
              </a:rPr>
              <a:t>شروطُ </a:t>
            </a:r>
            <a:r>
              <a:rPr lang="ar-SY" sz="3900" b="1" dirty="0">
                <a:solidFill>
                  <a:srgbClr val="FF00FF"/>
                </a:solidFill>
              </a:rPr>
              <a:t>طالب العلم </a:t>
            </a:r>
            <a:r>
              <a:rPr lang="ar-SY" sz="3900" b="1" dirty="0" smtClean="0">
                <a:solidFill>
                  <a:srgbClr val="FF00FF"/>
                </a:solidFill>
              </a:rPr>
              <a:t>والمعلم</a:t>
            </a:r>
            <a:endParaRPr lang="en-US" sz="3900" dirty="0">
              <a:solidFill>
                <a:srgbClr val="FF00FF"/>
              </a:solidFill>
            </a:endParaRPr>
          </a:p>
          <a:p>
            <a:pPr marL="0" indent="0" algn="ctr">
              <a:buNone/>
            </a:pPr>
            <a:r>
              <a:rPr lang="ar-SY" sz="3900" dirty="0"/>
              <a:t>يتميز طالب</a:t>
            </a:r>
            <a:r>
              <a:rPr lang="ar-SY" sz="3900" dirty="0">
                <a:solidFill>
                  <a:srgbClr val="0070C0"/>
                </a:solidFill>
              </a:rPr>
              <a:t> ا</a:t>
            </a:r>
            <a:r>
              <a:rPr lang="ar-SY" sz="3900" b="1" dirty="0">
                <a:solidFill>
                  <a:srgbClr val="0070C0"/>
                </a:solidFill>
              </a:rPr>
              <a:t>لعلم</a:t>
            </a:r>
            <a:r>
              <a:rPr lang="ar-SY" sz="3900" dirty="0">
                <a:solidFill>
                  <a:srgbClr val="0070C0"/>
                </a:solidFill>
              </a:rPr>
              <a:t> </a:t>
            </a:r>
            <a:r>
              <a:rPr lang="ar-SY" sz="3900" dirty="0"/>
              <a:t>بعدة صفاتٍ من أهمها: </a:t>
            </a:r>
            <a:endParaRPr lang="en-US" sz="3900" dirty="0"/>
          </a:p>
          <a:p>
            <a:pPr marL="0" indent="0" algn="ctr">
              <a:buNone/>
            </a:pPr>
            <a:r>
              <a:rPr lang="ar-SY" sz="3900" dirty="0"/>
              <a:t>- تلقي العلم مباشرةً من أصحابه.</a:t>
            </a:r>
            <a:endParaRPr lang="en-US" sz="3900" dirty="0"/>
          </a:p>
          <a:p>
            <a:pPr marL="0" indent="0" algn="ctr">
              <a:buNone/>
            </a:pPr>
            <a:r>
              <a:rPr lang="ar-SY" sz="3900" dirty="0"/>
              <a:t>- عدم الغوص والإغراق في التجريد والتعميم.</a:t>
            </a:r>
            <a:endParaRPr lang="en-US" sz="3900" dirty="0"/>
          </a:p>
          <a:p>
            <a:pPr marL="0" indent="0" algn="ctr">
              <a:buNone/>
            </a:pPr>
            <a:r>
              <a:rPr lang="ar-SY" sz="3900" dirty="0"/>
              <a:t>- التأمل والتفكير والتيقن قبل إطلاق الأحكام</a:t>
            </a:r>
            <a:endParaRPr lang="en-US" sz="3900" dirty="0"/>
          </a:p>
          <a:p>
            <a:pPr marL="0" indent="0" algn="ctr">
              <a:buNone/>
            </a:pPr>
            <a:r>
              <a:rPr lang="ar-SY" sz="3900" dirty="0"/>
              <a:t>- شدّ الرحال لأخذ المزيد من العلم من كبار العلماء وعدم الاكتفاء بالأخذ من العلماء الموجودين في محيطه فقط.</a:t>
            </a:r>
            <a:endParaRPr lang="en-US" sz="3900" dirty="0"/>
          </a:p>
          <a:p>
            <a:pPr marL="0" indent="0" algn="ctr">
              <a:buNone/>
            </a:pPr>
            <a:endParaRPr lang="ar-SA" sz="3900" dirty="0"/>
          </a:p>
        </p:txBody>
      </p:sp>
    </p:spTree>
    <p:extLst>
      <p:ext uri="{BB962C8B-B14F-4D97-AF65-F5344CB8AC3E}">
        <p14:creationId xmlns:p14="http://schemas.microsoft.com/office/powerpoint/2010/main" val="26066131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5" end="5"/>
                                            </p:txEl>
                                          </p:spTgt>
                                        </p:tgtEl>
                                        <p:attrNameLst>
                                          <p:attrName>ppt_w</p:attrName>
                                        </p:attrNameLst>
                                      </p:cBhvr>
                                    </p:anim>
                                    <p:anim by="(#ppt_w*0.50)" calcmode="lin" valueType="num">
                                      <p:cBhvr>
                                        <p:cTn id="48" dur="500" decel="50000" autoRev="1" fill="hold">
                                          <p:stCondLst>
                                            <p:cond delay="0"/>
                                          </p:stCondLst>
                                        </p:cTn>
                                        <p:tgtEl>
                                          <p:spTgt spid="3">
                                            <p:txEl>
                                              <p:pRg st="5" end="5"/>
                                            </p:txEl>
                                          </p:spTgt>
                                        </p:tgtEl>
                                        <p:attrNameLst>
                                          <p:attrName>ppt_x</p:attrName>
                                        </p:attrNameLst>
                                      </p:cBhvr>
                                    </p:anim>
                                    <p:anim from="(-#ppt_h/2)" to="(#ppt_y)" calcmode="lin" valueType="num">
                                      <p:cBhvr>
                                        <p:cTn id="49" dur="1000" fill="hold">
                                          <p:stCondLst>
                                            <p:cond delay="0"/>
                                          </p:stCondLst>
                                        </p:cTn>
                                        <p:tgtEl>
                                          <p:spTgt spid="3">
                                            <p:txEl>
                                              <p:pRg st="5" end="5"/>
                                            </p:txEl>
                                          </p:spTgt>
                                        </p:tgtEl>
                                        <p:attrNameLst>
                                          <p:attrName>ppt_y</p:attrName>
                                        </p:attrNameLst>
                                      </p:cBhvr>
                                    </p:anim>
                                    <p:animRot by="21600000">
                                      <p:cBhvr>
                                        <p:cTn id="50" dur="1000" fill="hold">
                                          <p:stCondLst>
                                            <p:cond delay="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229600" cy="4525963"/>
          </a:xfrm>
        </p:spPr>
        <p:txBody>
          <a:bodyPr>
            <a:noAutofit/>
          </a:bodyPr>
          <a:lstStyle/>
          <a:p>
            <a:pPr marL="0" indent="0" algn="ctr">
              <a:buNone/>
            </a:pPr>
            <a:r>
              <a:rPr lang="ar-SY" sz="3900" b="1" dirty="0" smtClean="0">
                <a:solidFill>
                  <a:srgbClr val="FF00FF"/>
                </a:solidFill>
              </a:rPr>
              <a:t>شروطُ </a:t>
            </a:r>
            <a:r>
              <a:rPr lang="ar-SY" sz="3900" b="1" dirty="0">
                <a:solidFill>
                  <a:srgbClr val="FF00FF"/>
                </a:solidFill>
              </a:rPr>
              <a:t>طالب العلم </a:t>
            </a:r>
            <a:r>
              <a:rPr lang="ar-SY" sz="3900" b="1" dirty="0" smtClean="0">
                <a:solidFill>
                  <a:srgbClr val="FF00FF"/>
                </a:solidFill>
              </a:rPr>
              <a:t>والمعلم</a:t>
            </a:r>
            <a:endParaRPr lang="en-US" sz="3900" dirty="0">
              <a:solidFill>
                <a:srgbClr val="FF00FF"/>
              </a:solidFill>
            </a:endParaRPr>
          </a:p>
          <a:p>
            <a:pPr marL="0" indent="0" algn="ctr">
              <a:buNone/>
            </a:pPr>
            <a:r>
              <a:rPr lang="ar-SY" sz="3900" dirty="0"/>
              <a:t>يتميز طالب</a:t>
            </a:r>
            <a:r>
              <a:rPr lang="ar-SY" sz="3900" dirty="0">
                <a:solidFill>
                  <a:srgbClr val="0070C0"/>
                </a:solidFill>
              </a:rPr>
              <a:t> ا</a:t>
            </a:r>
            <a:r>
              <a:rPr lang="ar-SY" sz="3900" b="1" dirty="0">
                <a:solidFill>
                  <a:srgbClr val="0070C0"/>
                </a:solidFill>
              </a:rPr>
              <a:t>لعلم</a:t>
            </a:r>
            <a:r>
              <a:rPr lang="ar-SY" sz="3900" dirty="0">
                <a:solidFill>
                  <a:srgbClr val="0070C0"/>
                </a:solidFill>
              </a:rPr>
              <a:t> </a:t>
            </a:r>
            <a:r>
              <a:rPr lang="ar-SY" sz="3900" dirty="0"/>
              <a:t>بعدة صفاتٍ من أهمها: </a:t>
            </a:r>
            <a:endParaRPr lang="en-US" sz="3900" dirty="0"/>
          </a:p>
          <a:p>
            <a:pPr marL="0" indent="0" algn="ctr">
              <a:buNone/>
            </a:pPr>
            <a:endParaRPr lang="ar-SA" sz="3900" dirty="0"/>
          </a:p>
        </p:txBody>
      </p:sp>
      <p:graphicFrame>
        <p:nvGraphicFramePr>
          <p:cNvPr id="2" name="جدول 1"/>
          <p:cNvGraphicFramePr>
            <a:graphicFrameLocks noGrp="1"/>
          </p:cNvGraphicFramePr>
          <p:nvPr>
            <p:extLst>
              <p:ext uri="{D42A27DB-BD31-4B8C-83A1-F6EECF244321}">
                <p14:modId xmlns:p14="http://schemas.microsoft.com/office/powerpoint/2010/main" val="239407925"/>
              </p:ext>
            </p:extLst>
          </p:nvPr>
        </p:nvGraphicFramePr>
        <p:xfrm>
          <a:off x="1043608" y="1700808"/>
          <a:ext cx="6658744" cy="3960438"/>
        </p:xfrm>
        <a:graphic>
          <a:graphicData uri="http://schemas.openxmlformats.org/drawingml/2006/table">
            <a:tbl>
              <a:tblPr rtl="1" firstRow="1" bandRow="1">
                <a:tableStyleId>{5C22544A-7EE6-4342-B048-85BDC9FD1C3A}</a:tableStyleId>
              </a:tblPr>
              <a:tblGrid>
                <a:gridCol w="6658744">
                  <a:extLst>
                    <a:ext uri="{9D8B030D-6E8A-4147-A177-3AD203B41FA5}">
                      <a16:colId xmlns:a16="http://schemas.microsoft.com/office/drawing/2014/main" val="744179581"/>
                    </a:ext>
                  </a:extLst>
                </a:gridCol>
              </a:tblGrid>
              <a:tr h="875866">
                <a:tc>
                  <a:txBody>
                    <a:bodyPr/>
                    <a:lstStyle/>
                    <a:p>
                      <a:pPr algn="ctr" rtl="1"/>
                      <a:r>
                        <a:rPr lang="ar-SA" sz="2400" b="1" dirty="0" smtClean="0">
                          <a:solidFill>
                            <a:srgbClr val="008000"/>
                          </a:solidFill>
                        </a:rPr>
                        <a:t>1-  تلقي العلم مباشرةً من أصحابه.</a:t>
                      </a:r>
                    </a:p>
                    <a:p>
                      <a:pPr algn="ctr" rtl="1"/>
                      <a:endParaRPr lang="ar-SA" sz="2400" b="1" dirty="0">
                        <a:solidFill>
                          <a:srgbClr val="008000"/>
                        </a:solidFill>
                      </a:endParaRPr>
                    </a:p>
                  </a:txBody>
                  <a:tcPr>
                    <a:solidFill>
                      <a:schemeClr val="accent2">
                        <a:lumMod val="20000"/>
                        <a:lumOff val="80000"/>
                      </a:schemeClr>
                    </a:solidFill>
                  </a:tcPr>
                </a:tc>
                <a:extLst>
                  <a:ext uri="{0D108BD9-81ED-4DB2-BD59-A6C34878D82A}">
                    <a16:rowId xmlns:a16="http://schemas.microsoft.com/office/drawing/2014/main" val="3070661100"/>
                  </a:ext>
                </a:extLst>
              </a:tr>
              <a:tr h="875866">
                <a:tc>
                  <a:txBody>
                    <a:bodyPr/>
                    <a:lstStyle/>
                    <a:p>
                      <a:pPr algn="ctr" rtl="1"/>
                      <a:r>
                        <a:rPr lang="ar-SA" sz="2400" b="1" dirty="0" smtClean="0">
                          <a:solidFill>
                            <a:srgbClr val="008000"/>
                          </a:solidFill>
                        </a:rPr>
                        <a:t>2-  عدم الغوص والإغراق في التجريد والتعميم.</a:t>
                      </a:r>
                    </a:p>
                    <a:p>
                      <a:pPr algn="ctr" rtl="1"/>
                      <a:endParaRPr lang="ar-SA" sz="2400" b="1" dirty="0">
                        <a:solidFill>
                          <a:srgbClr val="008000"/>
                        </a:solidFill>
                      </a:endParaRPr>
                    </a:p>
                  </a:txBody>
                  <a:tcPr>
                    <a:solidFill>
                      <a:schemeClr val="accent2">
                        <a:lumMod val="20000"/>
                        <a:lumOff val="80000"/>
                      </a:schemeClr>
                    </a:solidFill>
                  </a:tcPr>
                </a:tc>
                <a:extLst>
                  <a:ext uri="{0D108BD9-81ED-4DB2-BD59-A6C34878D82A}">
                    <a16:rowId xmlns:a16="http://schemas.microsoft.com/office/drawing/2014/main" val="1293105929"/>
                  </a:ext>
                </a:extLst>
              </a:tr>
              <a:tr h="875866">
                <a:tc>
                  <a:txBody>
                    <a:bodyPr/>
                    <a:lstStyle/>
                    <a:p>
                      <a:pPr algn="ctr" rtl="1"/>
                      <a:r>
                        <a:rPr lang="ar-SA" sz="2400" b="1" dirty="0" smtClean="0">
                          <a:solidFill>
                            <a:srgbClr val="008000"/>
                          </a:solidFill>
                        </a:rPr>
                        <a:t>3- التأمل والتفكير والتيقن قبل إطلاق الأحكام</a:t>
                      </a:r>
                    </a:p>
                    <a:p>
                      <a:pPr algn="ctr" rtl="1"/>
                      <a:endParaRPr lang="ar-SA" sz="2400" b="1" dirty="0">
                        <a:solidFill>
                          <a:srgbClr val="008000"/>
                        </a:solidFill>
                      </a:endParaRPr>
                    </a:p>
                  </a:txBody>
                  <a:tcPr>
                    <a:solidFill>
                      <a:schemeClr val="accent2">
                        <a:lumMod val="20000"/>
                        <a:lumOff val="80000"/>
                      </a:schemeClr>
                    </a:solidFill>
                  </a:tcPr>
                </a:tc>
                <a:extLst>
                  <a:ext uri="{0D108BD9-81ED-4DB2-BD59-A6C34878D82A}">
                    <a16:rowId xmlns:a16="http://schemas.microsoft.com/office/drawing/2014/main" val="35865228"/>
                  </a:ext>
                </a:extLst>
              </a:tr>
              <a:tr h="875866">
                <a:tc>
                  <a:txBody>
                    <a:bodyPr/>
                    <a:lstStyle/>
                    <a:p>
                      <a:pPr algn="ctr" rtl="1"/>
                      <a:r>
                        <a:rPr lang="ar-SA" sz="2400" b="1" dirty="0" smtClean="0">
                          <a:solidFill>
                            <a:srgbClr val="008000"/>
                          </a:solidFill>
                        </a:rPr>
                        <a:t>4- شدّ الرحال لأخذ المزيد من العلم من كبار العلماء وعدم الاكتفاء بالأخذ من العلماء الموجودين في محيطه فقط.</a:t>
                      </a:r>
                      <a:endParaRPr lang="ar-SA" sz="2400" b="1" dirty="0">
                        <a:solidFill>
                          <a:srgbClr val="008000"/>
                        </a:solidFill>
                      </a:endParaRPr>
                    </a:p>
                  </a:txBody>
                  <a:tcPr>
                    <a:solidFill>
                      <a:schemeClr val="accent2">
                        <a:lumMod val="20000"/>
                        <a:lumOff val="80000"/>
                      </a:schemeClr>
                    </a:solidFill>
                  </a:tcPr>
                </a:tc>
                <a:extLst>
                  <a:ext uri="{0D108BD9-81ED-4DB2-BD59-A6C34878D82A}">
                    <a16:rowId xmlns:a16="http://schemas.microsoft.com/office/drawing/2014/main" val="115157795"/>
                  </a:ext>
                </a:extLst>
              </a:tr>
              <a:tr h="456974">
                <a:tc>
                  <a:txBody>
                    <a:bodyPr/>
                    <a:lstStyle/>
                    <a:p>
                      <a:pPr rtl="1"/>
                      <a:endParaRPr lang="ar-SA" dirty="0"/>
                    </a:p>
                  </a:txBody>
                  <a:tcPr/>
                </a:tc>
                <a:extLst>
                  <a:ext uri="{0D108BD9-81ED-4DB2-BD59-A6C34878D82A}">
                    <a16:rowId xmlns:a16="http://schemas.microsoft.com/office/drawing/2014/main" val="2771001134"/>
                  </a:ext>
                </a:extLst>
              </a:tr>
            </a:tbl>
          </a:graphicData>
        </a:graphic>
      </p:graphicFrame>
    </p:spTree>
    <p:extLst>
      <p:ext uri="{BB962C8B-B14F-4D97-AF65-F5344CB8AC3E}">
        <p14:creationId xmlns:p14="http://schemas.microsoft.com/office/powerpoint/2010/main" val="363735132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normAutofit/>
          </a:bodyPr>
          <a:lstStyle/>
          <a:p>
            <a:pPr marL="0" indent="0" algn="ctr">
              <a:buNone/>
            </a:pPr>
            <a:r>
              <a:rPr lang="ar-SA" sz="3900" dirty="0" smtClean="0">
                <a:solidFill>
                  <a:srgbClr val="00B050"/>
                </a:solidFill>
              </a:rPr>
              <a:t>قضية فلسفة </a:t>
            </a:r>
          </a:p>
          <a:p>
            <a:pPr marL="0" indent="0" algn="ctr">
              <a:buNone/>
            </a:pPr>
            <a:r>
              <a:rPr lang="ar-SY" sz="3900" b="1" dirty="0">
                <a:solidFill>
                  <a:srgbClr val="FF00FF"/>
                </a:solidFill>
              </a:rPr>
              <a:t>يقول ابن خلدون: </a:t>
            </a:r>
            <a:r>
              <a:rPr lang="ar-SY" sz="3900" dirty="0">
                <a:solidFill>
                  <a:srgbClr val="C00000"/>
                </a:solidFill>
              </a:rPr>
              <a:t>إتباع التقاليد لا يعني إن الأموات أحياء، بل إن الأحياء أموات.</a:t>
            </a:r>
            <a:endParaRPr lang="en-US" sz="3900" dirty="0">
              <a:solidFill>
                <a:srgbClr val="C00000"/>
              </a:solidFill>
            </a:endParaRPr>
          </a:p>
          <a:p>
            <a:pPr marL="0" indent="0" algn="ctr">
              <a:buNone/>
            </a:pPr>
            <a:r>
              <a:rPr lang="ar-SY" sz="3900" b="1" dirty="0">
                <a:solidFill>
                  <a:srgbClr val="FF00FF"/>
                </a:solidFill>
              </a:rPr>
              <a:t>ويقول أيضا: </a:t>
            </a:r>
            <a:r>
              <a:rPr lang="ar-SY" sz="3900" dirty="0">
                <a:solidFill>
                  <a:srgbClr val="C00000"/>
                </a:solidFill>
              </a:rPr>
              <a:t>التعليم من جملة الصنائع لا يستهدف </a:t>
            </a:r>
            <a:r>
              <a:rPr lang="ar-SY" sz="3900" dirty="0">
                <a:solidFill>
                  <a:srgbClr val="008000"/>
                </a:solidFill>
              </a:rPr>
              <a:t>الفهم والوعي </a:t>
            </a:r>
            <a:r>
              <a:rPr lang="ar-SY" sz="3900" dirty="0">
                <a:solidFill>
                  <a:srgbClr val="C00000"/>
                </a:solidFill>
              </a:rPr>
              <a:t>فقط، ولا يتم </a:t>
            </a:r>
            <a:r>
              <a:rPr lang="ar-SY" sz="3900" dirty="0">
                <a:solidFill>
                  <a:srgbClr val="008000"/>
                </a:solidFill>
              </a:rPr>
              <a:t>بالحفظ </a:t>
            </a:r>
            <a:r>
              <a:rPr lang="ar-SY" sz="3900" dirty="0">
                <a:solidFill>
                  <a:srgbClr val="C00000"/>
                </a:solidFill>
              </a:rPr>
              <a:t>وحده بل بتكوين </a:t>
            </a:r>
            <a:r>
              <a:rPr lang="ar-SY" sz="3900" dirty="0">
                <a:solidFill>
                  <a:srgbClr val="008000"/>
                </a:solidFill>
              </a:rPr>
              <a:t>ملكة التصرف </a:t>
            </a:r>
            <a:r>
              <a:rPr lang="ar-SY" sz="3900" dirty="0">
                <a:solidFill>
                  <a:srgbClr val="C00000"/>
                </a:solidFill>
              </a:rPr>
              <a:t>في </a:t>
            </a:r>
            <a:r>
              <a:rPr lang="ar-SY" sz="3900" dirty="0">
                <a:solidFill>
                  <a:srgbClr val="008000"/>
                </a:solidFill>
              </a:rPr>
              <a:t>العلم والتعليم</a:t>
            </a:r>
            <a:r>
              <a:rPr lang="ar-SY" sz="3900" dirty="0">
                <a:solidFill>
                  <a:srgbClr val="C00000"/>
                </a:solidFill>
              </a:rPr>
              <a:t>.</a:t>
            </a:r>
            <a:endParaRPr lang="en-US" sz="3900" dirty="0">
              <a:solidFill>
                <a:srgbClr val="C00000"/>
              </a:solidFill>
            </a:endParaRPr>
          </a:p>
          <a:p>
            <a:pPr marL="0" indent="0" algn="ctr">
              <a:buNone/>
            </a:pPr>
            <a:endParaRPr lang="ar-SA" sz="3900" dirty="0"/>
          </a:p>
        </p:txBody>
      </p:sp>
    </p:spTree>
    <p:extLst>
      <p:ext uri="{BB962C8B-B14F-4D97-AF65-F5344CB8AC3E}">
        <p14:creationId xmlns:p14="http://schemas.microsoft.com/office/powerpoint/2010/main" val="22876556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Autofit/>
          </a:bodyPr>
          <a:lstStyle/>
          <a:p>
            <a:pPr marL="0" indent="0" algn="ctr">
              <a:buNone/>
            </a:pPr>
            <a:r>
              <a:rPr lang="ar-SY" sz="4000" dirty="0">
                <a:solidFill>
                  <a:srgbClr val="008000"/>
                </a:solidFill>
              </a:rPr>
              <a:t>أما</a:t>
            </a:r>
            <a:r>
              <a:rPr lang="ar-SY" sz="4000" dirty="0"/>
              <a:t> </a:t>
            </a:r>
            <a:r>
              <a:rPr lang="ar-SY" sz="4000" b="1" dirty="0">
                <a:solidFill>
                  <a:srgbClr val="C00000"/>
                </a:solidFill>
              </a:rPr>
              <a:t>المعلم</a:t>
            </a:r>
            <a:r>
              <a:rPr lang="ar-SY" sz="4000" dirty="0"/>
              <a:t> </a:t>
            </a:r>
            <a:r>
              <a:rPr lang="ar-SY" sz="4000" dirty="0">
                <a:solidFill>
                  <a:srgbClr val="008000"/>
                </a:solidFill>
              </a:rPr>
              <a:t>فيذكر ابن خلدون عدة صفاتٍ مميزةٍ له من أهمها:</a:t>
            </a:r>
            <a:endParaRPr lang="en-US" sz="4000" dirty="0">
              <a:solidFill>
                <a:srgbClr val="008000"/>
              </a:solidFill>
            </a:endParaRPr>
          </a:p>
          <a:p>
            <a:pPr marL="0" indent="0" algn="ctr">
              <a:buNone/>
            </a:pPr>
            <a:endParaRPr lang="ar-SA" sz="4000" dirty="0"/>
          </a:p>
        </p:txBody>
      </p:sp>
      <p:graphicFrame>
        <p:nvGraphicFramePr>
          <p:cNvPr id="2" name="جدول 1"/>
          <p:cNvGraphicFramePr>
            <a:graphicFrameLocks noGrp="1"/>
          </p:cNvGraphicFramePr>
          <p:nvPr>
            <p:extLst>
              <p:ext uri="{D42A27DB-BD31-4B8C-83A1-F6EECF244321}">
                <p14:modId xmlns:p14="http://schemas.microsoft.com/office/powerpoint/2010/main" val="2350213526"/>
              </p:ext>
            </p:extLst>
          </p:nvPr>
        </p:nvGraphicFramePr>
        <p:xfrm>
          <a:off x="1534344" y="2348880"/>
          <a:ext cx="6096000" cy="2315652"/>
        </p:xfrm>
        <a:graphic>
          <a:graphicData uri="http://schemas.openxmlformats.org/drawingml/2006/table">
            <a:tbl>
              <a:tblPr rtl="1" firstRow="1" bandRow="1">
                <a:tableStyleId>{5C22544A-7EE6-4342-B048-85BDC9FD1C3A}</a:tableStyleId>
              </a:tblPr>
              <a:tblGrid>
                <a:gridCol w="6096000">
                  <a:extLst>
                    <a:ext uri="{9D8B030D-6E8A-4147-A177-3AD203B41FA5}">
                      <a16:colId xmlns:a16="http://schemas.microsoft.com/office/drawing/2014/main" val="2572118885"/>
                    </a:ext>
                  </a:extLst>
                </a:gridCol>
              </a:tblGrid>
              <a:tr h="648072">
                <a:tc>
                  <a:txBody>
                    <a:bodyPr/>
                    <a:lstStyle/>
                    <a:p>
                      <a:pPr algn="ctr" rtl="1"/>
                      <a:r>
                        <a:rPr lang="ar-SA" sz="2400" dirty="0" smtClean="0">
                          <a:solidFill>
                            <a:srgbClr val="FF00FF"/>
                          </a:solidFill>
                        </a:rPr>
                        <a:t>قيام الجدل والحوار بين المعلم والمتعلم.</a:t>
                      </a:r>
                    </a:p>
                    <a:p>
                      <a:pPr algn="ctr" rtl="1"/>
                      <a:endParaRPr lang="ar-SA" sz="2400" dirty="0">
                        <a:solidFill>
                          <a:srgbClr val="FF00FF"/>
                        </a:solidFill>
                      </a:endParaRPr>
                    </a:p>
                  </a:txBody>
                  <a:tcPr>
                    <a:solidFill>
                      <a:schemeClr val="accent6">
                        <a:lumMod val="20000"/>
                        <a:lumOff val="80000"/>
                      </a:schemeClr>
                    </a:solidFill>
                  </a:tcPr>
                </a:tc>
                <a:extLst>
                  <a:ext uri="{0D108BD9-81ED-4DB2-BD59-A6C34878D82A}">
                    <a16:rowId xmlns:a16="http://schemas.microsoft.com/office/drawing/2014/main" val="428438914"/>
                  </a:ext>
                </a:extLst>
              </a:tr>
              <a:tr h="700177">
                <a:tc>
                  <a:txBody>
                    <a:bodyPr/>
                    <a:lstStyle/>
                    <a:p>
                      <a:pPr algn="ctr" rtl="1"/>
                      <a:r>
                        <a:rPr lang="ar-SA" sz="2400" dirty="0" smtClean="0">
                          <a:solidFill>
                            <a:srgbClr val="FF00FF"/>
                          </a:solidFill>
                        </a:rPr>
                        <a:t>أن يختار طلابهُ ما يفي بالغرض والتركيز على الأساليب.</a:t>
                      </a:r>
                    </a:p>
                    <a:p>
                      <a:pPr algn="ctr" rtl="1"/>
                      <a:endParaRPr lang="ar-SA" sz="2400" dirty="0">
                        <a:solidFill>
                          <a:srgbClr val="FF00FF"/>
                        </a:solidFill>
                      </a:endParaRPr>
                    </a:p>
                  </a:txBody>
                  <a:tcPr>
                    <a:solidFill>
                      <a:schemeClr val="accent6">
                        <a:lumMod val="20000"/>
                        <a:lumOff val="80000"/>
                      </a:schemeClr>
                    </a:solidFill>
                  </a:tcPr>
                </a:tc>
                <a:extLst>
                  <a:ext uri="{0D108BD9-81ED-4DB2-BD59-A6C34878D82A}">
                    <a16:rowId xmlns:a16="http://schemas.microsoft.com/office/drawing/2014/main" val="3425815778"/>
                  </a:ext>
                </a:extLst>
              </a:tr>
              <a:tr h="669732">
                <a:tc>
                  <a:txBody>
                    <a:bodyPr/>
                    <a:lstStyle/>
                    <a:p>
                      <a:pPr algn="ctr" rtl="1"/>
                      <a:r>
                        <a:rPr lang="ar-SA" sz="2400" dirty="0" smtClean="0">
                          <a:solidFill>
                            <a:srgbClr val="FF00FF"/>
                          </a:solidFill>
                        </a:rPr>
                        <a:t>مراعاةُ مقدرة الطالب ومساعدته على الفهم.</a:t>
                      </a:r>
                      <a:endParaRPr lang="ar-SA" sz="2400" dirty="0">
                        <a:solidFill>
                          <a:srgbClr val="FF00FF"/>
                        </a:solidFill>
                      </a:endParaRPr>
                    </a:p>
                  </a:txBody>
                  <a:tcPr>
                    <a:solidFill>
                      <a:schemeClr val="accent6">
                        <a:lumMod val="20000"/>
                        <a:lumOff val="80000"/>
                      </a:schemeClr>
                    </a:solidFill>
                  </a:tcPr>
                </a:tc>
                <a:extLst>
                  <a:ext uri="{0D108BD9-81ED-4DB2-BD59-A6C34878D82A}">
                    <a16:rowId xmlns:a16="http://schemas.microsoft.com/office/drawing/2014/main" val="1715165023"/>
                  </a:ext>
                </a:extLst>
              </a:tr>
            </a:tbl>
          </a:graphicData>
        </a:graphic>
      </p:graphicFrame>
    </p:spTree>
    <p:extLst>
      <p:ext uri="{BB962C8B-B14F-4D97-AF65-F5344CB8AC3E}">
        <p14:creationId xmlns:p14="http://schemas.microsoft.com/office/powerpoint/2010/main" val="346694378"/>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924943"/>
            <a:ext cx="8229600" cy="3589859"/>
          </a:xfrm>
        </p:spPr>
        <p:txBody>
          <a:bodyPr>
            <a:normAutofit/>
          </a:bodyPr>
          <a:lstStyle/>
          <a:p>
            <a:pPr marL="0" indent="0" algn="ctr">
              <a:buNone/>
            </a:pPr>
            <a:r>
              <a:rPr lang="ar-SY" sz="4500" b="1" dirty="0">
                <a:solidFill>
                  <a:srgbClr val="FF00FF"/>
                </a:solidFill>
              </a:rPr>
              <a:t>يقولُ ابنُ خلدون: </a:t>
            </a:r>
            <a:r>
              <a:rPr lang="ar-SY" sz="4500" b="1" dirty="0">
                <a:solidFill>
                  <a:srgbClr val="C00000"/>
                </a:solidFill>
              </a:rPr>
              <a:t>التعليمُ بالممارسة والمباشرة.</a:t>
            </a:r>
            <a:endParaRPr lang="en-US" sz="4500" dirty="0">
              <a:solidFill>
                <a:srgbClr val="C00000"/>
              </a:solidFill>
            </a:endParaRPr>
          </a:p>
          <a:p>
            <a:pPr marL="0" indent="0" algn="ctr">
              <a:buNone/>
            </a:pPr>
            <a:r>
              <a:rPr lang="ar-SY" sz="4500" b="1" dirty="0">
                <a:solidFill>
                  <a:srgbClr val="002060"/>
                </a:solidFill>
              </a:rPr>
              <a:t>هل يمكنُ الاكتفاءُ برأيك بتعلم القواعد والقوانين  ؟ ولماذا؟</a:t>
            </a:r>
            <a:endParaRPr lang="en-US" sz="4500" dirty="0">
              <a:solidFill>
                <a:srgbClr val="002060"/>
              </a:solidFill>
            </a:endParaRPr>
          </a:p>
          <a:p>
            <a:pPr marL="0" indent="0" algn="ctr">
              <a:buNone/>
            </a:pPr>
            <a:endParaRPr lang="ar-SA" sz="45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640"/>
            <a:ext cx="8784976" cy="2683001"/>
          </a:xfrm>
          <a:prstGeom prst="rect">
            <a:avLst/>
          </a:prstGeom>
          <a:effectLst>
            <a:softEdge rad="63500"/>
          </a:effectLst>
        </p:spPr>
      </p:pic>
    </p:spTree>
    <p:extLst>
      <p:ext uri="{BB962C8B-B14F-4D97-AF65-F5344CB8AC3E}">
        <p14:creationId xmlns:p14="http://schemas.microsoft.com/office/powerpoint/2010/main" val="103309892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txBody>
          <a:bodyPr>
            <a:normAutofit/>
          </a:bodyPr>
          <a:lstStyle/>
          <a:p>
            <a:pPr marL="0" indent="0" algn="ctr">
              <a:buNone/>
            </a:pPr>
            <a:r>
              <a:rPr lang="ar-SY" sz="4000" b="1" dirty="0" smtClean="0">
                <a:solidFill>
                  <a:schemeClr val="tx2">
                    <a:lumMod val="60000"/>
                    <a:lumOff val="40000"/>
                  </a:schemeClr>
                </a:solidFill>
              </a:rPr>
              <a:t>مقاربةُ </a:t>
            </a:r>
            <a:r>
              <a:rPr lang="ar-SY" sz="4000" b="1" dirty="0">
                <a:solidFill>
                  <a:schemeClr val="tx2">
                    <a:lumMod val="60000"/>
                    <a:lumOff val="40000"/>
                  </a:schemeClr>
                </a:solidFill>
              </a:rPr>
              <a:t>أفكار ابن خلدون مع الفكر التربويِّ </a:t>
            </a:r>
            <a:r>
              <a:rPr lang="ar-SY" sz="4000" b="1" dirty="0" smtClean="0">
                <a:solidFill>
                  <a:schemeClr val="tx2">
                    <a:lumMod val="60000"/>
                    <a:lumOff val="40000"/>
                  </a:schemeClr>
                </a:solidFill>
              </a:rPr>
              <a:t>الحديث</a:t>
            </a:r>
            <a:endParaRPr lang="en-US" sz="4000" dirty="0">
              <a:solidFill>
                <a:schemeClr val="tx2">
                  <a:lumMod val="60000"/>
                  <a:lumOff val="40000"/>
                </a:schemeClr>
              </a:solidFill>
            </a:endParaRPr>
          </a:p>
          <a:p>
            <a:pPr marL="0" indent="0" algn="ctr">
              <a:buNone/>
            </a:pPr>
            <a:r>
              <a:rPr lang="ar-SY" sz="4000" b="1" dirty="0">
                <a:solidFill>
                  <a:srgbClr val="002060"/>
                </a:solidFill>
              </a:rPr>
              <a:t>مع أنَّ </a:t>
            </a:r>
            <a:r>
              <a:rPr lang="ar-SY" sz="4000" b="1" dirty="0">
                <a:solidFill>
                  <a:srgbClr val="FF00FF"/>
                </a:solidFill>
              </a:rPr>
              <a:t>ابن خلدون </a:t>
            </a:r>
            <a:r>
              <a:rPr lang="ar-SY" sz="4000" b="1" dirty="0">
                <a:solidFill>
                  <a:srgbClr val="002060"/>
                </a:solidFill>
              </a:rPr>
              <a:t>لم يذكر التربية صراحةً إلا أنه استطاع أن يشكل منهجاً تربوياً يقارب المناهج الحديثة في التربية، ويظهر ذلك في عدة نقاطٍ استنتجها؟؟</a:t>
            </a:r>
            <a:endParaRPr lang="en-US" sz="4000" dirty="0">
              <a:solidFill>
                <a:srgbClr val="002060"/>
              </a:solidFill>
            </a:endParaRPr>
          </a:p>
          <a:p>
            <a:pPr marL="0" indent="0" algn="ctr">
              <a:buNone/>
            </a:pPr>
            <a:endParaRPr lang="ar-SA" sz="4000" dirty="0"/>
          </a:p>
        </p:txBody>
      </p:sp>
    </p:spTree>
    <p:extLst>
      <p:ext uri="{BB962C8B-B14F-4D97-AF65-F5344CB8AC3E}">
        <p14:creationId xmlns:p14="http://schemas.microsoft.com/office/powerpoint/2010/main" val="150421853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556992"/>
          </a:xfrm>
        </p:spPr>
        <p:txBody>
          <a:bodyPr>
            <a:normAutofit/>
          </a:bodyPr>
          <a:lstStyle/>
          <a:p>
            <a:pPr marL="0" indent="0" algn="ctr">
              <a:buNone/>
            </a:pPr>
            <a:endParaRPr lang="ar-SY" sz="4500" b="1" dirty="0" smtClean="0"/>
          </a:p>
          <a:p>
            <a:pPr marL="0" indent="0" algn="ctr">
              <a:buNone/>
            </a:pPr>
            <a:r>
              <a:rPr lang="ar-SY" sz="4500" b="1" dirty="0" smtClean="0">
                <a:solidFill>
                  <a:srgbClr val="008000"/>
                </a:solidFill>
              </a:rPr>
              <a:t>أتحاورُ </a:t>
            </a:r>
            <a:r>
              <a:rPr lang="ar-SY" sz="4500" b="1" dirty="0">
                <a:solidFill>
                  <a:srgbClr val="008000"/>
                </a:solidFill>
              </a:rPr>
              <a:t>مع زملائي وأناقش أهمية تطبيق أفكار ابن خلدون في التربية الحديثة؟</a:t>
            </a:r>
            <a:endParaRPr lang="en-US" sz="4500" dirty="0">
              <a:solidFill>
                <a:srgbClr val="008000"/>
              </a:solidFill>
            </a:endParaRPr>
          </a:p>
          <a:p>
            <a:pPr marL="0" indent="0" algn="ctr">
              <a:buNone/>
            </a:pPr>
            <a:endParaRPr lang="ar-SA" sz="45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16632"/>
            <a:ext cx="3240360" cy="2232248"/>
          </a:xfrm>
          <a:prstGeom prst="rect">
            <a:avLst/>
          </a:prstGeom>
          <a:effectLst>
            <a:softEdge rad="63500"/>
          </a:effectLst>
        </p:spPr>
      </p:pic>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861048"/>
            <a:ext cx="3528392" cy="2304256"/>
          </a:xfrm>
          <a:prstGeom prst="rect">
            <a:avLst/>
          </a:prstGeom>
          <a:effectLst>
            <a:softEdge rad="63500"/>
          </a:effectLst>
        </p:spPr>
      </p:pic>
    </p:spTree>
    <p:extLst>
      <p:ext uri="{BB962C8B-B14F-4D97-AF65-F5344CB8AC3E}">
        <p14:creationId xmlns:p14="http://schemas.microsoft.com/office/powerpoint/2010/main" val="29080662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 by="(-#ppt_w*2)" calcmode="lin" valueType="num">
                                      <p:cBhvr rctx="PPT">
                                        <p:cTn id="17" dur="500" autoRev="1" fill="hold">
                                          <p:stCondLst>
                                            <p:cond delay="0"/>
                                          </p:stCondLst>
                                        </p:cTn>
                                        <p:tgtEl>
                                          <p:spTgt spid="3">
                                            <p:txEl>
                                              <p:pRg st="1" end="1"/>
                                            </p:txEl>
                                          </p:spTgt>
                                        </p:tgtEl>
                                        <p:attrNameLst>
                                          <p:attrName>ppt_w</p:attrName>
                                        </p:attrNameLst>
                                      </p:cBhvr>
                                    </p:anim>
                                    <p:anim by="(#ppt_w*0.50)" calcmode="lin" valueType="num">
                                      <p:cBhvr>
                                        <p:cTn id="18" dur="500" decel="50000" autoRev="1" fill="hold">
                                          <p:stCondLst>
                                            <p:cond delay="0"/>
                                          </p:stCondLst>
                                        </p:cTn>
                                        <p:tgtEl>
                                          <p:spTgt spid="3">
                                            <p:txEl>
                                              <p:pRg st="1" end="1"/>
                                            </p:txEl>
                                          </p:spTgt>
                                        </p:tgtEl>
                                        <p:attrNameLst>
                                          <p:attrName>ppt_x</p:attrName>
                                        </p:attrNameLst>
                                      </p:cBhvr>
                                    </p:anim>
                                    <p:anim from="(-#ppt_h/2)" to="(#ppt_y)" calcmode="lin" valueType="num">
                                      <p:cBhvr>
                                        <p:cTn id="19" dur="1000" fill="hold">
                                          <p:stCondLst>
                                            <p:cond delay="0"/>
                                          </p:stCondLst>
                                        </p:cTn>
                                        <p:tgtEl>
                                          <p:spTgt spid="3">
                                            <p:txEl>
                                              <p:pRg st="1" end="1"/>
                                            </p:txEl>
                                          </p:spTgt>
                                        </p:tgtEl>
                                        <p:attrNameLst>
                                          <p:attrName>ppt_y</p:attrName>
                                        </p:attrNameLst>
                                      </p:cBhvr>
                                    </p:anim>
                                    <p:animRot by="21600000">
                                      <p:cBhvr>
                                        <p:cTn id="20"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48464" cy="6858000"/>
          </a:xfrm>
        </p:spPr>
        <p:txBody>
          <a:bodyPr>
            <a:noAutofit/>
          </a:bodyPr>
          <a:lstStyle/>
          <a:p>
            <a:pPr marL="0" indent="0" algn="ctr">
              <a:buNone/>
            </a:pPr>
            <a:r>
              <a:rPr lang="ar-SY" sz="3400" b="1" dirty="0" smtClean="0">
                <a:solidFill>
                  <a:srgbClr val="008000"/>
                </a:solidFill>
              </a:rPr>
              <a:t>التقويم</a:t>
            </a:r>
            <a:endParaRPr lang="en-US" sz="3400" dirty="0">
              <a:solidFill>
                <a:srgbClr val="008000"/>
              </a:solidFill>
            </a:endParaRPr>
          </a:p>
          <a:p>
            <a:pPr marL="0" indent="0" algn="ctr">
              <a:buNone/>
            </a:pPr>
            <a:r>
              <a:rPr lang="ar-SY" sz="3400" b="1" dirty="0">
                <a:solidFill>
                  <a:srgbClr val="FF00FF"/>
                </a:solidFill>
              </a:rPr>
              <a:t>أجب عن الأسئلة الآتية :</a:t>
            </a:r>
            <a:endParaRPr lang="en-US" sz="3400" dirty="0">
              <a:solidFill>
                <a:srgbClr val="FF00FF"/>
              </a:solidFill>
            </a:endParaRPr>
          </a:p>
          <a:p>
            <a:pPr marL="0" indent="0" algn="ctr">
              <a:buNone/>
            </a:pPr>
            <a:r>
              <a:rPr lang="ar-SY" sz="3400" dirty="0">
                <a:solidFill>
                  <a:srgbClr val="7030A0"/>
                </a:solidFill>
              </a:rPr>
              <a:t>1- اذكرُ نتائج الشدة على المتعلمين؟</a:t>
            </a:r>
            <a:endParaRPr lang="en-US" sz="3400" dirty="0">
              <a:solidFill>
                <a:srgbClr val="7030A0"/>
              </a:solidFill>
            </a:endParaRPr>
          </a:p>
          <a:p>
            <a:pPr marL="0" indent="0" algn="ctr">
              <a:buNone/>
            </a:pPr>
            <a:r>
              <a:rPr lang="ar-SY" sz="3400" dirty="0">
                <a:solidFill>
                  <a:srgbClr val="7030A0"/>
                </a:solidFill>
              </a:rPr>
              <a:t>2- أوازنُ بين الوظيفة الحضارية والعمرانية الاجتماعية للتعلم؟</a:t>
            </a:r>
            <a:endParaRPr lang="en-US" sz="3400" dirty="0">
              <a:solidFill>
                <a:srgbClr val="7030A0"/>
              </a:solidFill>
            </a:endParaRPr>
          </a:p>
          <a:p>
            <a:pPr marL="0" indent="0" algn="ctr">
              <a:buNone/>
            </a:pPr>
            <a:r>
              <a:rPr lang="ar-SY" sz="3400" dirty="0">
                <a:solidFill>
                  <a:srgbClr val="C00000"/>
                </a:solidFill>
              </a:rPr>
              <a:t>3- استنتج الأفكار التي تتقاربُ فيها أفكار ابن خلدون التربويةُ مع علم التربية الحديث؟</a:t>
            </a:r>
            <a:endParaRPr lang="en-US" sz="3400" dirty="0">
              <a:solidFill>
                <a:srgbClr val="C00000"/>
              </a:solidFill>
            </a:endParaRPr>
          </a:p>
          <a:p>
            <a:pPr marL="0" indent="0" algn="ctr">
              <a:buNone/>
            </a:pPr>
            <a:r>
              <a:rPr lang="ar-SY" sz="3400" dirty="0">
                <a:solidFill>
                  <a:srgbClr val="C00000"/>
                </a:solidFill>
              </a:rPr>
              <a:t>4- أوضحُ أهمية تعليم الصنائع وعدم الاكتفاء بالعلوم النظرية؟</a:t>
            </a:r>
            <a:endParaRPr lang="en-US" sz="3400" dirty="0">
              <a:solidFill>
                <a:srgbClr val="C00000"/>
              </a:solidFill>
            </a:endParaRPr>
          </a:p>
          <a:p>
            <a:pPr marL="0" indent="0" algn="ctr">
              <a:buNone/>
            </a:pPr>
            <a:r>
              <a:rPr lang="ar-SY" sz="3400" dirty="0">
                <a:solidFill>
                  <a:srgbClr val="008000"/>
                </a:solidFill>
              </a:rPr>
              <a:t>5- يعد التعليم عند ابن خلدون من أهم الأمور التي ركز عليها في التربية، أناقشُ هذا الموضوع وأبين رأيي؟</a:t>
            </a:r>
            <a:endParaRPr lang="en-US" sz="3400" dirty="0">
              <a:solidFill>
                <a:srgbClr val="008000"/>
              </a:solidFill>
            </a:endParaRPr>
          </a:p>
          <a:p>
            <a:pPr marL="0" indent="0" algn="ctr">
              <a:buNone/>
            </a:pPr>
            <a:endParaRPr lang="ar-SA" sz="3400" dirty="0"/>
          </a:p>
        </p:txBody>
      </p:sp>
    </p:spTree>
    <p:extLst>
      <p:ext uri="{BB962C8B-B14F-4D97-AF65-F5344CB8AC3E}">
        <p14:creationId xmlns:p14="http://schemas.microsoft.com/office/powerpoint/2010/main" val="496703914"/>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3">
                                            <p:txEl>
                                              <p:pRg st="5" end="5"/>
                                            </p:txEl>
                                          </p:spTgt>
                                        </p:tgtEl>
                                        <p:attrNameLst>
                                          <p:attrName>style.visibility</p:attrName>
                                        </p:attrNameLst>
                                      </p:cBhvr>
                                      <p:to>
                                        <p:strVal val="visible"/>
                                      </p:to>
                                    </p:set>
                                    <p:anim by="(-#ppt_w*2)" calcmode="lin" valueType="num">
                                      <p:cBhvr rctx="PPT">
                                        <p:cTn id="47" dur="500" autoRev="1" fill="hold">
                                          <p:stCondLst>
                                            <p:cond delay="0"/>
                                          </p:stCondLst>
                                        </p:cTn>
                                        <p:tgtEl>
                                          <p:spTgt spid="3">
                                            <p:txEl>
                                              <p:pRg st="5" end="5"/>
                                            </p:txEl>
                                          </p:spTgt>
                                        </p:tgtEl>
                                        <p:attrNameLst>
                                          <p:attrName>ppt_w</p:attrName>
                                        </p:attrNameLst>
                                      </p:cBhvr>
                                    </p:anim>
                                    <p:anim by="(#ppt_w*0.50)" calcmode="lin" valueType="num">
                                      <p:cBhvr>
                                        <p:cTn id="48" dur="500" decel="50000" autoRev="1" fill="hold">
                                          <p:stCondLst>
                                            <p:cond delay="0"/>
                                          </p:stCondLst>
                                        </p:cTn>
                                        <p:tgtEl>
                                          <p:spTgt spid="3">
                                            <p:txEl>
                                              <p:pRg st="5" end="5"/>
                                            </p:txEl>
                                          </p:spTgt>
                                        </p:tgtEl>
                                        <p:attrNameLst>
                                          <p:attrName>ppt_x</p:attrName>
                                        </p:attrNameLst>
                                      </p:cBhvr>
                                    </p:anim>
                                    <p:anim from="(-#ppt_h/2)" to="(#ppt_y)" calcmode="lin" valueType="num">
                                      <p:cBhvr>
                                        <p:cTn id="49" dur="1000" fill="hold">
                                          <p:stCondLst>
                                            <p:cond delay="0"/>
                                          </p:stCondLst>
                                        </p:cTn>
                                        <p:tgtEl>
                                          <p:spTgt spid="3">
                                            <p:txEl>
                                              <p:pRg st="5" end="5"/>
                                            </p:txEl>
                                          </p:spTgt>
                                        </p:tgtEl>
                                        <p:attrNameLst>
                                          <p:attrName>ppt_y</p:attrName>
                                        </p:attrNameLst>
                                      </p:cBhvr>
                                    </p:anim>
                                    <p:animRot by="21600000">
                                      <p:cBhvr>
                                        <p:cTn id="50" dur="1000" fill="hold">
                                          <p:stCondLst>
                                            <p:cond delay="0"/>
                                          </p:stCondLst>
                                        </p:cTn>
                                        <p:tgtEl>
                                          <p:spTgt spid="3">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by="(-#ppt_w*2)" calcmode="lin" valueType="num">
                                      <p:cBhvr rctx="PPT">
                                        <p:cTn id="55" dur="500" autoRev="1" fill="hold">
                                          <p:stCondLst>
                                            <p:cond delay="0"/>
                                          </p:stCondLst>
                                        </p:cTn>
                                        <p:tgtEl>
                                          <p:spTgt spid="3">
                                            <p:txEl>
                                              <p:pRg st="6" end="6"/>
                                            </p:txEl>
                                          </p:spTgt>
                                        </p:tgtEl>
                                        <p:attrNameLst>
                                          <p:attrName>ppt_w</p:attrName>
                                        </p:attrNameLst>
                                      </p:cBhvr>
                                    </p:anim>
                                    <p:anim by="(#ppt_w*0.50)" calcmode="lin" valueType="num">
                                      <p:cBhvr>
                                        <p:cTn id="56" dur="500" decel="50000" autoRev="1" fill="hold">
                                          <p:stCondLst>
                                            <p:cond delay="0"/>
                                          </p:stCondLst>
                                        </p:cTn>
                                        <p:tgtEl>
                                          <p:spTgt spid="3">
                                            <p:txEl>
                                              <p:pRg st="6" end="6"/>
                                            </p:txEl>
                                          </p:spTgt>
                                        </p:tgtEl>
                                        <p:attrNameLst>
                                          <p:attrName>ppt_x</p:attrName>
                                        </p:attrNameLst>
                                      </p:cBhvr>
                                    </p:anim>
                                    <p:anim from="(-#ppt_h/2)" to="(#ppt_y)" calcmode="lin" valueType="num">
                                      <p:cBhvr>
                                        <p:cTn id="57" dur="1000" fill="hold">
                                          <p:stCondLst>
                                            <p:cond delay="0"/>
                                          </p:stCondLst>
                                        </p:cTn>
                                        <p:tgtEl>
                                          <p:spTgt spid="3">
                                            <p:txEl>
                                              <p:pRg st="6" end="6"/>
                                            </p:txEl>
                                          </p:spTgt>
                                        </p:tgtEl>
                                        <p:attrNameLst>
                                          <p:attrName>ppt_y</p:attrName>
                                        </p:attrNameLst>
                                      </p:cBhvr>
                                    </p:anim>
                                    <p:animRot by="21600000">
                                      <p:cBhvr>
                                        <p:cTn id="58" dur="10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2943200"/>
          </a:xfrm>
        </p:spPr>
        <p:txBody>
          <a:bodyPr>
            <a:noAutofit/>
          </a:bodyPr>
          <a:lstStyle/>
          <a:p>
            <a:r>
              <a:rPr lang="ar-SY" sz="10000" dirty="0" smtClean="0">
                <a:solidFill>
                  <a:srgbClr val="008000"/>
                </a:solidFill>
              </a:rPr>
              <a:t>المدرس </a:t>
            </a:r>
            <a:br>
              <a:rPr lang="ar-SY" sz="10000" dirty="0" smtClean="0">
                <a:solidFill>
                  <a:srgbClr val="008000"/>
                </a:solidFill>
              </a:rPr>
            </a:br>
            <a:r>
              <a:rPr lang="ar-SY" sz="10000" dirty="0" smtClean="0">
                <a:solidFill>
                  <a:srgbClr val="008000"/>
                </a:solidFill>
              </a:rPr>
              <a:t>ماهر صالح</a:t>
            </a:r>
            <a:endParaRPr lang="ar-SA" sz="10000" dirty="0">
              <a:solidFill>
                <a:srgbClr val="008000"/>
              </a:solidFill>
            </a:endParaRPr>
          </a:p>
        </p:txBody>
      </p:sp>
    </p:spTree>
    <p:extLst>
      <p:ext uri="{BB962C8B-B14F-4D97-AF65-F5344CB8AC3E}">
        <p14:creationId xmlns:p14="http://schemas.microsoft.com/office/powerpoint/2010/main" val="20006386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655" y="476672"/>
            <a:ext cx="8229600" cy="3672408"/>
          </a:xfrm>
        </p:spPr>
        <p:txBody>
          <a:bodyPr>
            <a:normAutofit/>
          </a:bodyPr>
          <a:lstStyle/>
          <a:p>
            <a:pPr marL="0" indent="0" algn="ctr">
              <a:buNone/>
            </a:pPr>
            <a:r>
              <a:rPr lang="ar-SY" sz="4500" b="1" dirty="0" smtClean="0">
                <a:solidFill>
                  <a:srgbClr val="FF00FF"/>
                </a:solidFill>
              </a:rPr>
              <a:t>المناقشة</a:t>
            </a:r>
            <a:endParaRPr lang="en-US" sz="4500" dirty="0">
              <a:solidFill>
                <a:srgbClr val="FF00FF"/>
              </a:solidFill>
            </a:endParaRPr>
          </a:p>
          <a:p>
            <a:pPr marL="0" indent="0" algn="ctr">
              <a:buNone/>
            </a:pPr>
            <a:r>
              <a:rPr lang="ar-SY" sz="4500" dirty="0">
                <a:solidFill>
                  <a:srgbClr val="002060"/>
                </a:solidFill>
              </a:rPr>
              <a:t>1- اُستنتجُ أهمية القراءة والنقد في التعلم؟</a:t>
            </a:r>
            <a:endParaRPr lang="en-US" sz="4500" dirty="0">
              <a:solidFill>
                <a:srgbClr val="002060"/>
              </a:solidFill>
            </a:endParaRPr>
          </a:p>
          <a:p>
            <a:pPr marL="0" indent="0" algn="ctr">
              <a:buNone/>
            </a:pPr>
            <a:r>
              <a:rPr lang="ar-SY" sz="4500" dirty="0">
                <a:solidFill>
                  <a:srgbClr val="002060"/>
                </a:solidFill>
              </a:rPr>
              <a:t>2- هل للحفظ وحده دور في التعلم، أوضحُ رأيي؟</a:t>
            </a:r>
            <a:endParaRPr lang="en-US" sz="4500" dirty="0">
              <a:solidFill>
                <a:srgbClr val="002060"/>
              </a:solidFill>
            </a:endParaRPr>
          </a:p>
          <a:p>
            <a:pPr marL="0" indent="0" algn="ctr">
              <a:buNone/>
            </a:pPr>
            <a:endParaRPr lang="ar-SA" sz="45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3645024"/>
            <a:ext cx="3600400" cy="2664296"/>
          </a:xfrm>
          <a:prstGeom prst="rect">
            <a:avLst/>
          </a:prstGeom>
          <a:effectLst>
            <a:softEdge rad="127000"/>
          </a:effectLst>
        </p:spPr>
      </p:pic>
    </p:spTree>
    <p:extLst>
      <p:ext uri="{BB962C8B-B14F-4D97-AF65-F5344CB8AC3E}">
        <p14:creationId xmlns:p14="http://schemas.microsoft.com/office/powerpoint/2010/main" val="155471873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1" end="1"/>
                                            </p:txEl>
                                          </p:spTgt>
                                        </p:tgtEl>
                                        <p:attrNameLst>
                                          <p:attrName>ppt_w</p:attrName>
                                        </p:attrNameLst>
                                      </p:cBhvr>
                                    </p:anim>
                                    <p:anim by="(#ppt_w*0.50)" calcmode="lin" valueType="num">
                                      <p:cBhvr>
                                        <p:cTn id="21" dur="500" decel="50000" autoRev="1" fill="hold">
                                          <p:stCondLst>
                                            <p:cond delay="0"/>
                                          </p:stCondLst>
                                        </p:cTn>
                                        <p:tgtEl>
                                          <p:spTgt spid="3">
                                            <p:txEl>
                                              <p:pRg st="1" end="1"/>
                                            </p:txEl>
                                          </p:spTgt>
                                        </p:tgtEl>
                                        <p:attrNameLst>
                                          <p:attrName>ppt_x</p:attrName>
                                        </p:attrNameLst>
                                      </p:cBhvr>
                                    </p:anim>
                                    <p:anim from="(-#ppt_h/2)" to="(#ppt_y)" calcmode="lin" valueType="num">
                                      <p:cBhvr>
                                        <p:cTn id="22" dur="1000" fill="hold">
                                          <p:stCondLst>
                                            <p:cond delay="0"/>
                                          </p:stCondLst>
                                        </p:cTn>
                                        <p:tgtEl>
                                          <p:spTgt spid="3">
                                            <p:txEl>
                                              <p:pRg st="1" end="1"/>
                                            </p:txEl>
                                          </p:spTgt>
                                        </p:tgtEl>
                                        <p:attrNameLst>
                                          <p:attrName>ppt_y</p:attrName>
                                        </p:attrNameLst>
                                      </p:cBhvr>
                                    </p:anim>
                                    <p:animRot by="21600000">
                                      <p:cBhvr>
                                        <p:cTn id="23" dur="1000" fill="hold">
                                          <p:stCondLst>
                                            <p:cond delay="0"/>
                                          </p:stCondLst>
                                        </p:cTn>
                                        <p:tgtEl>
                                          <p:spTgt spid="3">
                                            <p:txEl>
                                              <p:pRg st="1" end="1"/>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 by="(-#ppt_w*2)" calcmode="lin" valueType="num">
                                      <p:cBhvr rctx="PPT">
                                        <p:cTn id="28" dur="500" autoRev="1" fill="hold">
                                          <p:stCondLst>
                                            <p:cond delay="0"/>
                                          </p:stCondLst>
                                        </p:cTn>
                                        <p:tgtEl>
                                          <p:spTgt spid="3">
                                            <p:txEl>
                                              <p:pRg st="2" end="2"/>
                                            </p:txEl>
                                          </p:spTgt>
                                        </p:tgtEl>
                                        <p:attrNameLst>
                                          <p:attrName>ppt_w</p:attrName>
                                        </p:attrNameLst>
                                      </p:cBhvr>
                                    </p:anim>
                                    <p:anim by="(#ppt_w*0.50)" calcmode="lin" valueType="num">
                                      <p:cBhvr>
                                        <p:cTn id="29" dur="500" decel="50000" autoRev="1" fill="hold">
                                          <p:stCondLst>
                                            <p:cond delay="0"/>
                                          </p:stCondLst>
                                        </p:cTn>
                                        <p:tgtEl>
                                          <p:spTgt spid="3">
                                            <p:txEl>
                                              <p:pRg st="2" end="2"/>
                                            </p:txEl>
                                          </p:spTgt>
                                        </p:tgtEl>
                                        <p:attrNameLst>
                                          <p:attrName>ppt_x</p:attrName>
                                        </p:attrNameLst>
                                      </p:cBhvr>
                                    </p:anim>
                                    <p:anim from="(-#ppt_h/2)" to="(#ppt_y)" calcmode="lin" valueType="num">
                                      <p:cBhvr>
                                        <p:cTn id="30" dur="1000" fill="hold">
                                          <p:stCondLst>
                                            <p:cond delay="0"/>
                                          </p:stCondLst>
                                        </p:cTn>
                                        <p:tgtEl>
                                          <p:spTgt spid="3">
                                            <p:txEl>
                                              <p:pRg st="2" end="2"/>
                                            </p:txEl>
                                          </p:spTgt>
                                        </p:tgtEl>
                                        <p:attrNameLst>
                                          <p:attrName>ppt_y</p:attrName>
                                        </p:attrNameLst>
                                      </p:cBhvr>
                                    </p:anim>
                                    <p:animRot by="21600000">
                                      <p:cBhvr>
                                        <p:cTn id="31"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45938"/>
            <a:ext cx="8229600" cy="4525963"/>
          </a:xfrm>
        </p:spPr>
        <p:txBody>
          <a:bodyPr>
            <a:normAutofit/>
          </a:bodyPr>
          <a:lstStyle/>
          <a:p>
            <a:pPr marL="0" indent="0" algn="ctr">
              <a:buNone/>
            </a:pPr>
            <a:r>
              <a:rPr lang="ar-SY" sz="4500" b="1" dirty="0">
                <a:solidFill>
                  <a:srgbClr val="FF00FF"/>
                </a:solidFill>
              </a:rPr>
              <a:t>إضاءة</a:t>
            </a:r>
            <a:endParaRPr lang="en-US" sz="4500" dirty="0">
              <a:solidFill>
                <a:srgbClr val="FF00FF"/>
              </a:solidFill>
            </a:endParaRPr>
          </a:p>
          <a:p>
            <a:pPr marL="0" indent="0" algn="ctr">
              <a:buNone/>
            </a:pPr>
            <a:r>
              <a:rPr lang="ar-SY" sz="4500" b="1" dirty="0">
                <a:solidFill>
                  <a:srgbClr val="002060"/>
                </a:solidFill>
              </a:rPr>
              <a:t>يقولُ ابنُ خلدون :</a:t>
            </a:r>
            <a:endParaRPr lang="en-US" sz="4500" dirty="0">
              <a:solidFill>
                <a:srgbClr val="002060"/>
              </a:solidFill>
            </a:endParaRPr>
          </a:p>
          <a:p>
            <a:pPr marL="0" indent="0" algn="ctr">
              <a:buNone/>
            </a:pPr>
            <a:r>
              <a:rPr lang="ar-SY" sz="4500" b="1" dirty="0">
                <a:solidFill>
                  <a:srgbClr val="00B050"/>
                </a:solidFill>
              </a:rPr>
              <a:t>ينبغي للمعلم في </a:t>
            </a:r>
            <a:r>
              <a:rPr lang="ar-SY" sz="4500" b="1" dirty="0" smtClean="0">
                <a:solidFill>
                  <a:srgbClr val="00B050"/>
                </a:solidFill>
              </a:rPr>
              <a:t>متعلمه </a:t>
            </a:r>
            <a:r>
              <a:rPr lang="ar-SY" sz="4500" b="1" dirty="0">
                <a:solidFill>
                  <a:srgbClr val="00B050"/>
                </a:solidFill>
              </a:rPr>
              <a:t>والوالد في ولده أن لا يستبدا عليهما في التأديب</a:t>
            </a:r>
            <a:endParaRPr lang="en-US" sz="4500" dirty="0">
              <a:solidFill>
                <a:srgbClr val="00B050"/>
              </a:solidFill>
            </a:endParaRPr>
          </a:p>
          <a:p>
            <a:pPr marL="0" indent="0" algn="ctr">
              <a:buNone/>
            </a:pPr>
            <a:endParaRPr lang="ar-SA" sz="45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573016"/>
            <a:ext cx="3300983" cy="2527945"/>
          </a:xfrm>
          <a:prstGeom prst="rect">
            <a:avLst/>
          </a:prstGeom>
          <a:effectLst>
            <a:softEdge rad="127000"/>
          </a:effectLst>
        </p:spPr>
      </p:pic>
    </p:spTree>
    <p:extLst>
      <p:ext uri="{BB962C8B-B14F-4D97-AF65-F5344CB8AC3E}">
        <p14:creationId xmlns:p14="http://schemas.microsoft.com/office/powerpoint/2010/main" val="3426485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4525963"/>
          </a:xfrm>
        </p:spPr>
        <p:txBody>
          <a:bodyPr>
            <a:normAutofit/>
          </a:bodyPr>
          <a:lstStyle/>
          <a:p>
            <a:pPr marL="0" indent="0" algn="ctr">
              <a:buNone/>
            </a:pPr>
            <a:r>
              <a:rPr lang="ar-SY" sz="3900" b="1" dirty="0" smtClean="0">
                <a:solidFill>
                  <a:srgbClr val="CC6600"/>
                </a:solidFill>
              </a:rPr>
              <a:t>مفهومُ </a:t>
            </a:r>
            <a:r>
              <a:rPr lang="ar-SY" sz="3900" b="1" dirty="0">
                <a:solidFill>
                  <a:srgbClr val="CC6600"/>
                </a:solidFill>
              </a:rPr>
              <a:t>التعليم عند ابن خلدون وطرائقهُ </a:t>
            </a:r>
            <a:endParaRPr lang="en-US" sz="3900" dirty="0">
              <a:solidFill>
                <a:srgbClr val="CC6600"/>
              </a:solidFill>
            </a:endParaRPr>
          </a:p>
          <a:p>
            <a:pPr marL="0" indent="0" algn="ctr">
              <a:buNone/>
            </a:pPr>
            <a:r>
              <a:rPr lang="ar-SY" sz="3900" dirty="0">
                <a:solidFill>
                  <a:srgbClr val="002060"/>
                </a:solidFill>
              </a:rPr>
              <a:t>يتميز ابن خلدون عن غيره من مفكري عصره بأنه لم يتناول التربية كمسألةٍ فقهيةٍ، إنما ربط التعليم بالعمران البشري والمعاش، وركز على التعليم بوصفه صفة إنسانيةً بحتةً، كما أنه لم يذكر التربية بمسماها الصريح.</a:t>
            </a:r>
            <a:endParaRPr lang="ar-SA" sz="3900" dirty="0">
              <a:solidFill>
                <a:srgbClr val="002060"/>
              </a:solidFill>
            </a:endParaRPr>
          </a:p>
        </p:txBody>
      </p:sp>
    </p:spTree>
    <p:extLst>
      <p:ext uri="{BB962C8B-B14F-4D97-AF65-F5344CB8AC3E}">
        <p14:creationId xmlns:p14="http://schemas.microsoft.com/office/powerpoint/2010/main" val="48606108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5976664"/>
          </a:xfrm>
        </p:spPr>
        <p:txBody>
          <a:bodyPr>
            <a:noAutofit/>
          </a:bodyPr>
          <a:lstStyle/>
          <a:p>
            <a:pPr marL="0" indent="0" algn="ctr">
              <a:buNone/>
            </a:pPr>
            <a:r>
              <a:rPr lang="ar-SY" sz="3900" b="1" dirty="0">
                <a:solidFill>
                  <a:srgbClr val="0070C0"/>
                </a:solidFill>
              </a:rPr>
              <a:t>يؤكدُ ابنُ خلدون </a:t>
            </a:r>
            <a:r>
              <a:rPr lang="ar-SY" sz="3900" dirty="0">
                <a:solidFill>
                  <a:srgbClr val="0070C0"/>
                </a:solidFill>
              </a:rPr>
              <a:t>على ضرورة الإحاطة بمبادئ العلم وقواعده واستنباط فروعه من أصوله، ويحذّر من كثرة الحفظ دون فهمٍ، لذلك يدعو إلى إتباع طريقة </a:t>
            </a:r>
            <a:r>
              <a:rPr lang="ar-SY" sz="3900" b="1" dirty="0">
                <a:solidFill>
                  <a:srgbClr val="FF00FF"/>
                </a:solidFill>
              </a:rPr>
              <a:t>المحاورة والمناظرة في التعلم</a:t>
            </a:r>
            <a:r>
              <a:rPr lang="ar-SY" sz="3900" dirty="0">
                <a:solidFill>
                  <a:srgbClr val="0070C0"/>
                </a:solidFill>
              </a:rPr>
              <a:t>، وهذا ما يؤدي إلى حصولهم على ما يسميه بـ </a:t>
            </a:r>
            <a:r>
              <a:rPr lang="ar-SY" sz="3900" dirty="0">
                <a:solidFill>
                  <a:srgbClr val="FF00FF"/>
                </a:solidFill>
              </a:rPr>
              <a:t>(الملكة العلمية)، </a:t>
            </a:r>
            <a:r>
              <a:rPr lang="ar-SY" sz="3900" dirty="0">
                <a:solidFill>
                  <a:srgbClr val="0070C0"/>
                </a:solidFill>
              </a:rPr>
              <a:t>وتتحدد أهمية الطريقة المتبعة في التعلم حسب جودتها أو رداءتها، وفي هذا يفضّل </a:t>
            </a:r>
            <a:r>
              <a:rPr lang="ar-SY" sz="3900" dirty="0">
                <a:solidFill>
                  <a:srgbClr val="FF00FF"/>
                </a:solidFill>
              </a:rPr>
              <a:t>عدم استخدام الشدّة </a:t>
            </a:r>
            <a:r>
              <a:rPr lang="ar-SY" sz="3900" dirty="0">
                <a:solidFill>
                  <a:srgbClr val="0070C0"/>
                </a:solidFill>
              </a:rPr>
              <a:t>على المتعلم لأنها تؤذي الذهن وتؤخر وتبطئ تعليمه وتؤدي إلى عدة نتائج سلبيةٍ، منها:</a:t>
            </a:r>
            <a:endParaRPr lang="en-US" sz="3900" dirty="0">
              <a:solidFill>
                <a:srgbClr val="0070C0"/>
              </a:solidFill>
            </a:endParaRPr>
          </a:p>
          <a:p>
            <a:pPr marL="0" indent="0" algn="ctr">
              <a:buNone/>
            </a:pPr>
            <a:endParaRPr lang="ar-SA" sz="3900" dirty="0"/>
          </a:p>
        </p:txBody>
      </p:sp>
    </p:spTree>
    <p:extLst>
      <p:ext uri="{BB962C8B-B14F-4D97-AF65-F5344CB8AC3E}">
        <p14:creationId xmlns:p14="http://schemas.microsoft.com/office/powerpoint/2010/main" val="423861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29600" cy="5544616"/>
          </a:xfrm>
        </p:spPr>
        <p:txBody>
          <a:bodyPr>
            <a:noAutofit/>
          </a:bodyPr>
          <a:lstStyle/>
          <a:p>
            <a:pPr marL="0" indent="0" algn="ctr">
              <a:buNone/>
            </a:pPr>
            <a:r>
              <a:rPr lang="ar-SY" sz="3300" dirty="0">
                <a:solidFill>
                  <a:srgbClr val="C00000"/>
                </a:solidFill>
              </a:rPr>
              <a:t>1- تذهب بالنشاط وتدعو إلى الكسل. </a:t>
            </a:r>
            <a:endParaRPr lang="ar-SY" sz="3300" dirty="0" smtClean="0">
              <a:solidFill>
                <a:srgbClr val="C00000"/>
              </a:solidFill>
            </a:endParaRPr>
          </a:p>
          <a:p>
            <a:pPr marL="0" indent="0" algn="ctr">
              <a:buNone/>
            </a:pPr>
            <a:r>
              <a:rPr lang="ar-SY" sz="3300" dirty="0" smtClean="0">
                <a:solidFill>
                  <a:srgbClr val="C00000"/>
                </a:solidFill>
              </a:rPr>
              <a:t> 2-تعلّم </a:t>
            </a:r>
            <a:r>
              <a:rPr lang="ar-SY" sz="3300" dirty="0">
                <a:solidFill>
                  <a:srgbClr val="C00000"/>
                </a:solidFill>
              </a:rPr>
              <a:t>المكر والخديعة.  </a:t>
            </a:r>
            <a:endParaRPr lang="ar-SY" sz="3300" dirty="0" smtClean="0">
              <a:solidFill>
                <a:srgbClr val="C00000"/>
              </a:solidFill>
            </a:endParaRPr>
          </a:p>
          <a:p>
            <a:pPr marL="0" indent="0" algn="ctr">
              <a:buNone/>
            </a:pPr>
            <a:r>
              <a:rPr lang="ar-SY" sz="3300" dirty="0" smtClean="0">
                <a:solidFill>
                  <a:srgbClr val="C00000"/>
                </a:solidFill>
              </a:rPr>
              <a:t> </a:t>
            </a:r>
            <a:r>
              <a:rPr lang="ar-SY" sz="3300" dirty="0">
                <a:solidFill>
                  <a:srgbClr val="C00000"/>
                </a:solidFill>
              </a:rPr>
              <a:t>3- تحمل على الكذب.</a:t>
            </a:r>
            <a:endParaRPr lang="en-US" sz="3300" dirty="0">
              <a:solidFill>
                <a:srgbClr val="C00000"/>
              </a:solidFill>
            </a:endParaRPr>
          </a:p>
          <a:p>
            <a:pPr marL="0" indent="0" algn="ctr">
              <a:buNone/>
            </a:pPr>
            <a:r>
              <a:rPr lang="ar-SY" sz="3300" dirty="0">
                <a:solidFill>
                  <a:srgbClr val="0070C0"/>
                </a:solidFill>
              </a:rPr>
              <a:t>وبالمقابل فهو </a:t>
            </a:r>
            <a:r>
              <a:rPr lang="ar-SY" sz="3300" dirty="0">
                <a:solidFill>
                  <a:srgbClr val="FF00FF"/>
                </a:solidFill>
              </a:rPr>
              <a:t>يرفض التساهل والمسامحة الشديدة </a:t>
            </a:r>
            <a:r>
              <a:rPr lang="ar-SY" sz="3300" dirty="0">
                <a:solidFill>
                  <a:srgbClr val="0070C0"/>
                </a:solidFill>
              </a:rPr>
              <a:t>لأنها تعوّد المتعلم على البطالة والفراغ.</a:t>
            </a:r>
            <a:endParaRPr lang="en-US" sz="3300" dirty="0">
              <a:solidFill>
                <a:srgbClr val="0070C0"/>
              </a:solidFill>
            </a:endParaRPr>
          </a:p>
          <a:p>
            <a:pPr marL="0" indent="0" algn="ctr">
              <a:buNone/>
            </a:pPr>
            <a:r>
              <a:rPr lang="ar-SY" sz="3300" dirty="0">
                <a:solidFill>
                  <a:srgbClr val="0070C0"/>
                </a:solidFill>
              </a:rPr>
              <a:t>ويؤكد ابن خلدون على </a:t>
            </a:r>
            <a:r>
              <a:rPr lang="ar-SY" sz="3300" b="1" dirty="0">
                <a:solidFill>
                  <a:srgbClr val="FF00FF"/>
                </a:solidFill>
              </a:rPr>
              <a:t>أهمية التعلم عن طريق الحواس </a:t>
            </a:r>
            <a:r>
              <a:rPr lang="ar-SY" sz="3300" dirty="0">
                <a:solidFill>
                  <a:srgbClr val="0070C0"/>
                </a:solidFill>
              </a:rPr>
              <a:t>ليكون البناء الفكري سليماً وصحيحاً، بالاعتماد على التجربة الحسية، ويركزٌ على </a:t>
            </a:r>
            <a:r>
              <a:rPr lang="ar-SY" sz="3300" b="1" dirty="0">
                <a:solidFill>
                  <a:srgbClr val="FF00FF"/>
                </a:solidFill>
              </a:rPr>
              <a:t>الكتابة ودورها في زيادة القدرات العقلية </a:t>
            </a:r>
            <a:r>
              <a:rPr lang="ar-SY" sz="3300" dirty="0">
                <a:solidFill>
                  <a:srgbClr val="FF00FF"/>
                </a:solidFill>
              </a:rPr>
              <a:t>من إدراكٍ وفهمٍ، </a:t>
            </a:r>
            <a:r>
              <a:rPr lang="ar-SY" sz="3300" dirty="0">
                <a:solidFill>
                  <a:srgbClr val="0070C0"/>
                </a:solidFill>
              </a:rPr>
              <a:t>وذلك بالانتقال من الحروف الخطية إلى الكلمات اللفظية ثم إلى المعاني.</a:t>
            </a:r>
            <a:endParaRPr lang="en-US" sz="3300" dirty="0">
              <a:solidFill>
                <a:srgbClr val="0070C0"/>
              </a:solidFill>
            </a:endParaRPr>
          </a:p>
          <a:p>
            <a:pPr marL="0" indent="0" algn="ctr">
              <a:buNone/>
            </a:pPr>
            <a:endParaRPr lang="ar-SA" sz="3300" dirty="0"/>
          </a:p>
        </p:txBody>
      </p:sp>
    </p:spTree>
    <p:extLst>
      <p:ext uri="{BB962C8B-B14F-4D97-AF65-F5344CB8AC3E}">
        <p14:creationId xmlns:p14="http://schemas.microsoft.com/office/powerpoint/2010/main" val="409617390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5469"/>
            <a:ext cx="8229600" cy="3495539"/>
          </a:xfrm>
        </p:spPr>
        <p:txBody>
          <a:bodyPr>
            <a:normAutofit/>
          </a:bodyPr>
          <a:lstStyle/>
          <a:p>
            <a:pPr marL="0" indent="0" algn="ctr">
              <a:buNone/>
            </a:pPr>
            <a:endParaRPr lang="ar-SY" sz="4500" b="1" dirty="0" smtClean="0"/>
          </a:p>
          <a:p>
            <a:pPr marL="0" indent="0" algn="ctr">
              <a:buNone/>
            </a:pPr>
            <a:r>
              <a:rPr lang="ar-SY" sz="4500" b="1" dirty="0" smtClean="0">
                <a:solidFill>
                  <a:srgbClr val="00B050"/>
                </a:solidFill>
              </a:rPr>
              <a:t>اتحاور استنتج</a:t>
            </a:r>
          </a:p>
          <a:p>
            <a:pPr marL="0" indent="0" algn="ctr">
              <a:buNone/>
            </a:pPr>
            <a:r>
              <a:rPr lang="ar-SY" sz="4500" b="1" dirty="0">
                <a:solidFill>
                  <a:srgbClr val="FF00FF"/>
                </a:solidFill>
              </a:rPr>
              <a:t>أتحاورُ مع زملائي حول طرق التعليم عند ابن خلدون، وأُبحثُ عن طرقٍ أخرى؟</a:t>
            </a:r>
            <a:endParaRPr lang="en-US" sz="4500" dirty="0">
              <a:solidFill>
                <a:srgbClr val="FF00FF"/>
              </a:solidFill>
            </a:endParaRPr>
          </a:p>
          <a:p>
            <a:pPr marL="0" indent="0" algn="ctr">
              <a:buNone/>
            </a:pPr>
            <a:endParaRPr lang="en-US" sz="4500" dirty="0"/>
          </a:p>
          <a:p>
            <a:pPr marL="0" indent="0" algn="ctr">
              <a:buNone/>
            </a:pPr>
            <a:endParaRPr lang="ar-SA" sz="4500"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212976"/>
            <a:ext cx="3095625" cy="2636912"/>
          </a:xfrm>
          <a:prstGeom prst="rect">
            <a:avLst/>
          </a:prstGeom>
          <a:effectLst>
            <a:softEdge rad="63500"/>
          </a:effectLst>
        </p:spPr>
      </p:pic>
    </p:spTree>
    <p:extLst>
      <p:ext uri="{BB962C8B-B14F-4D97-AF65-F5344CB8AC3E}">
        <p14:creationId xmlns:p14="http://schemas.microsoft.com/office/powerpoint/2010/main" val="75702031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1" end="1"/>
                                            </p:txEl>
                                          </p:spTgt>
                                        </p:tgtEl>
                                        <p:attrNameLst>
                                          <p:attrName>ppt_w</p:attrName>
                                        </p:attrNameLst>
                                      </p:cBhvr>
                                    </p:anim>
                                    <p:anim by="(#ppt_w*0.50)" calcmode="lin" valueType="num">
                                      <p:cBhvr>
                                        <p:cTn id="8" dur="500" decel="50000" autoRev="1" fill="hold">
                                          <p:stCondLst>
                                            <p:cond delay="0"/>
                                          </p:stCondLst>
                                        </p:cTn>
                                        <p:tgtEl>
                                          <p:spTgt spid="3">
                                            <p:txEl>
                                              <p:pRg st="1" end="1"/>
                                            </p:txEl>
                                          </p:spTgt>
                                        </p:tgtEl>
                                        <p:attrNameLst>
                                          <p:attrName>ppt_x</p:attrName>
                                        </p:attrNameLst>
                                      </p:cBhvr>
                                    </p:anim>
                                    <p:anim from="(-#ppt_h/2)" to="(#ppt_y)" calcmode="lin" valueType="num">
                                      <p:cBhvr>
                                        <p:cTn id="9" dur="1000" fill="hold">
                                          <p:stCondLst>
                                            <p:cond delay="0"/>
                                          </p:stCondLst>
                                        </p:cTn>
                                        <p:tgtEl>
                                          <p:spTgt spid="3">
                                            <p:txEl>
                                              <p:pRg st="1" end="1"/>
                                            </p:txEl>
                                          </p:spTgt>
                                        </p:tgtEl>
                                        <p:attrNameLst>
                                          <p:attrName>ppt_y</p:attrName>
                                        </p:attrNameLst>
                                      </p:cBhvr>
                                    </p:anim>
                                    <p:animRot by="21600000">
                                      <p:cBhvr>
                                        <p:cTn id="10" dur="1000" fill="hold">
                                          <p:stCondLst>
                                            <p:cond delay="0"/>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2" end="2"/>
                                            </p:txEl>
                                          </p:spTgt>
                                        </p:tgtEl>
                                        <p:attrNameLst>
                                          <p:attrName>ppt_w</p:attrName>
                                        </p:attrNameLst>
                                      </p:cBhvr>
                                    </p:anim>
                                    <p:anim by="(#ppt_w*0.50)" calcmode="lin" valueType="num">
                                      <p:cBhvr>
                                        <p:cTn id="16" dur="500" decel="50000" autoRev="1" fill="hold">
                                          <p:stCondLst>
                                            <p:cond delay="0"/>
                                          </p:stCondLst>
                                        </p:cTn>
                                        <p:tgtEl>
                                          <p:spTgt spid="3">
                                            <p:txEl>
                                              <p:pRg st="2" end="2"/>
                                            </p:txEl>
                                          </p:spTgt>
                                        </p:tgtEl>
                                        <p:attrNameLst>
                                          <p:attrName>ppt_x</p:attrName>
                                        </p:attrNameLst>
                                      </p:cBhvr>
                                    </p:anim>
                                    <p:anim from="(-#ppt_h/2)" to="(#ppt_y)" calcmode="lin" valueType="num">
                                      <p:cBhvr>
                                        <p:cTn id="17" dur="1000" fill="hold">
                                          <p:stCondLst>
                                            <p:cond delay="0"/>
                                          </p:stCondLst>
                                        </p:cTn>
                                        <p:tgtEl>
                                          <p:spTgt spid="3">
                                            <p:txEl>
                                              <p:pRg st="2" end="2"/>
                                            </p:txEl>
                                          </p:spTgt>
                                        </p:tgtEl>
                                        <p:attrNameLst>
                                          <p:attrName>ppt_y</p:attrName>
                                        </p:attrNameLst>
                                      </p:cBhvr>
                                    </p:anim>
                                    <p:animRot by="21600000">
                                      <p:cBhvr>
                                        <p:cTn id="18" dur="1000" fill="hold">
                                          <p:stCondLst>
                                            <p:cond delay="0"/>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6669360"/>
          </a:xfrm>
        </p:spPr>
        <p:txBody>
          <a:bodyPr>
            <a:noAutofit/>
          </a:bodyPr>
          <a:lstStyle/>
          <a:p>
            <a:pPr marL="0" indent="0" algn="ctr">
              <a:buNone/>
            </a:pPr>
            <a:r>
              <a:rPr lang="ar-SY" sz="3000" b="1" dirty="0" smtClean="0">
                <a:solidFill>
                  <a:srgbClr val="CC6600"/>
                </a:solidFill>
              </a:rPr>
              <a:t>أنواعُ </a:t>
            </a:r>
            <a:r>
              <a:rPr lang="ar-SY" sz="3000" b="1" dirty="0">
                <a:solidFill>
                  <a:srgbClr val="CC6600"/>
                </a:solidFill>
              </a:rPr>
              <a:t>التعليم عند ابن </a:t>
            </a:r>
            <a:r>
              <a:rPr lang="ar-SY" sz="3000" b="1" dirty="0" smtClean="0">
                <a:solidFill>
                  <a:srgbClr val="CC6600"/>
                </a:solidFill>
              </a:rPr>
              <a:t>خلدون</a:t>
            </a:r>
            <a:endParaRPr lang="en-US" sz="3000" dirty="0">
              <a:solidFill>
                <a:srgbClr val="CC6600"/>
              </a:solidFill>
            </a:endParaRPr>
          </a:p>
          <a:p>
            <a:pPr marL="0" indent="0" algn="ctr">
              <a:buNone/>
            </a:pPr>
            <a:r>
              <a:rPr lang="ar-SY" sz="3000" dirty="0">
                <a:solidFill>
                  <a:srgbClr val="0070C0"/>
                </a:solidFill>
              </a:rPr>
              <a:t>ينظرُ</a:t>
            </a:r>
            <a:r>
              <a:rPr lang="ar-SY" sz="3000" dirty="0"/>
              <a:t> </a:t>
            </a:r>
            <a:r>
              <a:rPr lang="ar-SY" sz="3000" b="1" dirty="0">
                <a:solidFill>
                  <a:srgbClr val="C00000"/>
                </a:solidFill>
              </a:rPr>
              <a:t>ابنُ خلدون </a:t>
            </a:r>
            <a:r>
              <a:rPr lang="ar-SY" sz="3000" dirty="0">
                <a:solidFill>
                  <a:srgbClr val="0070C0"/>
                </a:solidFill>
              </a:rPr>
              <a:t>إلى التعليم من زاوية اجتماعية، إذ لاحظ </a:t>
            </a:r>
            <a:r>
              <a:rPr lang="ar-SY" sz="3000" dirty="0">
                <a:solidFill>
                  <a:srgbClr val="FF00FF"/>
                </a:solidFill>
              </a:rPr>
              <a:t>ان الجيل الناشئ يتشوقُ إلى تلقي العلوم والمعارف من الجيل الذي سبقهُ</a:t>
            </a:r>
            <a:r>
              <a:rPr lang="ar-SY" sz="3000" dirty="0"/>
              <a:t>، يرى ابن خلدون أن </a:t>
            </a:r>
            <a:r>
              <a:rPr lang="ar-SY" sz="3000" dirty="0">
                <a:solidFill>
                  <a:srgbClr val="FF00FF"/>
                </a:solidFill>
              </a:rPr>
              <a:t>التعليم يتأثرُ بأحوال المجتمع</a:t>
            </a:r>
            <a:r>
              <a:rPr lang="ar-SY" sz="3000" b="1" dirty="0">
                <a:solidFill>
                  <a:srgbClr val="0070C0"/>
                </a:solidFill>
              </a:rPr>
              <a:t> فيتقدم أو يتأخرُ حسب ظروف المجتمع، كما هو الحال في الصنائع والأعمال، وذلك لعدة أسباب:</a:t>
            </a:r>
            <a:endParaRPr lang="en-US" sz="3000" b="1" dirty="0">
              <a:solidFill>
                <a:srgbClr val="0070C0"/>
              </a:solidFill>
            </a:endParaRPr>
          </a:p>
          <a:p>
            <a:pPr marL="0" indent="0" algn="ctr">
              <a:buNone/>
            </a:pPr>
            <a:r>
              <a:rPr lang="ar-SY" sz="3000" dirty="0"/>
              <a:t>- </a:t>
            </a:r>
            <a:r>
              <a:rPr lang="ar-SY" sz="3000" b="1" dirty="0">
                <a:solidFill>
                  <a:srgbClr val="002060"/>
                </a:solidFill>
              </a:rPr>
              <a:t>همّ الناس الأول تحصيلُ المعاش والقوت ثم ينتقلون إلى الكماليات.</a:t>
            </a:r>
            <a:endParaRPr lang="en-US" sz="3000" b="1" dirty="0">
              <a:solidFill>
                <a:srgbClr val="002060"/>
              </a:solidFill>
            </a:endParaRPr>
          </a:p>
          <a:p>
            <a:pPr marL="0" indent="0" algn="ctr">
              <a:buNone/>
            </a:pPr>
            <a:r>
              <a:rPr lang="ar-SY" sz="3000" b="1" dirty="0">
                <a:solidFill>
                  <a:srgbClr val="002060"/>
                </a:solidFill>
              </a:rPr>
              <a:t>- الصنائع والعلوم يتميز بها الإنسان عن بقية الكائنات من حيث اعتمادُها على التفكير، لكنَّ العلوم تبقى متأخرةً عن الحاجات الضرورة للإنسان وتأتي بعد تحصيلها.</a:t>
            </a:r>
            <a:endParaRPr lang="en-US" sz="3000" b="1" dirty="0">
              <a:solidFill>
                <a:srgbClr val="002060"/>
              </a:solidFill>
            </a:endParaRPr>
          </a:p>
          <a:p>
            <a:pPr marL="0" indent="0" algn="ctr">
              <a:buNone/>
            </a:pPr>
            <a:r>
              <a:rPr lang="ar-SY" sz="3000" b="1" dirty="0">
                <a:solidFill>
                  <a:srgbClr val="002060"/>
                </a:solidFill>
              </a:rPr>
              <a:t>لذلك يذكر عدة أنواعٍ للتعليم منها :</a:t>
            </a:r>
            <a:endParaRPr lang="en-US" sz="3000" b="1" dirty="0">
              <a:solidFill>
                <a:srgbClr val="002060"/>
              </a:solidFill>
            </a:endParaRPr>
          </a:p>
          <a:p>
            <a:pPr marL="0" indent="0" algn="ctr">
              <a:buNone/>
            </a:pPr>
            <a:endParaRPr lang="ar-SA" sz="3000" dirty="0"/>
          </a:p>
        </p:txBody>
      </p:sp>
    </p:spTree>
    <p:extLst>
      <p:ext uri="{BB962C8B-B14F-4D97-AF65-F5344CB8AC3E}">
        <p14:creationId xmlns:p14="http://schemas.microsoft.com/office/powerpoint/2010/main" val="18829607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750</Words>
  <Application>Microsoft Office PowerPoint</Application>
  <PresentationFormat>عرض على الشاشة (4:3)</PresentationFormat>
  <Paragraphs>69</Paragraphs>
  <Slides>25</Slides>
  <Notes>0</Notes>
  <HiddenSlides>0</HiddenSlides>
  <MMClips>1</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25</vt:i4>
      </vt:variant>
    </vt:vector>
  </HeadingPairs>
  <TitlesOfParts>
    <vt:vector size="29" baseType="lpstr">
      <vt:lpstr>Arial</vt:lpstr>
      <vt:lpstr>Calibri</vt:lpstr>
      <vt:lpstr>Times New Roman</vt:lpstr>
      <vt:lpstr>Office Theme</vt:lpstr>
      <vt:lpstr> فلسفة ابن خلدون التربوية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المدرس  ماهر صالح</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فلسفة ابن خلدون التربوية  </dc:title>
  <dc:creator>osama</dc:creator>
  <cp:lastModifiedBy>asus</cp:lastModifiedBy>
  <cp:revision>19</cp:revision>
  <dcterms:created xsi:type="dcterms:W3CDTF">2018-11-02T20:25:05Z</dcterms:created>
  <dcterms:modified xsi:type="dcterms:W3CDTF">2018-11-11T08:57:34Z</dcterms:modified>
</cp:coreProperties>
</file>