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6" r:id="rId7"/>
    <p:sldId id="261" r:id="rId8"/>
    <p:sldId id="265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CC"/>
    <a:srgbClr val="00CC99"/>
    <a:srgbClr val="33CC33"/>
    <a:srgbClr val="FF505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0D44-01D1-47E3-8687-F23575B94A6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ABE9-D88E-461E-9674-594EDF84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4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0D44-01D1-47E3-8687-F23575B94A6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ABE9-D88E-461E-9674-594EDF84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2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0D44-01D1-47E3-8687-F23575B94A6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ABE9-D88E-461E-9674-594EDF84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4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0D44-01D1-47E3-8687-F23575B94A6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ABE9-D88E-461E-9674-594EDF84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7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0D44-01D1-47E3-8687-F23575B94A6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ABE9-D88E-461E-9674-594EDF84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1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0D44-01D1-47E3-8687-F23575B94A6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ABE9-D88E-461E-9674-594EDF84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0D44-01D1-47E3-8687-F23575B94A6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ABE9-D88E-461E-9674-594EDF84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9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0D44-01D1-47E3-8687-F23575B94A6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ABE9-D88E-461E-9674-594EDF84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5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0D44-01D1-47E3-8687-F23575B94A6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ABE9-D88E-461E-9674-594EDF84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7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0D44-01D1-47E3-8687-F23575B94A6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ABE9-D88E-461E-9674-594EDF84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0D44-01D1-47E3-8687-F23575B94A6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ABE9-D88E-461E-9674-594EDF84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0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D0D44-01D1-47E3-8687-F23575B94A6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ABE9-D88E-461E-9674-594EDF84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2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770909" y="3632807"/>
            <a:ext cx="9144000" cy="2387600"/>
          </a:xfrm>
        </p:spPr>
        <p:txBody>
          <a:bodyPr>
            <a:normAutofit/>
          </a:bodyPr>
          <a:lstStyle/>
          <a:p>
            <a:r>
              <a:rPr lang="ar-SY" sz="6600" dirty="0" smtClean="0">
                <a:solidFill>
                  <a:srgbClr val="0070C0"/>
                </a:solidFill>
                <a:cs typeface="DecoType Naskh" panose="02010400000000000000" pitchFamily="2" charset="-78"/>
              </a:rPr>
              <a:t>ا</a:t>
            </a:r>
            <a:r>
              <a:rPr lang="ar-SA" sz="6600" b="1" dirty="0">
                <a:solidFill>
                  <a:srgbClr val="0070C0"/>
                </a:solidFill>
                <a:cs typeface="DecoType Naskh" panose="02010400000000000000" pitchFamily="2" charset="-78"/>
              </a:rPr>
              <a:t>لفضيلة</a:t>
            </a:r>
            <a:r>
              <a:rPr lang="en-US" sz="6600" dirty="0">
                <a:solidFill>
                  <a:srgbClr val="0070C0"/>
                </a:solidFill>
                <a:cs typeface="DecoType Naskh" panose="02010400000000000000" pitchFamily="2" charset="-78"/>
              </a:rPr>
              <a:t/>
            </a:r>
            <a:br>
              <a:rPr lang="en-US" sz="6600" dirty="0">
                <a:solidFill>
                  <a:srgbClr val="0070C0"/>
                </a:solidFill>
                <a:cs typeface="DecoType Naskh" panose="02010400000000000000" pitchFamily="2" charset="-78"/>
              </a:rPr>
            </a:br>
            <a:endParaRPr lang="en-US" sz="6600" dirty="0">
              <a:solidFill>
                <a:srgbClr val="0070C0"/>
              </a:solidFill>
              <a:cs typeface="DecoType Naskh" panose="02010400000000000000" pitchFamily="2" charset="-78"/>
            </a:endParaRPr>
          </a:p>
        </p:txBody>
      </p:sp>
      <p:pic>
        <p:nvPicPr>
          <p:cNvPr id="3" name="Clay03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9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45177" y="911225"/>
            <a:ext cx="987413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Y" sz="3600" dirty="0">
                <a:cs typeface="DecoType Naskh" panose="02010400000000000000" pitchFamily="2" charset="-78"/>
              </a:rPr>
              <a:t>ثانياً  أجب عن الأسئلة الآتية:</a:t>
            </a:r>
            <a:endParaRPr lang="en-US" sz="3600" dirty="0">
              <a:cs typeface="DecoType Naskh" panose="02010400000000000000" pitchFamily="2" charset="-78"/>
            </a:endParaRPr>
          </a:p>
          <a:p>
            <a:pPr marL="0" indent="0">
              <a:buNone/>
            </a:pPr>
            <a:r>
              <a:rPr lang="ar-SY" sz="3600" dirty="0">
                <a:cs typeface="DecoType Naskh" panose="02010400000000000000" pitchFamily="2" charset="-78"/>
              </a:rPr>
              <a:t>1- قابل بين لفضيلة والرذيلة.</a:t>
            </a:r>
            <a:endParaRPr lang="en-US" sz="3600" dirty="0">
              <a:cs typeface="DecoType Naskh" panose="02010400000000000000" pitchFamily="2" charset="-78"/>
            </a:endParaRPr>
          </a:p>
          <a:p>
            <a:pPr marL="0" indent="0">
              <a:buNone/>
            </a:pPr>
            <a:r>
              <a:rPr lang="ar-SY" sz="3600" dirty="0">
                <a:cs typeface="DecoType Naskh" panose="02010400000000000000" pitchFamily="2" charset="-78"/>
              </a:rPr>
              <a:t>2- يقول يحيى بن عدي: الإنسان التام هو الذي لم تفته فضيلة، ولم تشنه رذيلة. وهذا الحد قلما ينتهي إليه إنسان. تأول هذا القول من خلال فهمك لمفهوم الفضيلة.</a:t>
            </a:r>
            <a:endParaRPr lang="en-US" sz="3600" dirty="0">
              <a:cs typeface="DecoType Naskh" panose="02010400000000000000" pitchFamily="2" charset="-78"/>
            </a:endParaRPr>
          </a:p>
          <a:p>
            <a:pPr marL="0" indent="0">
              <a:buNone/>
            </a:pPr>
            <a:r>
              <a:rPr lang="ar-SY" sz="3600" dirty="0">
                <a:cs typeface="DecoType Naskh" panose="02010400000000000000" pitchFamily="2" charset="-78"/>
              </a:rPr>
              <a:t>3- </a:t>
            </a:r>
            <a:r>
              <a:rPr lang="ar-SA" sz="3600" dirty="0">
                <a:cs typeface="DecoType Naskh" panose="02010400000000000000" pitchFamily="2" charset="-78"/>
              </a:rPr>
              <a:t>قال سقراط بجواز تعليم الفضائل بمعنى توليد الحقيقة في النفس. لماذا؟</a:t>
            </a:r>
            <a:endParaRPr lang="en-US" sz="3600" dirty="0">
              <a:cs typeface="DecoType Naskh" panose="02010400000000000000" pitchFamily="2" charset="-78"/>
            </a:endParaRPr>
          </a:p>
          <a:p>
            <a:pPr marL="0" indent="0">
              <a:buNone/>
            </a:pPr>
            <a:r>
              <a:rPr lang="ar-SY" sz="3600" dirty="0">
                <a:cs typeface="DecoType Naskh" panose="02010400000000000000" pitchFamily="2" charset="-78"/>
              </a:rPr>
              <a:t>ثالثاً – وضح معنى الفضيلة؟</a:t>
            </a:r>
            <a:endParaRPr lang="en-US" sz="3600" dirty="0">
              <a:cs typeface="DecoType Naskh" panose="02010400000000000000" pitchFamily="2" charset="-78"/>
            </a:endParaRPr>
          </a:p>
          <a:p>
            <a:pPr marL="0" indent="0">
              <a:buNone/>
            </a:pPr>
            <a:r>
              <a:rPr lang="ar-SY" sz="3600" dirty="0">
                <a:cs typeface="DecoType Naskh" panose="02010400000000000000" pitchFamily="2" charset="-78"/>
              </a:rPr>
              <a:t>رابعاً: الموضوع : قارن بين مفهوم الفضيلة عند سقراط ومفهوم الفضيلة عند أرسطو. مبيناً رأيك.</a:t>
            </a:r>
            <a:endParaRPr lang="en-US" sz="3600" dirty="0">
              <a:cs typeface="DecoType Naskh" panose="02010400000000000000" pitchFamily="2" charset="-78"/>
            </a:endParaRPr>
          </a:p>
          <a:p>
            <a:pPr marL="0" indent="0">
              <a:buNone/>
            </a:pPr>
            <a:endParaRPr lang="en-US" sz="3600" dirty="0">
              <a:cs typeface="DecoType Naskh" panose="02010400000000000000" pitchFamily="2" charset="-78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27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60320" y="-31953"/>
            <a:ext cx="3307080" cy="1325563"/>
          </a:xfrm>
        </p:spPr>
        <p:txBody>
          <a:bodyPr/>
          <a:lstStyle/>
          <a:p>
            <a:pPr algn="ctr"/>
            <a:r>
              <a:rPr lang="ar-SY" dirty="0" smtClean="0">
                <a:solidFill>
                  <a:srgbClr val="7030A0"/>
                </a:solidFill>
                <a:cs typeface="DecoType Naskh" panose="02010400000000000000" pitchFamily="2" charset="-78"/>
              </a:rPr>
              <a:t>قضية للمناقشة </a:t>
            </a:r>
            <a:endParaRPr lang="en-US" dirty="0">
              <a:solidFill>
                <a:srgbClr val="7030A0"/>
              </a:solidFill>
              <a:cs typeface="DecoType Naskh" panose="02010400000000000000" pitchFamily="2" charset="-78"/>
            </a:endParaRPr>
          </a:p>
        </p:txBody>
      </p:sp>
      <p:sp>
        <p:nvSpPr>
          <p:cNvPr id="4" name="عنوان فرعي 2"/>
          <p:cNvSpPr>
            <a:spLocks noGrp="1"/>
          </p:cNvSpPr>
          <p:nvPr>
            <p:ph idx="1"/>
          </p:nvPr>
        </p:nvSpPr>
        <p:spPr>
          <a:xfrm>
            <a:off x="1237210" y="1293610"/>
            <a:ext cx="649362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sz="3600" b="1" dirty="0">
                <a:solidFill>
                  <a:srgbClr val="FF33CC"/>
                </a:solidFill>
                <a:cs typeface="DecoType Naskh" panose="02010400000000000000" pitchFamily="2" charset="-78"/>
              </a:rPr>
              <a:t>الإنسان التام هو الذي لم تفته فضيلة، ولم تشنه رذيلة. وهذا الحد قلما ينتهي إليه إنسان </a:t>
            </a:r>
            <a:endParaRPr lang="en-US" sz="3600" dirty="0">
              <a:solidFill>
                <a:srgbClr val="FF33CC"/>
              </a:solidFill>
              <a:cs typeface="DecoType Naskh" panose="02010400000000000000" pitchFamily="2" charset="-78"/>
            </a:endParaRPr>
          </a:p>
          <a:p>
            <a:pPr marL="0" indent="0" algn="l">
              <a:buNone/>
            </a:pPr>
            <a:r>
              <a:rPr lang="ar-SA" sz="3600" b="1" dirty="0">
                <a:cs typeface="DecoType Naskh" panose="02010400000000000000" pitchFamily="2" charset="-78"/>
              </a:rPr>
              <a:t>ي</a:t>
            </a:r>
            <a:r>
              <a:rPr lang="ar-SA" sz="3600" b="1" dirty="0">
                <a:solidFill>
                  <a:srgbClr val="FF0000"/>
                </a:solidFill>
                <a:cs typeface="DecoType Naskh" panose="02010400000000000000" pitchFamily="2" charset="-78"/>
              </a:rPr>
              <a:t>حيى بن عدي </a:t>
            </a:r>
            <a:endParaRPr lang="en-US" sz="3600" dirty="0">
              <a:solidFill>
                <a:srgbClr val="FF0000"/>
              </a:solidFill>
              <a:cs typeface="DecoType Naskh" panose="02010400000000000000" pitchFamily="2" charset="-78"/>
            </a:endParaRPr>
          </a:p>
          <a:p>
            <a:pPr marL="0" indent="0" algn="ctr">
              <a:buNone/>
            </a:pPr>
            <a:endParaRPr lang="en-US" sz="3600" dirty="0"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605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76400" y="38040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Y" sz="3600" b="1" dirty="0">
                <a:solidFill>
                  <a:srgbClr val="00CC99"/>
                </a:solidFill>
                <a:cs typeface="DecoType Naskh" panose="02010400000000000000" pitchFamily="2" charset="-78"/>
              </a:rPr>
              <a:t>من منكم قام اليوم بأداء فعل مرض ومفرح ما هو؟</a:t>
            </a:r>
            <a:endParaRPr lang="en-US" sz="3600" dirty="0">
              <a:solidFill>
                <a:srgbClr val="00CC99"/>
              </a:solidFill>
              <a:cs typeface="DecoType Naskh" panose="02010400000000000000" pitchFamily="2" charset="-78"/>
            </a:endParaRPr>
          </a:p>
          <a:p>
            <a:pPr marL="0" indent="0">
              <a:buNone/>
            </a:pPr>
            <a:r>
              <a:rPr lang="ar-SY" sz="3600" b="1" dirty="0">
                <a:solidFill>
                  <a:srgbClr val="00CC99"/>
                </a:solidFill>
                <a:cs typeface="DecoType Naskh" panose="02010400000000000000" pitchFamily="2" charset="-78"/>
              </a:rPr>
              <a:t>ما الأفعال </a:t>
            </a:r>
            <a:r>
              <a:rPr lang="ar-SY" sz="3600" b="1" dirty="0" smtClean="0">
                <a:solidFill>
                  <a:srgbClr val="00CC99"/>
                </a:solidFill>
                <a:cs typeface="DecoType Naskh" panose="02010400000000000000" pitchFamily="2" charset="-78"/>
              </a:rPr>
              <a:t>الأخلاقية </a:t>
            </a:r>
            <a:r>
              <a:rPr lang="ar-SY" sz="3600" b="1" dirty="0">
                <a:solidFill>
                  <a:srgbClr val="00CC99"/>
                </a:solidFill>
                <a:cs typeface="DecoType Naskh" panose="02010400000000000000" pitchFamily="2" charset="-78"/>
              </a:rPr>
              <a:t>التي تتمنى القيام بها ؟ </a:t>
            </a:r>
            <a:endParaRPr lang="ar-SY" sz="3600" b="1" dirty="0" smtClean="0">
              <a:solidFill>
                <a:srgbClr val="00CC99"/>
              </a:solidFill>
              <a:cs typeface="DecoType Naskh" panose="02010400000000000000" pitchFamily="2" charset="-78"/>
            </a:endParaRPr>
          </a:p>
          <a:p>
            <a:pPr marL="0" indent="0">
              <a:buNone/>
            </a:pPr>
            <a:r>
              <a:rPr lang="ar-SY" sz="3600" b="1" dirty="0">
                <a:solidFill>
                  <a:srgbClr val="00CC99"/>
                </a:solidFill>
                <a:cs typeface="DecoType Naskh" panose="02010400000000000000" pitchFamily="2" charset="-78"/>
              </a:rPr>
              <a:t>هل يختلف الحكم على الموضوعات من مجتمع لآخر من حيث قيمتها الأخلاقية ؟</a:t>
            </a:r>
            <a:endParaRPr lang="en-US" sz="3600" dirty="0">
              <a:solidFill>
                <a:srgbClr val="00CC99"/>
              </a:solidFill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74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882447" y="0"/>
            <a:ext cx="2309553" cy="1325563"/>
          </a:xfrm>
        </p:spPr>
        <p:txBody>
          <a:bodyPr/>
          <a:lstStyle/>
          <a:p>
            <a:r>
              <a:rPr lang="ar-SY" dirty="0" smtClean="0">
                <a:solidFill>
                  <a:srgbClr val="0070C0"/>
                </a:solidFill>
                <a:cs typeface="DecoType Naskh" panose="02010400000000000000" pitchFamily="2" charset="-78"/>
              </a:rPr>
              <a:t>مفهوم الفضيلة </a:t>
            </a:r>
            <a:endParaRPr lang="en-US" dirty="0">
              <a:solidFill>
                <a:srgbClr val="0070C0"/>
              </a:solidFill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91840" y="1175933"/>
            <a:ext cx="8900160" cy="4351338"/>
          </a:xfrm>
          <a:solidFill>
            <a:srgbClr val="00CC99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Y" sz="3600" dirty="0" smtClean="0">
                <a:cs typeface="DecoType Naskh" panose="02010400000000000000" pitchFamily="2" charset="-78"/>
              </a:rPr>
              <a:t>ا</a:t>
            </a:r>
            <a:r>
              <a:rPr lang="ar-SA" sz="3600" dirty="0" smtClean="0">
                <a:solidFill>
                  <a:srgbClr val="FFFF00"/>
                </a:solidFill>
                <a:cs typeface="DecoType Naskh" panose="02010400000000000000" pitchFamily="2" charset="-78"/>
              </a:rPr>
              <a:t>لفضيلة </a:t>
            </a:r>
            <a:r>
              <a:rPr lang="ar-SA" sz="3600" dirty="0">
                <a:solidFill>
                  <a:srgbClr val="FFFF00"/>
                </a:solidFill>
                <a:cs typeface="DecoType Naskh" panose="02010400000000000000" pitchFamily="2" charset="-78"/>
              </a:rPr>
              <a:t>قيمة إنسانية محمودة وقد يطلق عليها اسم القيمة الايجابية والفضيلة تتمثل في اتجاه الفعل الذي يحقق تعاون البشر وتآزرهم في تحقيق إنسانيتهم .</a:t>
            </a:r>
            <a:endParaRPr lang="en-US" sz="3600" dirty="0">
              <a:solidFill>
                <a:srgbClr val="FFFF00"/>
              </a:solidFill>
              <a:cs typeface="DecoType Naskh" panose="02010400000000000000" pitchFamily="2" charset="-78"/>
            </a:endParaRPr>
          </a:p>
          <a:p>
            <a:pPr marL="0" indent="0">
              <a:buNone/>
            </a:pPr>
            <a:r>
              <a:rPr lang="ar-SA" sz="3600" dirty="0">
                <a:solidFill>
                  <a:srgbClr val="FFFF00"/>
                </a:solidFill>
                <a:cs typeface="DecoType Naskh" panose="02010400000000000000" pitchFamily="2" charset="-78"/>
              </a:rPr>
              <a:t>وللفضيلة معنى قديماً وهو معنى الخاصة أو القدرة أو الاستطاعة، أي أن لكل فعل خاصته التي تدل عليه كأن نقول من فضيلة العقل التفكير أي خاصته.</a:t>
            </a:r>
            <a:endParaRPr lang="en-US" sz="3600" dirty="0">
              <a:solidFill>
                <a:srgbClr val="FFFF00"/>
              </a:solidFill>
              <a:cs typeface="DecoType Naskh" panose="02010400000000000000" pitchFamily="2" charset="-78"/>
            </a:endParaRPr>
          </a:p>
          <a:p>
            <a:pPr marL="0" indent="0">
              <a:buNone/>
            </a:pPr>
            <a:endParaRPr lang="en-US" sz="3600" dirty="0">
              <a:cs typeface="DecoType Naskh" panose="02010400000000000000" pitchFamily="2" charset="-78"/>
            </a:endParaRPr>
          </a:p>
        </p:txBody>
      </p:sp>
      <p:pic>
        <p:nvPicPr>
          <p:cNvPr id="1026" name="صورة 3" descr="aristo eth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12" y="3383885"/>
            <a:ext cx="3682985" cy="33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23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69968" y="748145"/>
            <a:ext cx="10515600" cy="1973321"/>
          </a:xfrm>
        </p:spPr>
        <p:txBody>
          <a:bodyPr>
            <a:noAutofit/>
          </a:bodyPr>
          <a:lstStyle/>
          <a:p>
            <a:r>
              <a:rPr lang="ar-SY" sz="4000" dirty="0">
                <a:solidFill>
                  <a:srgbClr val="FF66CC"/>
                </a:solidFill>
                <a:cs typeface="DecoType Naskh" panose="02010400000000000000" pitchFamily="2" charset="-78"/>
              </a:rPr>
              <a:t>الفضيلة و الرذيلة </a:t>
            </a:r>
            <a:r>
              <a:rPr lang="ar-SY" sz="4000" dirty="0" smtClean="0">
                <a:solidFill>
                  <a:srgbClr val="FF66CC"/>
                </a:solidFill>
                <a:cs typeface="DecoType Naskh" panose="02010400000000000000" pitchFamily="2" charset="-78"/>
              </a:rPr>
              <a:t>: </a:t>
            </a:r>
            <a:r>
              <a:rPr lang="ar-SY" sz="4000" dirty="0" smtClean="0">
                <a:cs typeface="DecoType Naskh" panose="02010400000000000000" pitchFamily="2" charset="-78"/>
              </a:rPr>
              <a:t/>
            </a:r>
            <a:br>
              <a:rPr lang="ar-SY" sz="4000" dirty="0" smtClean="0">
                <a:cs typeface="DecoType Naskh" panose="02010400000000000000" pitchFamily="2" charset="-78"/>
              </a:rPr>
            </a:br>
            <a:r>
              <a:rPr lang="ar-SY" sz="4000" dirty="0" smtClean="0">
                <a:solidFill>
                  <a:srgbClr val="002060"/>
                </a:solidFill>
                <a:cs typeface="DecoType Naskh" panose="02010400000000000000" pitchFamily="2" charset="-78"/>
              </a:rPr>
              <a:t>هناك فرق  شاسع بين الفضيلة والرذيلة  صنف مع زملائك بضع أفعال تنتمي للفضيلة وما يقابلها من رذيلة</a:t>
            </a:r>
            <a:r>
              <a:rPr lang="en-US" sz="4000" dirty="0" smtClean="0">
                <a:cs typeface="DecoType Naskh" panose="02010400000000000000" pitchFamily="2" charset="-78"/>
              </a:rPr>
              <a:t/>
            </a:r>
            <a:br>
              <a:rPr lang="en-US" sz="4000" dirty="0" smtClean="0">
                <a:cs typeface="DecoType Naskh" panose="02010400000000000000" pitchFamily="2" charset="-78"/>
              </a:rPr>
            </a:br>
            <a:r>
              <a:rPr lang="en-US" sz="4000" dirty="0" smtClean="0">
                <a:cs typeface="DecoType Naskh" panose="02010400000000000000" pitchFamily="2" charset="-78"/>
              </a:rPr>
              <a:t/>
            </a:r>
            <a:br>
              <a:rPr lang="en-US" sz="4000" dirty="0" smtClean="0">
                <a:cs typeface="DecoType Naskh" panose="02010400000000000000" pitchFamily="2" charset="-78"/>
              </a:rPr>
            </a:br>
            <a:r>
              <a:rPr lang="ar-SY" sz="4000" dirty="0" smtClean="0">
                <a:cs typeface="DecoType Naskh" panose="02010400000000000000" pitchFamily="2" charset="-78"/>
              </a:rPr>
              <a:t> </a:t>
            </a:r>
            <a:endParaRPr lang="en-US" sz="4000" dirty="0"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69968" y="2474018"/>
            <a:ext cx="10515600" cy="2793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Y" sz="3600" dirty="0" smtClean="0">
                <a:solidFill>
                  <a:srgbClr val="C00000"/>
                </a:solidFill>
                <a:cs typeface="DecoType Naskh" panose="02010400000000000000" pitchFamily="2" charset="-78"/>
              </a:rPr>
              <a:t>1</a:t>
            </a:r>
            <a:r>
              <a:rPr lang="ar-SA" sz="3600" dirty="0" smtClean="0">
                <a:solidFill>
                  <a:srgbClr val="C00000"/>
                </a:solidFill>
                <a:cs typeface="DecoType Naskh" panose="02010400000000000000" pitchFamily="2" charset="-78"/>
              </a:rPr>
              <a:t>- </a:t>
            </a:r>
            <a:r>
              <a:rPr lang="ar-SA" sz="3600" dirty="0">
                <a:solidFill>
                  <a:srgbClr val="C00000"/>
                </a:solidFill>
                <a:cs typeface="DecoType Naskh" panose="02010400000000000000" pitchFamily="2" charset="-78"/>
              </a:rPr>
              <a:t>الفضيلة : </a:t>
            </a:r>
            <a:r>
              <a:rPr lang="ar-SA" sz="3600" dirty="0">
                <a:solidFill>
                  <a:srgbClr val="7030A0"/>
                </a:solidFill>
                <a:cs typeface="DecoType Naskh" panose="02010400000000000000" pitchFamily="2" charset="-78"/>
              </a:rPr>
              <a:t>مفهوم من مفاهيم الوعي الأخلاقي يعبر عن خصال الفرد (أو جماعة من الناس، طبقة، مجتمع) الأخلاقية الايجابية الراسخة ويدل على قيمتها الأخلاقية. يصاحبها وشعور برضا أخلاقي عميق</a:t>
            </a:r>
            <a:endParaRPr lang="en-US" sz="3600" dirty="0">
              <a:solidFill>
                <a:srgbClr val="7030A0"/>
              </a:solidFill>
              <a:cs typeface="DecoType Naskh" panose="02010400000000000000" pitchFamily="2" charset="-78"/>
            </a:endParaRPr>
          </a:p>
          <a:p>
            <a:pPr marL="0" indent="0">
              <a:buNone/>
            </a:pPr>
            <a:r>
              <a:rPr lang="ar-SA" sz="3600" dirty="0">
                <a:solidFill>
                  <a:srgbClr val="C00000"/>
                </a:solidFill>
                <a:cs typeface="DecoType Naskh" panose="02010400000000000000" pitchFamily="2" charset="-78"/>
              </a:rPr>
              <a:t>2- الرذيلة : </a:t>
            </a:r>
            <a:r>
              <a:rPr lang="ar-SA" sz="3600" dirty="0">
                <a:solidFill>
                  <a:schemeClr val="accent6">
                    <a:lumMod val="75000"/>
                  </a:schemeClr>
                </a:solidFill>
                <a:cs typeface="DecoType Naskh" panose="02010400000000000000" pitchFamily="2" charset="-78"/>
              </a:rPr>
              <a:t>بالمعنى العام، هي النقص والعيب ( كل ما يعده المجتمع منافي لقيمه ) وغالبا ما يرافقها تأنيب الضمير </a:t>
            </a:r>
            <a:endParaRPr lang="en-US" sz="3600" dirty="0">
              <a:solidFill>
                <a:schemeClr val="accent6">
                  <a:lumMod val="75000"/>
                </a:schemeClr>
              </a:solidFill>
              <a:cs typeface="DecoType Naskh" panose="02010400000000000000" pitchFamily="2" charset="-78"/>
            </a:endParaRPr>
          </a:p>
          <a:p>
            <a:pPr marL="0" indent="0">
              <a:buNone/>
            </a:pPr>
            <a:endParaRPr lang="en-US" sz="3600" dirty="0"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5124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239562" y="0"/>
            <a:ext cx="3712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Calibri" panose="020F0502020204030204" pitchFamily="34" charset="0"/>
                <a:cs typeface="DecoType Naskh" panose="02010400000000000000" pitchFamily="2" charset="-78"/>
              </a:rPr>
              <a:t>الفضيلة في الفلسفة اليونانية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DecoType Naskh" panose="02010400000000000000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3626" y="1263514"/>
            <a:ext cx="11787447" cy="3572482"/>
          </a:xfrm>
          <a:prstGeom prst="rect">
            <a:avLst/>
          </a:prstGeom>
          <a:solidFill>
            <a:schemeClr val="accent5">
              <a:lumMod val="60000"/>
              <a:lumOff val="40000"/>
              <a:alpha val="58824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0" dirty="0"/>
          </a:p>
        </p:txBody>
      </p:sp>
      <p:sp>
        <p:nvSpPr>
          <p:cNvPr id="14" name="شكل بيضاوي 13"/>
          <p:cNvSpPr/>
          <p:nvPr/>
        </p:nvSpPr>
        <p:spPr>
          <a:xfrm>
            <a:off x="9181917" y="1427833"/>
            <a:ext cx="2681849" cy="206511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/>
          <p:cNvSpPr/>
          <p:nvPr/>
        </p:nvSpPr>
        <p:spPr>
          <a:xfrm>
            <a:off x="5486303" y="1727203"/>
            <a:ext cx="2749472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Y" sz="3600" b="1" dirty="0">
                <a:solidFill>
                  <a:srgbClr val="FF33CC"/>
                </a:solidFill>
                <a:latin typeface="Calibri" panose="020F0502020204030204" pitchFamily="34" charset="0"/>
                <a:ea typeface="Calibri" panose="020F0502020204030204" pitchFamily="34" charset="0"/>
                <a:cs typeface="DecoType Naskh" panose="02010400000000000000" pitchFamily="2" charset="-78"/>
              </a:rPr>
              <a:t>الفضيلة عند سقراط:</a:t>
            </a:r>
            <a:endParaRPr lang="en-US" sz="3600" b="1" dirty="0">
              <a:solidFill>
                <a:srgbClr val="FF33CC"/>
              </a:solidFill>
              <a:latin typeface="Calibri" panose="020F0502020204030204" pitchFamily="34" charset="0"/>
              <a:ea typeface="Calibri" panose="020F0502020204030204" pitchFamily="34" charset="0"/>
              <a:cs typeface="DecoType Naskh" panose="02010400000000000000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4323051" y="2412554"/>
            <a:ext cx="4361628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DecoType Naskh" panose="02010400000000000000" pitchFamily="2" charset="-78"/>
              </a:rPr>
              <a:t>يرى </a:t>
            </a:r>
            <a:r>
              <a:rPr lang="ar-SA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DecoType Naskh" panose="02010400000000000000" pitchFamily="2" charset="-78"/>
              </a:rPr>
              <a:t> </a:t>
            </a:r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DecoType Naskh" panose="02010400000000000000" pitchFamily="2" charset="-78"/>
              </a:rPr>
              <a:t>سقراط أن الفضائل تتلخص في الحكمة ومعرفة الخير، وقال بجواز تعليم الفضائل بمعنى توليد الحقيقة في النفس، لأن الفضيلة علم والرذيلة جهل.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DecoType Naskh" panose="02010400000000000000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23381" y="2761844"/>
            <a:ext cx="3502432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chemeClr val="bg1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Y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DecoType Naskh" panose="02010400000000000000" pitchFamily="2" charset="-78"/>
              </a:rPr>
              <a:t>من مبدأ الفضيلة علم والرذيلة جهل، كيف نتعلم الفضائل وما هي الفضائل التي تجد نفسك قد تعلمتها من خلال التربية؟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DecoType Naskh" panose="02010400000000000000" pitchFamily="2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1319606" y="2179954"/>
            <a:ext cx="161454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Y" sz="2800" b="1" dirty="0">
                <a:solidFill>
                  <a:srgbClr val="FF33CC"/>
                </a:solidFill>
                <a:latin typeface="Calibri" panose="020F0502020204030204" pitchFamily="34" charset="0"/>
                <a:ea typeface="Calibri" panose="020F0502020204030204" pitchFamily="34" charset="0"/>
                <a:cs typeface="DecoType Naskh" panose="02010400000000000000" pitchFamily="2" charset="-78"/>
              </a:rPr>
              <a:t>حلل وقدم رأيك</a:t>
            </a:r>
            <a:endParaRPr lang="en-US" sz="2800" b="1" dirty="0">
              <a:solidFill>
                <a:srgbClr val="FF33CC"/>
              </a:solidFill>
              <a:latin typeface="Calibri" panose="020F0502020204030204" pitchFamily="34" charset="0"/>
              <a:ea typeface="Calibri" panose="020F0502020204030204" pitchFamily="34" charset="0"/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820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239562" y="0"/>
            <a:ext cx="3712876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r-SY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Calibri" panose="020F0502020204030204" pitchFamily="34" charset="0"/>
                <a:cs typeface="DecoType Naskh" panose="02010400000000000000" pitchFamily="2" charset="-78"/>
              </a:rPr>
              <a:t>الفضيلة في الفلسفة اليونانية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DecoType Naskh" panose="02010400000000000000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02275" y="685546"/>
            <a:ext cx="11787449" cy="4105395"/>
          </a:xfrm>
          <a:prstGeom prst="rect">
            <a:avLst/>
          </a:prstGeom>
          <a:solidFill>
            <a:srgbClr val="FF66CC">
              <a:alpha val="58824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8487177" y="655824"/>
            <a:ext cx="350254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Y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ecoType Naskh" panose="02010400000000000000" pitchFamily="2" charset="-78"/>
              </a:rPr>
              <a:t>الفضيلة عند أفلاطون: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DecoType Naskh" panose="02010400000000000000" pitchFamily="2" charset="-78"/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686714" y="600466"/>
            <a:ext cx="2491268" cy="3211679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ستطيل 19"/>
          <p:cNvSpPr/>
          <p:nvPr/>
        </p:nvSpPr>
        <p:spPr>
          <a:xfrm>
            <a:off x="5525037" y="1774233"/>
            <a:ext cx="6581134" cy="2120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DecoType Naskh" panose="02010400000000000000" pitchFamily="2" charset="-78"/>
              </a:rPr>
              <a:t>للنفس عنده ثلاثة أقسام لكل منها فضيلة خاصة.</a:t>
            </a:r>
            <a:endParaRPr lang="en-US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DecoType Naskh" panose="02010400000000000000" pitchFamily="2" charset="-78"/>
            </a:endParaRPr>
          </a:p>
          <a:p>
            <a:pPr marL="150495" algn="just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DecoType Naskh" panose="02010400000000000000" pitchFamily="2" charset="-78"/>
              </a:rPr>
              <a:t>1- الشهوانية :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DecoType Naskh" panose="02010400000000000000" pitchFamily="2" charset="-78"/>
              </a:rPr>
              <a:t>فضيلتها العفة أو الاعتدال.</a:t>
            </a:r>
            <a:endParaRPr lang="en-US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DecoType Naskh" panose="02010400000000000000" pitchFamily="2" charset="-78"/>
            </a:endParaRPr>
          </a:p>
          <a:p>
            <a:pPr marL="150495" algn="just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DecoType Naskh" panose="02010400000000000000" pitchFamily="2" charset="-78"/>
              </a:rPr>
              <a:t>2-</a:t>
            </a:r>
            <a:r>
              <a:rPr lang="ar-SY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DecoType Naskh" panose="02010400000000000000" pitchFamily="2" charset="-78"/>
              </a:rPr>
              <a:t> </a:t>
            </a:r>
            <a:r>
              <a:rPr lang="ar-SA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DecoType Naskh" panose="02010400000000000000" pitchFamily="2" charset="-78"/>
              </a:rPr>
              <a:t>الغضبيه</a:t>
            </a:r>
            <a:r>
              <a:rPr lang="ar-SA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DecoType Naskh" panose="02010400000000000000" pitchFamily="2" charset="-78"/>
              </a:rPr>
              <a:t> </a:t>
            </a:r>
            <a:r>
              <a:rPr lang="ar-SA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DecoType Naskh" panose="02010400000000000000" pitchFamily="2" charset="-78"/>
              </a:rPr>
              <a:t>: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DecoType Naskh" panose="02010400000000000000" pitchFamily="2" charset="-78"/>
              </a:rPr>
              <a:t>وفضيلتها الشجاعة أي استخدام الأهواء الكريمة لتحقيق الفضيلة</a:t>
            </a:r>
            <a:r>
              <a:rPr lang="ar-S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DecoType Naskh" panose="02010400000000000000" pitchFamily="2" charset="-78"/>
              </a:rPr>
              <a:t>.</a:t>
            </a:r>
            <a:endParaRPr lang="ar-SY" sz="2400" b="1" dirty="0" smtClean="0">
              <a:latin typeface="Calibri" panose="020F0502020204030204" pitchFamily="34" charset="0"/>
              <a:ea typeface="Calibri" panose="020F0502020204030204" pitchFamily="34" charset="0"/>
              <a:cs typeface="DecoType Naskh" panose="02010400000000000000" pitchFamily="2" charset="-78"/>
            </a:endParaRPr>
          </a:p>
          <a:p>
            <a:pPr marL="150495" algn="just">
              <a:lnSpc>
                <a:spcPct val="115000"/>
              </a:lnSpc>
              <a:spcAft>
                <a:spcPts val="1000"/>
              </a:spcAft>
            </a:pPr>
            <a:r>
              <a:rPr lang="ar-SY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ecoType Naskh" panose="02010400000000000000" pitchFamily="2" charset="-78"/>
              </a:rPr>
              <a:t>3- العاقلة : </a:t>
            </a:r>
            <a:r>
              <a:rPr lang="ar-SY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DecoType Naskh" panose="02010400000000000000" pitchFamily="2" charset="-78"/>
              </a:rPr>
              <a:t>وفضيلتها الحكمة ووظيفتها التمييز بين أنواع الخير لتحقيق أسماها 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DecoType Naskh" panose="02010400000000000000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4419383" y="989403"/>
            <a:ext cx="6238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9600" dirty="0" smtClean="0">
                <a:solidFill>
                  <a:srgbClr val="FF5050"/>
                </a:solidFill>
              </a:rPr>
              <a:t>؟</a:t>
            </a:r>
            <a:endParaRPr lang="en-US" sz="9600" dirty="0">
              <a:solidFill>
                <a:srgbClr val="FF5050"/>
              </a:solidFill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3374265" y="908057"/>
            <a:ext cx="2384179" cy="3647599"/>
          </a:xfrm>
          <a:prstGeom prst="roundRect">
            <a:avLst/>
          </a:prstGeom>
          <a:solidFill>
            <a:schemeClr val="bg1">
              <a:lumMod val="75000"/>
              <a:alpha val="1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Y" sz="3600" b="1" dirty="0">
                <a:solidFill>
                  <a:srgbClr val="002060"/>
                </a:solidFill>
                <a:ea typeface="Calibri" panose="020F0502020204030204" pitchFamily="34" charset="0"/>
                <a:cs typeface="DecoType Naskh" panose="02010400000000000000" pitchFamily="2" charset="-78"/>
              </a:rPr>
              <a:t>هل توافق أفلاطون في تقسيمه للنفس وعلاقتها بالفضيلة؟ ولماذا؟</a:t>
            </a:r>
            <a:endParaRPr lang="en-US" sz="3600" dirty="0">
              <a:solidFill>
                <a:srgbClr val="002060"/>
              </a:solidFill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62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20" grpId="0"/>
      <p:bldP spid="22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239562" y="0"/>
            <a:ext cx="3712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Calibri" panose="020F0502020204030204" pitchFamily="34" charset="0"/>
                <a:cs typeface="DecoType Naskh" panose="02010400000000000000" pitchFamily="2" charset="-78"/>
              </a:rPr>
              <a:t>الفضيلة في الفلسفة اليونانية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DecoType Naskh" panose="02010400000000000000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02276" y="2446986"/>
            <a:ext cx="11787447" cy="4368764"/>
          </a:xfrm>
          <a:prstGeom prst="rect">
            <a:avLst/>
          </a:prstGeom>
          <a:solidFill>
            <a:schemeClr val="accent4">
              <a:lumMod val="40000"/>
              <a:lumOff val="60000"/>
              <a:alpha val="58824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شكل بيضاوي 17"/>
          <p:cNvSpPr/>
          <p:nvPr/>
        </p:nvSpPr>
        <p:spPr>
          <a:xfrm>
            <a:off x="519005" y="3005258"/>
            <a:ext cx="2486853" cy="2087458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ستطيل 18"/>
          <p:cNvSpPr/>
          <p:nvPr/>
        </p:nvSpPr>
        <p:spPr>
          <a:xfrm>
            <a:off x="9171028" y="2557466"/>
            <a:ext cx="2417650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Y" sz="3200" b="1" dirty="0">
                <a:solidFill>
                  <a:srgbClr val="FF33CC"/>
                </a:solidFill>
                <a:latin typeface="Calibri" panose="020F0502020204030204" pitchFamily="34" charset="0"/>
                <a:ea typeface="Calibri" panose="020F0502020204030204" pitchFamily="34" charset="0"/>
                <a:cs typeface="DecoType Naskh" panose="02010400000000000000" pitchFamily="2" charset="-78"/>
              </a:rPr>
              <a:t>الفضيلة عند أرسطو:</a:t>
            </a:r>
            <a:endParaRPr lang="en-US" sz="3200" b="1" dirty="0">
              <a:solidFill>
                <a:srgbClr val="FF33CC"/>
              </a:solidFill>
              <a:latin typeface="Calibri" panose="020F0502020204030204" pitchFamily="34" charset="0"/>
              <a:ea typeface="Calibri" panose="020F0502020204030204" pitchFamily="34" charset="0"/>
              <a:cs typeface="DecoType Naskh" panose="02010400000000000000" pitchFamily="2" charset="-78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7762743" y="3212476"/>
            <a:ext cx="3955397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DecoType Naskh" panose="02010400000000000000" pitchFamily="2" charset="-78"/>
              </a:rPr>
              <a:t>وهي سبيل السعادة والخير. وهي موقف وسط متساوي البعد بين طرفين كلاهما رذيلة . وهذا الحد الوسط يحدده العقل مثل الشجاعة فضيلة بين التهور والجبن.</a:t>
            </a:r>
            <a:endParaRPr lang="en-US" sz="32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DecoType Naskh" panose="02010400000000000000" pitchFamily="2" charset="-78"/>
            </a:endParaRPr>
          </a:p>
        </p:txBody>
      </p:sp>
      <p:pic>
        <p:nvPicPr>
          <p:cNvPr id="2050" name="صورة 2" descr="التطرف-الغلو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01" y="2936586"/>
            <a:ext cx="4749437" cy="260019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94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76400" y="482139"/>
            <a:ext cx="10515600" cy="1030778"/>
          </a:xfrm>
        </p:spPr>
        <p:txBody>
          <a:bodyPr>
            <a:normAutofit/>
          </a:bodyPr>
          <a:lstStyle/>
          <a:p>
            <a:r>
              <a:rPr lang="ar-SY" sz="4000" dirty="0" smtClean="0">
                <a:solidFill>
                  <a:srgbClr val="FFFF00"/>
                </a:solidFill>
                <a:cs typeface="DecoType Naskh" panose="02010400000000000000" pitchFamily="2" charset="-78"/>
              </a:rPr>
              <a:t>التقويم</a:t>
            </a:r>
            <a:endParaRPr lang="en-US" sz="4000" dirty="0">
              <a:solidFill>
                <a:srgbClr val="FFFF00"/>
              </a:solidFill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76400" y="1845427"/>
            <a:ext cx="10515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Y" sz="3600" dirty="0">
                <a:solidFill>
                  <a:srgbClr val="C00000"/>
                </a:solidFill>
                <a:cs typeface="DecoType Naskh" panose="02010400000000000000" pitchFamily="2" charset="-78"/>
              </a:rPr>
              <a:t>أولاً – أجب عن الأسئلة الآتية:</a:t>
            </a:r>
            <a:endParaRPr lang="en-US" sz="3600" dirty="0">
              <a:solidFill>
                <a:srgbClr val="C00000"/>
              </a:solidFill>
              <a:cs typeface="DecoType Naskh" panose="02010400000000000000" pitchFamily="2" charset="-78"/>
            </a:endParaRPr>
          </a:p>
          <a:p>
            <a:pPr marL="0" indent="0">
              <a:buNone/>
            </a:pPr>
            <a:r>
              <a:rPr lang="ar-SY" sz="3600" dirty="0">
                <a:solidFill>
                  <a:schemeClr val="accent6">
                    <a:lumMod val="75000"/>
                  </a:schemeClr>
                </a:solidFill>
                <a:cs typeface="DecoType Naskh" panose="02010400000000000000" pitchFamily="2" charset="-78"/>
              </a:rPr>
              <a:t>1- اختر الجواب الصحيح في ما يأتي :</a:t>
            </a:r>
            <a:endParaRPr lang="en-US" sz="3600" dirty="0">
              <a:solidFill>
                <a:schemeClr val="accent6">
                  <a:lumMod val="75000"/>
                </a:schemeClr>
              </a:solidFill>
              <a:cs typeface="DecoType Naskh" panose="02010400000000000000" pitchFamily="2" charset="-78"/>
            </a:endParaRPr>
          </a:p>
          <a:p>
            <a:pPr marL="0" indent="0">
              <a:buNone/>
            </a:pPr>
            <a:r>
              <a:rPr lang="ar-SY" sz="3600" dirty="0">
                <a:solidFill>
                  <a:srgbClr val="0070C0"/>
                </a:solidFill>
                <a:cs typeface="DecoType Naskh" panose="02010400000000000000" pitchFamily="2" charset="-78"/>
              </a:rPr>
              <a:t>أ – الفيلسوف الذي أنطلق من مبدأ الفضيلة علم والرذيلة جهل، هو:</a:t>
            </a:r>
            <a:endParaRPr lang="en-US" sz="3600" dirty="0">
              <a:solidFill>
                <a:srgbClr val="0070C0"/>
              </a:solidFill>
              <a:cs typeface="DecoType Naskh" panose="02010400000000000000" pitchFamily="2" charset="-78"/>
            </a:endParaRPr>
          </a:p>
          <a:p>
            <a:pPr marL="0" indent="0">
              <a:buNone/>
            </a:pPr>
            <a:r>
              <a:rPr lang="ar-SY" sz="3600" dirty="0">
                <a:solidFill>
                  <a:srgbClr val="0070C0"/>
                </a:solidFill>
                <a:cs typeface="DecoType Naskh" panose="02010400000000000000" pitchFamily="2" charset="-78"/>
              </a:rPr>
              <a:t>سقراط  –  أفلاطون – أرسطو – يحيى بن عدي</a:t>
            </a:r>
            <a:endParaRPr lang="en-US" sz="3600" dirty="0">
              <a:solidFill>
                <a:srgbClr val="0070C0"/>
              </a:solidFill>
              <a:cs typeface="DecoType Naskh" panose="02010400000000000000" pitchFamily="2" charset="-78"/>
            </a:endParaRPr>
          </a:p>
          <a:p>
            <a:pPr marL="0" indent="0">
              <a:buNone/>
            </a:pPr>
            <a:r>
              <a:rPr lang="ar-SY" sz="3600" dirty="0">
                <a:cs typeface="DecoType Naskh" panose="02010400000000000000" pitchFamily="2" charset="-78"/>
              </a:rPr>
              <a:t>2- أكمل الجمل الآتية بحيث يستقيم المعنى:</a:t>
            </a:r>
            <a:endParaRPr lang="en-US" sz="3600" dirty="0">
              <a:cs typeface="DecoType Naskh" panose="02010400000000000000" pitchFamily="2" charset="-78"/>
            </a:endParaRPr>
          </a:p>
          <a:p>
            <a:pPr marL="0" indent="0">
              <a:buNone/>
            </a:pPr>
            <a:r>
              <a:rPr lang="ar-SY" sz="3600" dirty="0">
                <a:solidFill>
                  <a:srgbClr val="7030A0"/>
                </a:solidFill>
                <a:cs typeface="DecoType Naskh" panose="02010400000000000000" pitchFamily="2" charset="-78"/>
              </a:rPr>
              <a:t>أ -   النفس العاقلة عند أفلاطون فضيلتها .........</a:t>
            </a:r>
            <a:endParaRPr lang="en-US" sz="3600" dirty="0">
              <a:solidFill>
                <a:srgbClr val="7030A0"/>
              </a:solidFill>
              <a:cs typeface="DecoType Naskh" panose="02010400000000000000" pitchFamily="2" charset="-78"/>
            </a:endParaRPr>
          </a:p>
          <a:p>
            <a:pPr marL="0" indent="0">
              <a:buNone/>
            </a:pPr>
            <a:r>
              <a:rPr lang="ar-SY" sz="3600" dirty="0">
                <a:solidFill>
                  <a:srgbClr val="7030A0"/>
                </a:solidFill>
                <a:cs typeface="DecoType Naskh" panose="02010400000000000000" pitchFamily="2" charset="-78"/>
              </a:rPr>
              <a:t>ب- النفس الشهوانية عند أفلاطون فضيلتها </a:t>
            </a:r>
            <a:r>
              <a:rPr lang="ar-SY" sz="3600" dirty="0" smtClean="0">
                <a:solidFill>
                  <a:srgbClr val="7030A0"/>
                </a:solidFill>
                <a:cs typeface="DecoType Naskh" panose="02010400000000000000" pitchFamily="2" charset="-78"/>
              </a:rPr>
              <a:t>..............</a:t>
            </a:r>
            <a:endParaRPr lang="en-US" sz="3600" dirty="0">
              <a:solidFill>
                <a:srgbClr val="7030A0"/>
              </a:solidFill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5963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477</Words>
  <Application>Microsoft Office PowerPoint</Application>
  <PresentationFormat>شاشة عريضة</PresentationFormat>
  <Paragraphs>43</Paragraphs>
  <Slides>10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DecoType Naskh</vt:lpstr>
      <vt:lpstr>Simplified Arabic</vt:lpstr>
      <vt:lpstr>Times New Roman</vt:lpstr>
      <vt:lpstr>نسق Office</vt:lpstr>
      <vt:lpstr>الفضيلة </vt:lpstr>
      <vt:lpstr>قضية للمناقشة </vt:lpstr>
      <vt:lpstr>عرض تقديمي في PowerPoint</vt:lpstr>
      <vt:lpstr>مفهوم الفضيلة </vt:lpstr>
      <vt:lpstr>الفضيلة و الرذيلة :  هناك فرق  شاسع بين الفضيلة والرذيلة  صنف مع زملائك بضع أفعال تنتمي للفضيلة وما يقابلها من رذيلة   </vt:lpstr>
      <vt:lpstr>عرض تقديمي في PowerPoint</vt:lpstr>
      <vt:lpstr>عرض تقديمي في PowerPoint</vt:lpstr>
      <vt:lpstr>عرض تقديمي في PowerPoint</vt:lpstr>
      <vt:lpstr>التقويم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الفضيلة</dc:title>
  <dc:creator>NEW</dc:creator>
  <cp:lastModifiedBy>asus</cp:lastModifiedBy>
  <cp:revision>10</cp:revision>
  <dcterms:created xsi:type="dcterms:W3CDTF">2017-09-29T11:12:29Z</dcterms:created>
  <dcterms:modified xsi:type="dcterms:W3CDTF">2018-10-21T22:15:09Z</dcterms:modified>
</cp:coreProperties>
</file>