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268" r:id="rId4"/>
    <p:sldId id="259" r:id="rId5"/>
    <p:sldId id="260" r:id="rId6"/>
    <p:sldId id="261" r:id="rId7"/>
    <p:sldId id="262" r:id="rId8"/>
    <p:sldId id="263" r:id="rId9"/>
    <p:sldId id="264" r:id="rId10"/>
    <p:sldId id="265" r:id="rId11"/>
    <p:sldId id="266" r:id="rId12"/>
    <p:sldId id="267" r:id="rId13"/>
  </p:sldIdLst>
  <p:sldSz cx="12192000" cy="6858000"/>
  <p:notesSz cx="6858000" cy="9144000"/>
  <p:defaultText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FF5050"/>
    <a:srgbClr val="3366FF"/>
    <a:srgbClr val="6666FF"/>
    <a:srgbClr val="00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3987" autoAdjust="0"/>
    <p:restoredTop sz="94660"/>
  </p:normalViewPr>
  <p:slideViewPr>
    <p:cSldViewPr snapToGrid="0">
      <p:cViewPr varScale="1">
        <p:scale>
          <a:sx n="74" d="100"/>
          <a:sy n="74" d="100"/>
        </p:scale>
        <p:origin x="534"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1524000" y="1122363"/>
            <a:ext cx="9144000" cy="2387600"/>
          </a:xfrm>
        </p:spPr>
        <p:txBody>
          <a:bodyPr anchor="b"/>
          <a:lstStyle>
            <a:lvl1pPr algn="ctr">
              <a:defRPr sz="6000"/>
            </a:lvl1pPr>
          </a:lstStyle>
          <a:p>
            <a:r>
              <a:rPr lang="ar-SA" smtClean="0"/>
              <a:t>انقر لتحرير نمط العنوان الرئيسي</a:t>
            </a:r>
            <a:endParaRPr lang="en-US"/>
          </a:p>
        </p:txBody>
      </p:sp>
      <p:sp>
        <p:nvSpPr>
          <p:cNvPr id="3" name="عنوان فرعي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smtClean="0"/>
              <a:t>انقر لتحرير نمط العنوان الثانوي الرئيسي</a:t>
            </a:r>
            <a:endParaRPr lang="en-US"/>
          </a:p>
        </p:txBody>
      </p:sp>
      <p:sp>
        <p:nvSpPr>
          <p:cNvPr id="4" name="عنصر نائب للتاريخ 3"/>
          <p:cNvSpPr>
            <a:spLocks noGrp="1"/>
          </p:cNvSpPr>
          <p:nvPr>
            <p:ph type="dt" sz="half" idx="10"/>
          </p:nvPr>
        </p:nvSpPr>
        <p:spPr/>
        <p:txBody>
          <a:bodyPr/>
          <a:lstStyle/>
          <a:p>
            <a:fld id="{BA33EC16-3DDB-4281-9C05-B0C54A944A2B}" type="datetimeFigureOut">
              <a:rPr lang="en-US" smtClean="0"/>
              <a:t>10/18/2018</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5F3BE89A-1ED8-4E90-BF6C-2C13EB957389}" type="slidenum">
              <a:rPr lang="en-US" smtClean="0"/>
              <a:t>‹#›</a:t>
            </a:fld>
            <a:endParaRPr lang="en-US"/>
          </a:p>
        </p:txBody>
      </p:sp>
    </p:spTree>
    <p:extLst>
      <p:ext uri="{BB962C8B-B14F-4D97-AF65-F5344CB8AC3E}">
        <p14:creationId xmlns:p14="http://schemas.microsoft.com/office/powerpoint/2010/main" val="23791845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p:txBody>
          <a:bodyPr vert="eaVert"/>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BA33EC16-3DDB-4281-9C05-B0C54A944A2B}" type="datetimeFigureOut">
              <a:rPr lang="en-US" smtClean="0"/>
              <a:t>10/18/2018</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5F3BE89A-1ED8-4E90-BF6C-2C13EB957389}" type="slidenum">
              <a:rPr lang="en-US" smtClean="0"/>
              <a:t>‹#›</a:t>
            </a:fld>
            <a:endParaRPr lang="en-US"/>
          </a:p>
        </p:txBody>
      </p:sp>
    </p:spTree>
    <p:extLst>
      <p:ext uri="{BB962C8B-B14F-4D97-AF65-F5344CB8AC3E}">
        <p14:creationId xmlns:p14="http://schemas.microsoft.com/office/powerpoint/2010/main" val="2413999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8724900" y="365125"/>
            <a:ext cx="2628900" cy="5811838"/>
          </a:xfrm>
        </p:spPr>
        <p:txBody>
          <a:bodyPr vert="eaVert"/>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a:xfrm>
            <a:off x="838200" y="365125"/>
            <a:ext cx="7734300" cy="5811838"/>
          </a:xfrm>
        </p:spPr>
        <p:txBody>
          <a:bodyPr vert="eaVert"/>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BA33EC16-3DDB-4281-9C05-B0C54A944A2B}" type="datetimeFigureOut">
              <a:rPr lang="en-US" smtClean="0"/>
              <a:t>10/18/2018</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5F3BE89A-1ED8-4E90-BF6C-2C13EB957389}" type="slidenum">
              <a:rPr lang="en-US" smtClean="0"/>
              <a:t>‹#›</a:t>
            </a:fld>
            <a:endParaRPr lang="en-US"/>
          </a:p>
        </p:txBody>
      </p:sp>
    </p:spTree>
    <p:extLst>
      <p:ext uri="{BB962C8B-B14F-4D97-AF65-F5344CB8AC3E}">
        <p14:creationId xmlns:p14="http://schemas.microsoft.com/office/powerpoint/2010/main" val="16597370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idx="1"/>
          </p:nvPr>
        </p:nvSpPr>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BA33EC16-3DDB-4281-9C05-B0C54A944A2B}" type="datetimeFigureOut">
              <a:rPr lang="en-US" smtClean="0"/>
              <a:t>10/18/2018</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5F3BE89A-1ED8-4E90-BF6C-2C13EB957389}" type="slidenum">
              <a:rPr lang="en-US" smtClean="0"/>
              <a:t>‹#›</a:t>
            </a:fld>
            <a:endParaRPr lang="en-US"/>
          </a:p>
        </p:txBody>
      </p:sp>
    </p:spTree>
    <p:extLst>
      <p:ext uri="{BB962C8B-B14F-4D97-AF65-F5344CB8AC3E}">
        <p14:creationId xmlns:p14="http://schemas.microsoft.com/office/powerpoint/2010/main" val="21087480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831850" y="1709738"/>
            <a:ext cx="10515600" cy="2852737"/>
          </a:xfrm>
        </p:spPr>
        <p:txBody>
          <a:bodyPr anchor="b"/>
          <a:lstStyle>
            <a:lvl1pPr>
              <a:defRPr sz="6000"/>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smtClean="0"/>
              <a:t>تحرير أنماط النص الرئيسي</a:t>
            </a:r>
          </a:p>
        </p:txBody>
      </p:sp>
      <p:sp>
        <p:nvSpPr>
          <p:cNvPr id="4" name="عنصر نائب للتاريخ 3"/>
          <p:cNvSpPr>
            <a:spLocks noGrp="1"/>
          </p:cNvSpPr>
          <p:nvPr>
            <p:ph type="dt" sz="half" idx="10"/>
          </p:nvPr>
        </p:nvSpPr>
        <p:spPr/>
        <p:txBody>
          <a:bodyPr/>
          <a:lstStyle/>
          <a:p>
            <a:fld id="{BA33EC16-3DDB-4281-9C05-B0C54A944A2B}" type="datetimeFigureOut">
              <a:rPr lang="en-US" smtClean="0"/>
              <a:t>10/18/2018</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5F3BE89A-1ED8-4E90-BF6C-2C13EB957389}" type="slidenum">
              <a:rPr lang="en-US" smtClean="0"/>
              <a:t>‹#›</a:t>
            </a:fld>
            <a:endParaRPr lang="en-US"/>
          </a:p>
        </p:txBody>
      </p:sp>
    </p:spTree>
    <p:extLst>
      <p:ext uri="{BB962C8B-B14F-4D97-AF65-F5344CB8AC3E}">
        <p14:creationId xmlns:p14="http://schemas.microsoft.com/office/powerpoint/2010/main" val="42883824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sz="half" idx="1"/>
          </p:nvPr>
        </p:nvSpPr>
        <p:spPr>
          <a:xfrm>
            <a:off x="838200" y="1825625"/>
            <a:ext cx="5181600" cy="4351338"/>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محتوى 3"/>
          <p:cNvSpPr>
            <a:spLocks noGrp="1"/>
          </p:cNvSpPr>
          <p:nvPr>
            <p:ph sz="half" idx="2"/>
          </p:nvPr>
        </p:nvSpPr>
        <p:spPr>
          <a:xfrm>
            <a:off x="6172200" y="1825625"/>
            <a:ext cx="5181600" cy="4351338"/>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تاريخ 4"/>
          <p:cNvSpPr>
            <a:spLocks noGrp="1"/>
          </p:cNvSpPr>
          <p:nvPr>
            <p:ph type="dt" sz="half" idx="10"/>
          </p:nvPr>
        </p:nvSpPr>
        <p:spPr/>
        <p:txBody>
          <a:bodyPr/>
          <a:lstStyle/>
          <a:p>
            <a:fld id="{BA33EC16-3DDB-4281-9C05-B0C54A944A2B}" type="datetimeFigureOut">
              <a:rPr lang="en-US" smtClean="0"/>
              <a:t>10/18/2018</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5F3BE89A-1ED8-4E90-BF6C-2C13EB957389}" type="slidenum">
              <a:rPr lang="en-US" smtClean="0"/>
              <a:t>‹#›</a:t>
            </a:fld>
            <a:endParaRPr lang="en-US"/>
          </a:p>
        </p:txBody>
      </p:sp>
    </p:spTree>
    <p:extLst>
      <p:ext uri="{BB962C8B-B14F-4D97-AF65-F5344CB8AC3E}">
        <p14:creationId xmlns:p14="http://schemas.microsoft.com/office/powerpoint/2010/main" val="25539283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365125"/>
            <a:ext cx="10515600" cy="1325563"/>
          </a:xfrm>
        </p:spPr>
        <p:txBody>
          <a:body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4" name="عنصر نائب للمحتوى 3"/>
          <p:cNvSpPr>
            <a:spLocks noGrp="1"/>
          </p:cNvSpPr>
          <p:nvPr>
            <p:ph sz="half" idx="2"/>
          </p:nvPr>
        </p:nvSpPr>
        <p:spPr>
          <a:xfrm>
            <a:off x="839788" y="2505075"/>
            <a:ext cx="5157787" cy="3684588"/>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نص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6" name="عنصر نائب للمحتوى 5"/>
          <p:cNvSpPr>
            <a:spLocks noGrp="1"/>
          </p:cNvSpPr>
          <p:nvPr>
            <p:ph sz="quarter" idx="4"/>
          </p:nvPr>
        </p:nvSpPr>
        <p:spPr>
          <a:xfrm>
            <a:off x="6172200" y="2505075"/>
            <a:ext cx="5183188" cy="3684588"/>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7" name="عنصر نائب للتاريخ 6"/>
          <p:cNvSpPr>
            <a:spLocks noGrp="1"/>
          </p:cNvSpPr>
          <p:nvPr>
            <p:ph type="dt" sz="half" idx="10"/>
          </p:nvPr>
        </p:nvSpPr>
        <p:spPr/>
        <p:txBody>
          <a:bodyPr/>
          <a:lstStyle/>
          <a:p>
            <a:fld id="{BA33EC16-3DDB-4281-9C05-B0C54A944A2B}" type="datetimeFigureOut">
              <a:rPr lang="en-US" smtClean="0"/>
              <a:t>10/18/2018</a:t>
            </a:fld>
            <a:endParaRPr lang="en-US"/>
          </a:p>
        </p:txBody>
      </p:sp>
      <p:sp>
        <p:nvSpPr>
          <p:cNvPr id="8" name="عنصر نائب للتذييل 7"/>
          <p:cNvSpPr>
            <a:spLocks noGrp="1"/>
          </p:cNvSpPr>
          <p:nvPr>
            <p:ph type="ftr" sz="quarter" idx="11"/>
          </p:nvPr>
        </p:nvSpPr>
        <p:spPr/>
        <p:txBody>
          <a:bodyPr/>
          <a:lstStyle/>
          <a:p>
            <a:endParaRPr lang="en-US"/>
          </a:p>
        </p:txBody>
      </p:sp>
      <p:sp>
        <p:nvSpPr>
          <p:cNvPr id="9" name="عنصر نائب لرقم الشريحة 8"/>
          <p:cNvSpPr>
            <a:spLocks noGrp="1"/>
          </p:cNvSpPr>
          <p:nvPr>
            <p:ph type="sldNum" sz="quarter" idx="12"/>
          </p:nvPr>
        </p:nvSpPr>
        <p:spPr/>
        <p:txBody>
          <a:bodyPr/>
          <a:lstStyle/>
          <a:p>
            <a:fld id="{5F3BE89A-1ED8-4E90-BF6C-2C13EB957389}" type="slidenum">
              <a:rPr lang="en-US" smtClean="0"/>
              <a:t>‹#›</a:t>
            </a:fld>
            <a:endParaRPr lang="en-US"/>
          </a:p>
        </p:txBody>
      </p:sp>
    </p:spTree>
    <p:extLst>
      <p:ext uri="{BB962C8B-B14F-4D97-AF65-F5344CB8AC3E}">
        <p14:creationId xmlns:p14="http://schemas.microsoft.com/office/powerpoint/2010/main" val="33940636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تاريخ 2"/>
          <p:cNvSpPr>
            <a:spLocks noGrp="1"/>
          </p:cNvSpPr>
          <p:nvPr>
            <p:ph type="dt" sz="half" idx="10"/>
          </p:nvPr>
        </p:nvSpPr>
        <p:spPr/>
        <p:txBody>
          <a:bodyPr/>
          <a:lstStyle/>
          <a:p>
            <a:fld id="{BA33EC16-3DDB-4281-9C05-B0C54A944A2B}" type="datetimeFigureOut">
              <a:rPr lang="en-US" smtClean="0"/>
              <a:t>10/18/2018</a:t>
            </a:fld>
            <a:endParaRPr lang="en-US"/>
          </a:p>
        </p:txBody>
      </p:sp>
      <p:sp>
        <p:nvSpPr>
          <p:cNvPr id="4" name="عنصر نائب للتذييل 3"/>
          <p:cNvSpPr>
            <a:spLocks noGrp="1"/>
          </p:cNvSpPr>
          <p:nvPr>
            <p:ph type="ftr" sz="quarter" idx="11"/>
          </p:nvPr>
        </p:nvSpPr>
        <p:spPr/>
        <p:txBody>
          <a:bodyPr/>
          <a:lstStyle/>
          <a:p>
            <a:endParaRPr lang="en-US"/>
          </a:p>
        </p:txBody>
      </p:sp>
      <p:sp>
        <p:nvSpPr>
          <p:cNvPr id="5" name="عنصر نائب لرقم الشريحة 4"/>
          <p:cNvSpPr>
            <a:spLocks noGrp="1"/>
          </p:cNvSpPr>
          <p:nvPr>
            <p:ph type="sldNum" sz="quarter" idx="12"/>
          </p:nvPr>
        </p:nvSpPr>
        <p:spPr/>
        <p:txBody>
          <a:bodyPr/>
          <a:lstStyle/>
          <a:p>
            <a:fld id="{5F3BE89A-1ED8-4E90-BF6C-2C13EB957389}" type="slidenum">
              <a:rPr lang="en-US" smtClean="0"/>
              <a:t>‹#›</a:t>
            </a:fld>
            <a:endParaRPr lang="en-US"/>
          </a:p>
        </p:txBody>
      </p:sp>
    </p:spTree>
    <p:extLst>
      <p:ext uri="{BB962C8B-B14F-4D97-AF65-F5344CB8AC3E}">
        <p14:creationId xmlns:p14="http://schemas.microsoft.com/office/powerpoint/2010/main" val="1684312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BA33EC16-3DDB-4281-9C05-B0C54A944A2B}" type="datetimeFigureOut">
              <a:rPr lang="en-US" smtClean="0"/>
              <a:t>10/18/2018</a:t>
            </a:fld>
            <a:endParaRPr lang="en-US"/>
          </a:p>
        </p:txBody>
      </p:sp>
      <p:sp>
        <p:nvSpPr>
          <p:cNvPr id="3" name="عنصر نائب للتذييل 2"/>
          <p:cNvSpPr>
            <a:spLocks noGrp="1"/>
          </p:cNvSpPr>
          <p:nvPr>
            <p:ph type="ftr" sz="quarter" idx="11"/>
          </p:nvPr>
        </p:nvSpPr>
        <p:spPr/>
        <p:txBody>
          <a:bodyPr/>
          <a:lstStyle/>
          <a:p>
            <a:endParaRPr lang="en-US"/>
          </a:p>
        </p:txBody>
      </p:sp>
      <p:sp>
        <p:nvSpPr>
          <p:cNvPr id="4" name="عنصر نائب لرقم الشريحة 3"/>
          <p:cNvSpPr>
            <a:spLocks noGrp="1"/>
          </p:cNvSpPr>
          <p:nvPr>
            <p:ph type="sldNum" sz="quarter" idx="12"/>
          </p:nvPr>
        </p:nvSpPr>
        <p:spPr/>
        <p:txBody>
          <a:bodyPr/>
          <a:lstStyle/>
          <a:p>
            <a:fld id="{5F3BE89A-1ED8-4E90-BF6C-2C13EB957389}" type="slidenum">
              <a:rPr lang="en-US" smtClean="0"/>
              <a:t>‹#›</a:t>
            </a:fld>
            <a:endParaRPr lang="en-US"/>
          </a:p>
        </p:txBody>
      </p:sp>
    </p:spTree>
    <p:extLst>
      <p:ext uri="{BB962C8B-B14F-4D97-AF65-F5344CB8AC3E}">
        <p14:creationId xmlns:p14="http://schemas.microsoft.com/office/powerpoint/2010/main" val="24555112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457200"/>
            <a:ext cx="3932237" cy="1600200"/>
          </a:xfrm>
        </p:spPr>
        <p:txBody>
          <a:bodyPr anchor="b"/>
          <a:lstStyle>
            <a:lvl1pPr>
              <a:defRPr sz="3200"/>
            </a:lvl1pPr>
          </a:lstStyle>
          <a:p>
            <a:r>
              <a:rPr lang="ar-SA" smtClean="0"/>
              <a:t>انقر لتحرير نمط العنوان الرئيسي</a:t>
            </a:r>
            <a:endParaRPr lang="en-US"/>
          </a:p>
        </p:txBody>
      </p:sp>
      <p:sp>
        <p:nvSpPr>
          <p:cNvPr id="3" name="عنصر نائب للمحتوى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نص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تحرير أنماط النص الرئيسي</a:t>
            </a:r>
          </a:p>
        </p:txBody>
      </p:sp>
      <p:sp>
        <p:nvSpPr>
          <p:cNvPr id="5" name="عنصر نائب للتاريخ 4"/>
          <p:cNvSpPr>
            <a:spLocks noGrp="1"/>
          </p:cNvSpPr>
          <p:nvPr>
            <p:ph type="dt" sz="half" idx="10"/>
          </p:nvPr>
        </p:nvSpPr>
        <p:spPr/>
        <p:txBody>
          <a:bodyPr/>
          <a:lstStyle/>
          <a:p>
            <a:fld id="{BA33EC16-3DDB-4281-9C05-B0C54A944A2B}" type="datetimeFigureOut">
              <a:rPr lang="en-US" smtClean="0"/>
              <a:t>10/18/2018</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5F3BE89A-1ED8-4E90-BF6C-2C13EB957389}" type="slidenum">
              <a:rPr lang="en-US" smtClean="0"/>
              <a:t>‹#›</a:t>
            </a:fld>
            <a:endParaRPr lang="en-US"/>
          </a:p>
        </p:txBody>
      </p:sp>
    </p:spTree>
    <p:extLst>
      <p:ext uri="{BB962C8B-B14F-4D97-AF65-F5344CB8AC3E}">
        <p14:creationId xmlns:p14="http://schemas.microsoft.com/office/powerpoint/2010/main" val="4241028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457200"/>
            <a:ext cx="3932237" cy="1600200"/>
          </a:xfrm>
        </p:spPr>
        <p:txBody>
          <a:bodyPr anchor="b"/>
          <a:lstStyle>
            <a:lvl1pPr>
              <a:defRPr sz="3200"/>
            </a:lvl1pPr>
          </a:lstStyle>
          <a:p>
            <a:r>
              <a:rPr lang="ar-SA" smtClean="0"/>
              <a:t>انقر لتحرير نمط العنوان الرئيسي</a:t>
            </a:r>
            <a:endParaRPr lang="en-US"/>
          </a:p>
        </p:txBody>
      </p:sp>
      <p:sp>
        <p:nvSpPr>
          <p:cNvPr id="3" name="عنصر نائب للصورة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عنصر نائب للنص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تحرير أنماط النص الرئيسي</a:t>
            </a:r>
          </a:p>
        </p:txBody>
      </p:sp>
      <p:sp>
        <p:nvSpPr>
          <p:cNvPr id="5" name="عنصر نائب للتاريخ 4"/>
          <p:cNvSpPr>
            <a:spLocks noGrp="1"/>
          </p:cNvSpPr>
          <p:nvPr>
            <p:ph type="dt" sz="half" idx="10"/>
          </p:nvPr>
        </p:nvSpPr>
        <p:spPr/>
        <p:txBody>
          <a:bodyPr/>
          <a:lstStyle/>
          <a:p>
            <a:fld id="{BA33EC16-3DDB-4281-9C05-B0C54A944A2B}" type="datetimeFigureOut">
              <a:rPr lang="en-US" smtClean="0"/>
              <a:t>10/18/2018</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5F3BE89A-1ED8-4E90-BF6C-2C13EB957389}" type="slidenum">
              <a:rPr lang="en-US" smtClean="0"/>
              <a:t>‹#›</a:t>
            </a:fld>
            <a:endParaRPr lang="en-US"/>
          </a:p>
        </p:txBody>
      </p:sp>
    </p:spTree>
    <p:extLst>
      <p:ext uri="{BB962C8B-B14F-4D97-AF65-F5344CB8AC3E}">
        <p14:creationId xmlns:p14="http://schemas.microsoft.com/office/powerpoint/2010/main" val="38230112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BA33EC16-3DDB-4281-9C05-B0C54A944A2B}" type="datetimeFigureOut">
              <a:rPr lang="en-US" smtClean="0"/>
              <a:t>10/18/2018</a:t>
            </a:fld>
            <a:endParaRPr lang="en-US"/>
          </a:p>
        </p:txBody>
      </p:sp>
      <p:sp>
        <p:nvSpPr>
          <p:cNvPr id="5" name="عنصر نائب للتذييل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en-US"/>
          </a:p>
        </p:txBody>
      </p:sp>
      <p:sp>
        <p:nvSpPr>
          <p:cNvPr id="6" name="عنصر نائب لرقم الشريحة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5F3BE89A-1ED8-4E90-BF6C-2C13EB957389}" type="slidenum">
              <a:rPr lang="en-US" smtClean="0"/>
              <a:t>‹#›</a:t>
            </a:fld>
            <a:endParaRPr lang="en-US"/>
          </a:p>
        </p:txBody>
      </p:sp>
    </p:spTree>
    <p:extLst>
      <p:ext uri="{BB962C8B-B14F-4D97-AF65-F5344CB8AC3E}">
        <p14:creationId xmlns:p14="http://schemas.microsoft.com/office/powerpoint/2010/main" val="30646326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2.png"/><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9000" b="-29000"/>
          </a:stretch>
        </a:blipFill>
        <a:effectLst/>
      </p:bgPr>
    </p:bg>
    <p:spTree>
      <p:nvGrpSpPr>
        <p:cNvPr id="1" name=""/>
        <p:cNvGrpSpPr/>
        <p:nvPr/>
      </p:nvGrpSpPr>
      <p:grpSpPr>
        <a:xfrm>
          <a:off x="0" y="0"/>
          <a:ext cx="0" cy="0"/>
          <a:chOff x="0" y="0"/>
          <a:chExt cx="0" cy="0"/>
        </a:xfrm>
      </p:grpSpPr>
      <p:sp>
        <p:nvSpPr>
          <p:cNvPr id="2" name="عنوان 1"/>
          <p:cNvSpPr>
            <a:spLocks noGrp="1"/>
          </p:cNvSpPr>
          <p:nvPr>
            <p:ph type="ctrTitle"/>
          </p:nvPr>
        </p:nvSpPr>
        <p:spPr>
          <a:xfrm>
            <a:off x="1424247" y="1737505"/>
            <a:ext cx="9144000" cy="2387600"/>
          </a:xfrm>
        </p:spPr>
        <p:txBody>
          <a:bodyPr/>
          <a:lstStyle/>
          <a:p>
            <a:r>
              <a:rPr lang="ar-SY" b="1" dirty="0">
                <a:solidFill>
                  <a:srgbClr val="7030A0"/>
                </a:solidFill>
                <a:cs typeface="DecoType Naskh" panose="02010400000000000000" pitchFamily="2" charset="-78"/>
              </a:rPr>
              <a:t>أنماط فاسدة للمعرفة</a:t>
            </a:r>
            <a:endParaRPr lang="en-US" dirty="0">
              <a:solidFill>
                <a:srgbClr val="7030A0"/>
              </a:solidFill>
              <a:cs typeface="DecoType Naskh" panose="02010400000000000000" pitchFamily="2" charset="-78"/>
            </a:endParaRPr>
          </a:p>
        </p:txBody>
      </p:sp>
      <p:pic>
        <p:nvPicPr>
          <p:cNvPr id="3" name="Clay011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1201069711"/>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14" repeatCount="indefinite" fill="hold" display="0">
                  <p:stCondLst>
                    <p:cond delay="indefinite"/>
                  </p:stCondLst>
                  <p:endCondLst>
                    <p:cond evt="onStopAudio" delay="0">
                      <p:tgtEl>
                        <p:sldTgt/>
                      </p:tgtEl>
                    </p:cond>
                  </p:endCondLst>
                </p:cTn>
                <p:tgtEl>
                  <p:spTgt spid="3"/>
                </p:tgtEl>
              </p:cMediaNode>
            </p:audio>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xfrm>
            <a:off x="5020887" y="1559920"/>
            <a:ext cx="7171113" cy="1325563"/>
          </a:xfrm>
        </p:spPr>
        <p:txBody>
          <a:bodyPr>
            <a:noAutofit/>
          </a:bodyPr>
          <a:lstStyle/>
          <a:p>
            <a:r>
              <a:rPr lang="ar-SY" sz="3200" dirty="0">
                <a:solidFill>
                  <a:srgbClr val="FF0000"/>
                </a:solidFill>
                <a:cs typeface="DecoType Naskh" panose="02010400000000000000" pitchFamily="2" charset="-78"/>
              </a:rPr>
              <a:t>الصحيح الذي يُخالف الحقيقي :</a:t>
            </a:r>
            <a:r>
              <a:rPr lang="en-US" sz="3200" dirty="0">
                <a:solidFill>
                  <a:schemeClr val="accent6">
                    <a:lumMod val="50000"/>
                  </a:schemeClr>
                </a:solidFill>
                <a:cs typeface="DecoType Naskh" panose="02010400000000000000" pitchFamily="2" charset="-78"/>
              </a:rPr>
              <a:t/>
            </a:r>
            <a:br>
              <a:rPr lang="en-US" sz="3200" dirty="0">
                <a:solidFill>
                  <a:schemeClr val="accent6">
                    <a:lumMod val="50000"/>
                  </a:schemeClr>
                </a:solidFill>
                <a:cs typeface="DecoType Naskh" panose="02010400000000000000" pitchFamily="2" charset="-78"/>
              </a:rPr>
            </a:br>
            <a:r>
              <a:rPr lang="ar-SA" sz="3200" dirty="0">
                <a:solidFill>
                  <a:srgbClr val="7030A0"/>
                </a:solidFill>
                <a:cs typeface="DecoType Naskh" panose="02010400000000000000" pitchFamily="2" charset="-78"/>
              </a:rPr>
              <a:t>بعض معارفنا صحيح ولكنّه ليس حقيقيّاً. فالصحيح هو الذي نراه من وجهة نظرنا، أما الحقيقي فهو الذي نراه من كل وجوهه، ونضيف إليه البحث في عمق وجوده، كما يتضح لك من الشكل المُرافق.</a:t>
            </a:r>
            <a:r>
              <a:rPr lang="en-US" sz="2400" dirty="0"/>
              <a:t/>
            </a:r>
            <a:br>
              <a:rPr lang="en-US" sz="2400" dirty="0"/>
            </a:br>
            <a:endParaRPr lang="en-US" sz="2400" dirty="0"/>
          </a:p>
        </p:txBody>
      </p:sp>
      <p:pic>
        <p:nvPicPr>
          <p:cNvPr id="1026" name="صورة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373" y="698269"/>
            <a:ext cx="4673864" cy="3301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56006269"/>
      </p:ext>
    </p:extLst>
  </p:cSld>
  <p:clrMapOvr>
    <a:masterClrMapping/>
  </p:clrMapOvr>
  <mc:AlternateContent xmlns:mc="http://schemas.openxmlformats.org/markup-compatibility/2006" xmlns:p14="http://schemas.microsoft.com/office/powerpoint/2010/main">
    <mc:Choice Requires="p14">
      <p:transition spd="slow" p14:dur="1600">
        <p14:prism dir="r"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circle(in)">
                                      <p:cBhvr>
                                        <p:cTn id="12"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xfrm>
            <a:off x="5752407" y="1545532"/>
            <a:ext cx="6183284" cy="1325563"/>
          </a:xfrm>
        </p:spPr>
        <p:txBody>
          <a:bodyPr>
            <a:noAutofit/>
          </a:bodyPr>
          <a:lstStyle/>
          <a:p>
            <a:r>
              <a:rPr lang="ar-SY" sz="3200" dirty="0">
                <a:solidFill>
                  <a:srgbClr val="FF0000"/>
                </a:solidFill>
                <a:cs typeface="DecoType Naskh" panose="02010400000000000000" pitchFamily="2" charset="-78"/>
              </a:rPr>
              <a:t> بعد تأملك الشكل ماذا استنتجت؟ </a:t>
            </a:r>
            <a:r>
              <a:rPr lang="en-US" sz="3200" dirty="0">
                <a:solidFill>
                  <a:schemeClr val="accent6">
                    <a:lumMod val="50000"/>
                  </a:schemeClr>
                </a:solidFill>
                <a:cs typeface="DecoType Naskh" panose="02010400000000000000" pitchFamily="2" charset="-78"/>
              </a:rPr>
              <a:t/>
            </a:r>
            <a:br>
              <a:rPr lang="en-US" sz="3200" dirty="0">
                <a:solidFill>
                  <a:schemeClr val="accent6">
                    <a:lumMod val="50000"/>
                  </a:schemeClr>
                </a:solidFill>
                <a:cs typeface="DecoType Naskh" panose="02010400000000000000" pitchFamily="2" charset="-78"/>
              </a:rPr>
            </a:br>
            <a:r>
              <a:rPr lang="ar-SY" sz="3200" dirty="0">
                <a:cs typeface="DecoType Naskh" panose="02010400000000000000" pitchFamily="2" charset="-78"/>
              </a:rPr>
              <a:t>ي</a:t>
            </a:r>
            <a:r>
              <a:rPr lang="ar-SY" sz="3200" dirty="0">
                <a:solidFill>
                  <a:srgbClr val="0070C0"/>
                </a:solidFill>
                <a:cs typeface="DecoType Naskh" panose="02010400000000000000" pitchFamily="2" charset="-78"/>
              </a:rPr>
              <a:t>جب أن لا نتمسّك بوجهة نظرنا وعدها حقيقةً، فالحقيقة تتكامل مع كلِّ صحيحٍ لدى الآخر. نحن بحاجة للآخرين كي تكتمل حقيقتنا.... ولهذا لا توجد فكرةٌ تستحق أن تبقى في رؤوسنا بلا مراجعة واكتمال مع الآخرين.</a:t>
            </a:r>
            <a:r>
              <a:rPr lang="en-US" sz="2800" dirty="0"/>
              <a:t/>
            </a:r>
            <a:br>
              <a:rPr lang="en-US" sz="2800" dirty="0"/>
            </a:br>
            <a:endParaRPr lang="en-US" sz="2800" dirty="0"/>
          </a:p>
        </p:txBody>
      </p:sp>
      <p:pic>
        <p:nvPicPr>
          <p:cNvPr id="2050" name="صورة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0053" y="726007"/>
            <a:ext cx="3568298" cy="2964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5215815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circle(in)">
                                      <p:cBhvr>
                                        <p:cTn id="12"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xfrm>
            <a:off x="4006735" y="-266641"/>
            <a:ext cx="2409305" cy="881784"/>
          </a:xfrm>
        </p:spPr>
        <p:txBody>
          <a:bodyPr>
            <a:normAutofit/>
          </a:bodyPr>
          <a:lstStyle/>
          <a:p>
            <a:r>
              <a:rPr lang="ar-SA" sz="2800" dirty="0" smtClean="0">
                <a:cs typeface="DecoType Naskh" panose="02010400000000000000" pitchFamily="2" charset="-78"/>
              </a:rPr>
              <a:t>التقويم </a:t>
            </a:r>
            <a:endParaRPr lang="en-US" sz="2800" dirty="0">
              <a:cs typeface="DecoType Naskh" panose="02010400000000000000" pitchFamily="2" charset="-78"/>
            </a:endParaRPr>
          </a:p>
        </p:txBody>
      </p:sp>
      <p:sp>
        <p:nvSpPr>
          <p:cNvPr id="3" name="عنصر نائب للمحتوى 2"/>
          <p:cNvSpPr>
            <a:spLocks noGrp="1"/>
          </p:cNvSpPr>
          <p:nvPr>
            <p:ph idx="1"/>
          </p:nvPr>
        </p:nvSpPr>
        <p:spPr>
          <a:xfrm>
            <a:off x="552103" y="465515"/>
            <a:ext cx="10515600" cy="6048461"/>
          </a:xfrm>
        </p:spPr>
        <p:txBody>
          <a:bodyPr>
            <a:normAutofit fontScale="77500" lnSpcReduction="20000"/>
          </a:bodyPr>
          <a:lstStyle/>
          <a:p>
            <a:pPr marL="0" indent="0" algn="ctr">
              <a:buNone/>
            </a:pPr>
            <a:r>
              <a:rPr lang="ar-SY" sz="3100" b="1" dirty="0">
                <a:solidFill>
                  <a:srgbClr val="FF0000"/>
                </a:solidFill>
                <a:cs typeface="DecoType Naskh" panose="02010400000000000000" pitchFamily="2" charset="-78"/>
              </a:rPr>
              <a:t>أولاً</a:t>
            </a:r>
            <a:r>
              <a:rPr lang="ar-SY" sz="3100" dirty="0">
                <a:solidFill>
                  <a:srgbClr val="FF0000"/>
                </a:solidFill>
                <a:cs typeface="DecoType Naskh" panose="02010400000000000000" pitchFamily="2" charset="-78"/>
              </a:rPr>
              <a:t> – </a:t>
            </a:r>
            <a:r>
              <a:rPr lang="ar-SY" sz="3100" b="1" dirty="0">
                <a:solidFill>
                  <a:srgbClr val="FF0000"/>
                </a:solidFill>
                <a:cs typeface="DecoType Naskh" panose="02010400000000000000" pitchFamily="2" charset="-78"/>
              </a:rPr>
              <a:t>أجب عن الأسئلة الآتية:</a:t>
            </a:r>
            <a:endParaRPr lang="en-US" sz="3100" dirty="0">
              <a:solidFill>
                <a:srgbClr val="FF0000"/>
              </a:solidFill>
              <a:cs typeface="DecoType Naskh" panose="02010400000000000000" pitchFamily="2" charset="-78"/>
            </a:endParaRPr>
          </a:p>
          <a:p>
            <a:pPr marL="0" indent="0" algn="ctr">
              <a:buNone/>
            </a:pPr>
            <a:r>
              <a:rPr lang="ar-SY" sz="3100" b="1" dirty="0">
                <a:solidFill>
                  <a:srgbClr val="FF0000"/>
                </a:solidFill>
                <a:cs typeface="DecoType Naskh" panose="02010400000000000000" pitchFamily="2" charset="-78"/>
              </a:rPr>
              <a:t>1- اختر الجواب الصحيح في ما يأتي:</a:t>
            </a:r>
            <a:endParaRPr lang="en-US" sz="3100" dirty="0">
              <a:solidFill>
                <a:srgbClr val="FF0000"/>
              </a:solidFill>
              <a:cs typeface="DecoType Naskh" panose="02010400000000000000" pitchFamily="2" charset="-78"/>
            </a:endParaRPr>
          </a:p>
          <a:p>
            <a:pPr marL="0" indent="0" algn="ctr">
              <a:buNone/>
            </a:pPr>
            <a:r>
              <a:rPr lang="ar-SY" sz="3100" dirty="0">
                <a:solidFill>
                  <a:srgbClr val="FF0000"/>
                </a:solidFill>
                <a:cs typeface="DecoType Naskh" panose="02010400000000000000" pitchFamily="2" charset="-78"/>
              </a:rPr>
              <a:t>أ –</a:t>
            </a:r>
            <a:r>
              <a:rPr lang="ar-SA" sz="3100" dirty="0">
                <a:solidFill>
                  <a:srgbClr val="FF0000"/>
                </a:solidFill>
                <a:cs typeface="DecoType Naskh" panose="02010400000000000000" pitchFamily="2" charset="-78"/>
              </a:rPr>
              <a:t>  صاغ نظرية مركزية</a:t>
            </a:r>
            <a:r>
              <a:rPr lang="en-US" sz="3100" dirty="0">
                <a:solidFill>
                  <a:srgbClr val="FF0000"/>
                </a:solidFill>
                <a:cs typeface="DecoType Naskh" panose="02010400000000000000" pitchFamily="2" charset="-78"/>
              </a:rPr>
              <a:t>  </a:t>
            </a:r>
            <a:r>
              <a:rPr lang="ar-SA" sz="3100" dirty="0">
                <a:solidFill>
                  <a:srgbClr val="FF0000"/>
                </a:solidFill>
                <a:cs typeface="DecoType Naskh" panose="02010400000000000000" pitchFamily="2" charset="-78"/>
              </a:rPr>
              <a:t>الشمس والأرض  جرماً يدور في فلكها هو:</a:t>
            </a:r>
            <a:endParaRPr lang="en-US" sz="3100" dirty="0">
              <a:solidFill>
                <a:srgbClr val="FF0000"/>
              </a:solidFill>
              <a:cs typeface="DecoType Naskh" panose="02010400000000000000" pitchFamily="2" charset="-78"/>
            </a:endParaRPr>
          </a:p>
          <a:p>
            <a:pPr marL="0" indent="0" algn="ctr">
              <a:buNone/>
            </a:pPr>
            <a:r>
              <a:rPr lang="ar-SA" sz="3100" dirty="0">
                <a:solidFill>
                  <a:srgbClr val="FF0000"/>
                </a:solidFill>
                <a:cs typeface="DecoType Naskh" panose="02010400000000000000" pitchFamily="2" charset="-78"/>
              </a:rPr>
              <a:t> </a:t>
            </a:r>
            <a:r>
              <a:rPr lang="ar-SY" sz="3100" dirty="0">
                <a:solidFill>
                  <a:srgbClr val="FF0000"/>
                </a:solidFill>
                <a:cs typeface="DecoType Naskh" panose="02010400000000000000" pitchFamily="2" charset="-78"/>
              </a:rPr>
              <a:t> أ - غاليليو –   ب - بطليموس –     ج  -  آينشتاين -     د -  نيوتن </a:t>
            </a:r>
            <a:endParaRPr lang="en-US" sz="3100" dirty="0">
              <a:solidFill>
                <a:srgbClr val="FF0000"/>
              </a:solidFill>
              <a:cs typeface="DecoType Naskh" panose="02010400000000000000" pitchFamily="2" charset="-78"/>
            </a:endParaRPr>
          </a:p>
          <a:p>
            <a:pPr marL="0" indent="0" algn="ctr">
              <a:buNone/>
            </a:pPr>
            <a:r>
              <a:rPr lang="ar-SY" sz="3100" dirty="0">
                <a:solidFill>
                  <a:srgbClr val="FF0000"/>
                </a:solidFill>
                <a:cs typeface="DecoType Naskh" panose="02010400000000000000" pitchFamily="2" charset="-78"/>
              </a:rPr>
              <a:t>2 - حدد معنى المصطلح الآتي: (المعرفة المقدسة</a:t>
            </a:r>
            <a:r>
              <a:rPr lang="ar-SY" sz="3100" dirty="0" smtClean="0">
                <a:solidFill>
                  <a:srgbClr val="FF0000"/>
                </a:solidFill>
                <a:cs typeface="DecoType Naskh" panose="02010400000000000000" pitchFamily="2" charset="-78"/>
              </a:rPr>
              <a:t>)</a:t>
            </a:r>
            <a:endParaRPr lang="en-US" sz="3100" dirty="0" smtClean="0">
              <a:solidFill>
                <a:srgbClr val="FF0000"/>
              </a:solidFill>
              <a:cs typeface="DecoType Naskh" panose="02010400000000000000" pitchFamily="2" charset="-78"/>
            </a:endParaRPr>
          </a:p>
          <a:p>
            <a:pPr marL="0" indent="0" algn="ctr">
              <a:buNone/>
            </a:pPr>
            <a:endParaRPr lang="en-US" dirty="0">
              <a:cs typeface="DecoType Naskh" panose="02010400000000000000" pitchFamily="2" charset="-78"/>
            </a:endParaRPr>
          </a:p>
          <a:p>
            <a:pPr marL="0" indent="0" algn="ctr">
              <a:buNone/>
            </a:pPr>
            <a:r>
              <a:rPr lang="ar-SY" sz="3100" b="1" dirty="0">
                <a:solidFill>
                  <a:srgbClr val="006600"/>
                </a:solidFill>
                <a:cs typeface="DecoType Naskh" panose="02010400000000000000" pitchFamily="2" charset="-78"/>
              </a:rPr>
              <a:t>ثانياً - أجب عن الأسئلة الآتية:</a:t>
            </a:r>
            <a:endParaRPr lang="en-US" sz="3100" b="1" dirty="0">
              <a:solidFill>
                <a:srgbClr val="006600"/>
              </a:solidFill>
              <a:cs typeface="DecoType Naskh" panose="02010400000000000000" pitchFamily="2" charset="-78"/>
            </a:endParaRPr>
          </a:p>
          <a:p>
            <a:pPr marL="0" indent="0" algn="ctr">
              <a:buNone/>
            </a:pPr>
            <a:r>
              <a:rPr lang="ar-SY" sz="3100" b="1" dirty="0">
                <a:solidFill>
                  <a:srgbClr val="006600"/>
                </a:solidFill>
                <a:cs typeface="DecoType Naskh" panose="02010400000000000000" pitchFamily="2" charset="-78"/>
              </a:rPr>
              <a:t>1-  ميز بين الصحيح والحقيقي.</a:t>
            </a:r>
            <a:endParaRPr lang="en-US" sz="3100" b="1" dirty="0">
              <a:solidFill>
                <a:srgbClr val="006600"/>
              </a:solidFill>
              <a:cs typeface="DecoType Naskh" panose="02010400000000000000" pitchFamily="2" charset="-78"/>
            </a:endParaRPr>
          </a:p>
          <a:p>
            <a:pPr marL="0" indent="0" algn="ctr">
              <a:buNone/>
            </a:pPr>
            <a:r>
              <a:rPr lang="ar-SY" sz="3100" b="1" dirty="0">
                <a:solidFill>
                  <a:srgbClr val="006600"/>
                </a:solidFill>
                <a:cs typeface="DecoType Naskh" panose="02010400000000000000" pitchFamily="2" charset="-78"/>
              </a:rPr>
              <a:t>2</a:t>
            </a:r>
            <a:r>
              <a:rPr lang="ar-EG" sz="3100" b="1" dirty="0">
                <a:solidFill>
                  <a:srgbClr val="006600"/>
                </a:solidFill>
                <a:cs typeface="DecoType Naskh" panose="02010400000000000000" pitchFamily="2" charset="-78"/>
              </a:rPr>
              <a:t>- لا يجب أن نتمسّك بوجهة نظرنا ونعتبرها حقيقةً، لماذا؟.</a:t>
            </a:r>
            <a:endParaRPr lang="en-US" sz="3100" b="1" dirty="0">
              <a:solidFill>
                <a:srgbClr val="006600"/>
              </a:solidFill>
              <a:cs typeface="DecoType Naskh" panose="02010400000000000000" pitchFamily="2" charset="-78"/>
            </a:endParaRPr>
          </a:p>
          <a:p>
            <a:pPr marL="0" indent="0" algn="ctr">
              <a:buNone/>
            </a:pPr>
            <a:r>
              <a:rPr lang="ar-EG" sz="3100" b="1" dirty="0">
                <a:solidFill>
                  <a:srgbClr val="006600"/>
                </a:solidFill>
                <a:cs typeface="DecoType Naskh" panose="02010400000000000000" pitchFamily="2" charset="-78"/>
              </a:rPr>
              <a:t>3- تأول القول الآتي: </a:t>
            </a:r>
            <a:r>
              <a:rPr lang="ar-SY" sz="3100" b="1" dirty="0">
                <a:solidFill>
                  <a:srgbClr val="006600"/>
                </a:solidFill>
                <a:cs typeface="DecoType Naskh" panose="02010400000000000000" pitchFamily="2" charset="-78"/>
              </a:rPr>
              <a:t>كلُّ معرفة تسودُ بين البشر، تصبح عقبةً - مع الوقت-  في وجهِ من يريد تطويرها، وفي وجه من يريد تغييرها</a:t>
            </a:r>
            <a:r>
              <a:rPr lang="ar-SY" sz="3100" dirty="0" smtClean="0">
                <a:cs typeface="DecoType Naskh" panose="02010400000000000000" pitchFamily="2" charset="-78"/>
              </a:rPr>
              <a:t>.</a:t>
            </a:r>
            <a:endParaRPr lang="en-US" sz="3100" dirty="0" smtClean="0">
              <a:cs typeface="DecoType Naskh" panose="02010400000000000000" pitchFamily="2" charset="-78"/>
            </a:endParaRPr>
          </a:p>
          <a:p>
            <a:pPr marL="0" indent="0" algn="ctr">
              <a:buNone/>
            </a:pPr>
            <a:endParaRPr lang="en-US" dirty="0">
              <a:cs typeface="DecoType Naskh" panose="02010400000000000000" pitchFamily="2" charset="-78"/>
            </a:endParaRPr>
          </a:p>
          <a:p>
            <a:pPr marL="0" indent="0" algn="ctr">
              <a:buNone/>
            </a:pPr>
            <a:r>
              <a:rPr lang="ar-SY" b="1" dirty="0">
                <a:solidFill>
                  <a:srgbClr val="002060"/>
                </a:solidFill>
                <a:cs typeface="DecoType Naskh" panose="02010400000000000000" pitchFamily="2" charset="-78"/>
              </a:rPr>
              <a:t>ثالثاً – ابحث في الشائعات</a:t>
            </a:r>
            <a:r>
              <a:rPr lang="ar-SY" b="1" dirty="0" smtClean="0">
                <a:solidFill>
                  <a:srgbClr val="002060"/>
                </a:solidFill>
                <a:cs typeface="DecoType Naskh" panose="02010400000000000000" pitchFamily="2" charset="-78"/>
              </a:rPr>
              <a:t>.</a:t>
            </a:r>
            <a:endParaRPr lang="en-US" b="1" dirty="0" smtClean="0">
              <a:solidFill>
                <a:srgbClr val="002060"/>
              </a:solidFill>
              <a:cs typeface="DecoType Naskh" panose="02010400000000000000" pitchFamily="2" charset="-78"/>
            </a:endParaRPr>
          </a:p>
          <a:p>
            <a:pPr marL="0" indent="0" algn="ctr">
              <a:buNone/>
            </a:pPr>
            <a:endParaRPr lang="en-US" b="1" dirty="0">
              <a:solidFill>
                <a:srgbClr val="002060"/>
              </a:solidFill>
              <a:cs typeface="DecoType Naskh" panose="02010400000000000000" pitchFamily="2" charset="-78"/>
            </a:endParaRPr>
          </a:p>
          <a:p>
            <a:pPr marL="0" indent="0" algn="ctr">
              <a:buNone/>
            </a:pPr>
            <a:r>
              <a:rPr lang="ar-SY" b="1" dirty="0">
                <a:solidFill>
                  <a:srgbClr val="002060"/>
                </a:solidFill>
                <a:cs typeface="DecoType Naskh" panose="02010400000000000000" pitchFamily="2" charset="-78"/>
              </a:rPr>
              <a:t>رابعاً: أجب عن السؤال التالي : </a:t>
            </a:r>
            <a:endParaRPr lang="en-US" b="1" dirty="0">
              <a:solidFill>
                <a:srgbClr val="002060"/>
              </a:solidFill>
              <a:cs typeface="DecoType Naskh" panose="02010400000000000000" pitchFamily="2" charset="-78"/>
            </a:endParaRPr>
          </a:p>
          <a:p>
            <a:pPr marL="0" indent="0" algn="ctr">
              <a:buNone/>
            </a:pPr>
            <a:r>
              <a:rPr lang="ar-SY" b="1" dirty="0">
                <a:solidFill>
                  <a:srgbClr val="002060"/>
                </a:solidFill>
                <a:cs typeface="DecoType Naskh" panose="02010400000000000000" pitchFamily="2" charset="-78"/>
              </a:rPr>
              <a:t> هناك العديد من الأنماط الفاسدة للمعرفة عالج </a:t>
            </a:r>
            <a:endParaRPr lang="en-US" b="1" dirty="0" smtClean="0">
              <a:solidFill>
                <a:srgbClr val="002060"/>
              </a:solidFill>
              <a:cs typeface="DecoType Naskh" panose="02010400000000000000" pitchFamily="2" charset="-78"/>
            </a:endParaRPr>
          </a:p>
          <a:p>
            <a:pPr marL="0" indent="0" algn="ctr">
              <a:buNone/>
            </a:pPr>
            <a:r>
              <a:rPr lang="ar-SY" b="1" dirty="0" smtClean="0">
                <a:solidFill>
                  <a:srgbClr val="002060"/>
                </a:solidFill>
                <a:cs typeface="DecoType Naskh" panose="02010400000000000000" pitchFamily="2" charset="-78"/>
              </a:rPr>
              <a:t>ذلك </a:t>
            </a:r>
            <a:r>
              <a:rPr lang="ar-SY" b="1" dirty="0">
                <a:solidFill>
                  <a:srgbClr val="002060"/>
                </a:solidFill>
                <a:cs typeface="DecoType Naskh" panose="02010400000000000000" pitchFamily="2" charset="-78"/>
              </a:rPr>
              <a:t>من خلال دراستك لبعض تلك الأنماط مبين رأيك .</a:t>
            </a:r>
            <a:endParaRPr lang="en-US" b="1" dirty="0">
              <a:solidFill>
                <a:srgbClr val="002060"/>
              </a:solidFill>
              <a:cs typeface="DecoType Naskh" panose="02010400000000000000" pitchFamily="2" charset="-78"/>
            </a:endParaRPr>
          </a:p>
          <a:p>
            <a:pPr marL="0" indent="0" algn="ctr">
              <a:buNone/>
            </a:pPr>
            <a:endParaRPr lang="en-US" dirty="0">
              <a:cs typeface="DecoType Naskh" panose="02010400000000000000" pitchFamily="2" charset="-78"/>
            </a:endParaRPr>
          </a:p>
        </p:txBody>
      </p:sp>
    </p:spTree>
    <p:extLst>
      <p:ext uri="{BB962C8B-B14F-4D97-AF65-F5344CB8AC3E}">
        <p14:creationId xmlns:p14="http://schemas.microsoft.com/office/powerpoint/2010/main" val="35072797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1" dur="500"/>
                                        <p:tgtEl>
                                          <p:spTgt spid="3">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p:cTn id="26"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7"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8" dur="500"/>
                                        <p:tgtEl>
                                          <p:spTgt spid="3">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 calcmode="lin" valueType="num">
                                      <p:cBhvr>
                                        <p:cTn id="33"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4"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5" dur="500"/>
                                        <p:tgtEl>
                                          <p:spTgt spid="3">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 calcmode="lin" valueType="num">
                                      <p:cBhvr>
                                        <p:cTn id="40"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1"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42" dur="500"/>
                                        <p:tgtEl>
                                          <p:spTgt spid="3">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 calcmode="lin" valueType="num">
                                      <p:cBhvr>
                                        <p:cTn id="47"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8"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49" dur="500"/>
                                        <p:tgtEl>
                                          <p:spTgt spid="3">
                                            <p:txEl>
                                              <p:pRg st="6" end="6"/>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3">
                                            <p:txEl>
                                              <p:pRg st="7" end="7"/>
                                            </p:txEl>
                                          </p:spTgt>
                                        </p:tgtEl>
                                        <p:attrNameLst>
                                          <p:attrName>style.visibility</p:attrName>
                                        </p:attrNameLst>
                                      </p:cBhvr>
                                      <p:to>
                                        <p:strVal val="visible"/>
                                      </p:to>
                                    </p:set>
                                    <p:anim calcmode="lin" valueType="num">
                                      <p:cBhvr>
                                        <p:cTn id="54"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55"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56" dur="500"/>
                                        <p:tgtEl>
                                          <p:spTgt spid="3">
                                            <p:txEl>
                                              <p:pRg st="7" end="7"/>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grpId="0" nodeType="clickEffect">
                                  <p:stCondLst>
                                    <p:cond delay="0"/>
                                  </p:stCondLst>
                                  <p:childTnLst>
                                    <p:set>
                                      <p:cBhvr>
                                        <p:cTn id="60" dur="1" fill="hold">
                                          <p:stCondLst>
                                            <p:cond delay="0"/>
                                          </p:stCondLst>
                                        </p:cTn>
                                        <p:tgtEl>
                                          <p:spTgt spid="3">
                                            <p:txEl>
                                              <p:pRg st="8" end="8"/>
                                            </p:txEl>
                                          </p:spTgt>
                                        </p:tgtEl>
                                        <p:attrNameLst>
                                          <p:attrName>style.visibility</p:attrName>
                                        </p:attrNameLst>
                                      </p:cBhvr>
                                      <p:to>
                                        <p:strVal val="visible"/>
                                      </p:to>
                                    </p:set>
                                    <p:anim calcmode="lin" valueType="num">
                                      <p:cBhvr>
                                        <p:cTn id="61"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62" dur="5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63" dur="500"/>
                                        <p:tgtEl>
                                          <p:spTgt spid="3">
                                            <p:txEl>
                                              <p:pRg st="8" end="8"/>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53" presetClass="entr" presetSubtype="16" fill="hold" grpId="0" nodeType="clickEffect">
                                  <p:stCondLst>
                                    <p:cond delay="0"/>
                                  </p:stCondLst>
                                  <p:childTnLst>
                                    <p:set>
                                      <p:cBhvr>
                                        <p:cTn id="67" dur="1" fill="hold">
                                          <p:stCondLst>
                                            <p:cond delay="0"/>
                                          </p:stCondLst>
                                        </p:cTn>
                                        <p:tgtEl>
                                          <p:spTgt spid="3">
                                            <p:txEl>
                                              <p:pRg st="9" end="9"/>
                                            </p:txEl>
                                          </p:spTgt>
                                        </p:tgtEl>
                                        <p:attrNameLst>
                                          <p:attrName>style.visibility</p:attrName>
                                        </p:attrNameLst>
                                      </p:cBhvr>
                                      <p:to>
                                        <p:strVal val="visible"/>
                                      </p:to>
                                    </p:set>
                                    <p:anim calcmode="lin" valueType="num">
                                      <p:cBhvr>
                                        <p:cTn id="68" dur="500" fill="hold"/>
                                        <p:tgtEl>
                                          <p:spTgt spid="3">
                                            <p:txEl>
                                              <p:pRg st="9" end="9"/>
                                            </p:txEl>
                                          </p:spTgt>
                                        </p:tgtEl>
                                        <p:attrNameLst>
                                          <p:attrName>ppt_w</p:attrName>
                                        </p:attrNameLst>
                                      </p:cBhvr>
                                      <p:tavLst>
                                        <p:tav tm="0">
                                          <p:val>
                                            <p:fltVal val="0"/>
                                          </p:val>
                                        </p:tav>
                                        <p:tav tm="100000">
                                          <p:val>
                                            <p:strVal val="#ppt_w"/>
                                          </p:val>
                                        </p:tav>
                                      </p:tavLst>
                                    </p:anim>
                                    <p:anim calcmode="lin" valueType="num">
                                      <p:cBhvr>
                                        <p:cTn id="69" dur="500" fill="hold"/>
                                        <p:tgtEl>
                                          <p:spTgt spid="3">
                                            <p:txEl>
                                              <p:pRg st="9" end="9"/>
                                            </p:txEl>
                                          </p:spTgt>
                                        </p:tgtEl>
                                        <p:attrNameLst>
                                          <p:attrName>ppt_h</p:attrName>
                                        </p:attrNameLst>
                                      </p:cBhvr>
                                      <p:tavLst>
                                        <p:tav tm="0">
                                          <p:val>
                                            <p:fltVal val="0"/>
                                          </p:val>
                                        </p:tav>
                                        <p:tav tm="100000">
                                          <p:val>
                                            <p:strVal val="#ppt_h"/>
                                          </p:val>
                                        </p:tav>
                                      </p:tavLst>
                                    </p:anim>
                                    <p:animEffect transition="in" filter="fade">
                                      <p:cBhvr>
                                        <p:cTn id="70" dur="500"/>
                                        <p:tgtEl>
                                          <p:spTgt spid="3">
                                            <p:txEl>
                                              <p:pRg st="9" end="9"/>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53" presetClass="entr" presetSubtype="16" fill="hold" grpId="0" nodeType="clickEffect">
                                  <p:stCondLst>
                                    <p:cond delay="0"/>
                                  </p:stCondLst>
                                  <p:childTnLst>
                                    <p:set>
                                      <p:cBhvr>
                                        <p:cTn id="74" dur="1" fill="hold">
                                          <p:stCondLst>
                                            <p:cond delay="0"/>
                                          </p:stCondLst>
                                        </p:cTn>
                                        <p:tgtEl>
                                          <p:spTgt spid="3">
                                            <p:txEl>
                                              <p:pRg st="11" end="11"/>
                                            </p:txEl>
                                          </p:spTgt>
                                        </p:tgtEl>
                                        <p:attrNameLst>
                                          <p:attrName>style.visibility</p:attrName>
                                        </p:attrNameLst>
                                      </p:cBhvr>
                                      <p:to>
                                        <p:strVal val="visible"/>
                                      </p:to>
                                    </p:set>
                                    <p:anim calcmode="lin" valueType="num">
                                      <p:cBhvr>
                                        <p:cTn id="75" dur="500" fill="hold"/>
                                        <p:tgtEl>
                                          <p:spTgt spid="3">
                                            <p:txEl>
                                              <p:pRg st="11" end="11"/>
                                            </p:txEl>
                                          </p:spTgt>
                                        </p:tgtEl>
                                        <p:attrNameLst>
                                          <p:attrName>ppt_w</p:attrName>
                                        </p:attrNameLst>
                                      </p:cBhvr>
                                      <p:tavLst>
                                        <p:tav tm="0">
                                          <p:val>
                                            <p:fltVal val="0"/>
                                          </p:val>
                                        </p:tav>
                                        <p:tav tm="100000">
                                          <p:val>
                                            <p:strVal val="#ppt_w"/>
                                          </p:val>
                                        </p:tav>
                                      </p:tavLst>
                                    </p:anim>
                                    <p:anim calcmode="lin" valueType="num">
                                      <p:cBhvr>
                                        <p:cTn id="76" dur="500" fill="hold"/>
                                        <p:tgtEl>
                                          <p:spTgt spid="3">
                                            <p:txEl>
                                              <p:pRg st="11" end="11"/>
                                            </p:txEl>
                                          </p:spTgt>
                                        </p:tgtEl>
                                        <p:attrNameLst>
                                          <p:attrName>ppt_h</p:attrName>
                                        </p:attrNameLst>
                                      </p:cBhvr>
                                      <p:tavLst>
                                        <p:tav tm="0">
                                          <p:val>
                                            <p:fltVal val="0"/>
                                          </p:val>
                                        </p:tav>
                                        <p:tav tm="100000">
                                          <p:val>
                                            <p:strVal val="#ppt_h"/>
                                          </p:val>
                                        </p:tav>
                                      </p:tavLst>
                                    </p:anim>
                                    <p:animEffect transition="in" filter="fade">
                                      <p:cBhvr>
                                        <p:cTn id="77" dur="500"/>
                                        <p:tgtEl>
                                          <p:spTgt spid="3">
                                            <p:txEl>
                                              <p:pRg st="11" end="11"/>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53" presetClass="entr" presetSubtype="16" fill="hold" grpId="0" nodeType="clickEffect">
                                  <p:stCondLst>
                                    <p:cond delay="0"/>
                                  </p:stCondLst>
                                  <p:childTnLst>
                                    <p:set>
                                      <p:cBhvr>
                                        <p:cTn id="81" dur="1" fill="hold">
                                          <p:stCondLst>
                                            <p:cond delay="0"/>
                                          </p:stCondLst>
                                        </p:cTn>
                                        <p:tgtEl>
                                          <p:spTgt spid="3">
                                            <p:txEl>
                                              <p:pRg st="13" end="13"/>
                                            </p:txEl>
                                          </p:spTgt>
                                        </p:tgtEl>
                                        <p:attrNameLst>
                                          <p:attrName>style.visibility</p:attrName>
                                        </p:attrNameLst>
                                      </p:cBhvr>
                                      <p:to>
                                        <p:strVal val="visible"/>
                                      </p:to>
                                    </p:set>
                                    <p:anim calcmode="lin" valueType="num">
                                      <p:cBhvr>
                                        <p:cTn id="82" dur="500" fill="hold"/>
                                        <p:tgtEl>
                                          <p:spTgt spid="3">
                                            <p:txEl>
                                              <p:pRg st="13" end="13"/>
                                            </p:txEl>
                                          </p:spTgt>
                                        </p:tgtEl>
                                        <p:attrNameLst>
                                          <p:attrName>ppt_w</p:attrName>
                                        </p:attrNameLst>
                                      </p:cBhvr>
                                      <p:tavLst>
                                        <p:tav tm="0">
                                          <p:val>
                                            <p:fltVal val="0"/>
                                          </p:val>
                                        </p:tav>
                                        <p:tav tm="100000">
                                          <p:val>
                                            <p:strVal val="#ppt_w"/>
                                          </p:val>
                                        </p:tav>
                                      </p:tavLst>
                                    </p:anim>
                                    <p:anim calcmode="lin" valueType="num">
                                      <p:cBhvr>
                                        <p:cTn id="83" dur="500" fill="hold"/>
                                        <p:tgtEl>
                                          <p:spTgt spid="3">
                                            <p:txEl>
                                              <p:pRg st="13" end="13"/>
                                            </p:txEl>
                                          </p:spTgt>
                                        </p:tgtEl>
                                        <p:attrNameLst>
                                          <p:attrName>ppt_h</p:attrName>
                                        </p:attrNameLst>
                                      </p:cBhvr>
                                      <p:tavLst>
                                        <p:tav tm="0">
                                          <p:val>
                                            <p:fltVal val="0"/>
                                          </p:val>
                                        </p:tav>
                                        <p:tav tm="100000">
                                          <p:val>
                                            <p:strVal val="#ppt_h"/>
                                          </p:val>
                                        </p:tav>
                                      </p:tavLst>
                                    </p:anim>
                                    <p:animEffect transition="in" filter="fade">
                                      <p:cBhvr>
                                        <p:cTn id="84" dur="500"/>
                                        <p:tgtEl>
                                          <p:spTgt spid="3">
                                            <p:txEl>
                                              <p:pRg st="13" end="13"/>
                                            </p:txEl>
                                          </p:spTgt>
                                        </p:tgtEl>
                                      </p:cBhvr>
                                    </p:animEffect>
                                  </p:childTnLst>
                                </p:cTn>
                              </p:par>
                            </p:childTnLst>
                          </p:cTn>
                        </p:par>
                      </p:childTnLst>
                    </p:cTn>
                  </p:par>
                  <p:par>
                    <p:cTn id="85" fill="hold">
                      <p:stCondLst>
                        <p:cond delay="indefinite"/>
                      </p:stCondLst>
                      <p:childTnLst>
                        <p:par>
                          <p:cTn id="86" fill="hold">
                            <p:stCondLst>
                              <p:cond delay="0"/>
                            </p:stCondLst>
                            <p:childTnLst>
                              <p:par>
                                <p:cTn id="87" presetID="53" presetClass="entr" presetSubtype="16" fill="hold" grpId="0" nodeType="clickEffect">
                                  <p:stCondLst>
                                    <p:cond delay="0"/>
                                  </p:stCondLst>
                                  <p:childTnLst>
                                    <p:set>
                                      <p:cBhvr>
                                        <p:cTn id="88" dur="1" fill="hold">
                                          <p:stCondLst>
                                            <p:cond delay="0"/>
                                          </p:stCondLst>
                                        </p:cTn>
                                        <p:tgtEl>
                                          <p:spTgt spid="3">
                                            <p:txEl>
                                              <p:pRg st="14" end="14"/>
                                            </p:txEl>
                                          </p:spTgt>
                                        </p:tgtEl>
                                        <p:attrNameLst>
                                          <p:attrName>style.visibility</p:attrName>
                                        </p:attrNameLst>
                                      </p:cBhvr>
                                      <p:to>
                                        <p:strVal val="visible"/>
                                      </p:to>
                                    </p:set>
                                    <p:anim calcmode="lin" valueType="num">
                                      <p:cBhvr>
                                        <p:cTn id="89" dur="500" fill="hold"/>
                                        <p:tgtEl>
                                          <p:spTgt spid="3">
                                            <p:txEl>
                                              <p:pRg st="14" end="14"/>
                                            </p:txEl>
                                          </p:spTgt>
                                        </p:tgtEl>
                                        <p:attrNameLst>
                                          <p:attrName>ppt_w</p:attrName>
                                        </p:attrNameLst>
                                      </p:cBhvr>
                                      <p:tavLst>
                                        <p:tav tm="0">
                                          <p:val>
                                            <p:fltVal val="0"/>
                                          </p:val>
                                        </p:tav>
                                        <p:tav tm="100000">
                                          <p:val>
                                            <p:strVal val="#ppt_w"/>
                                          </p:val>
                                        </p:tav>
                                      </p:tavLst>
                                    </p:anim>
                                    <p:anim calcmode="lin" valueType="num">
                                      <p:cBhvr>
                                        <p:cTn id="90" dur="500" fill="hold"/>
                                        <p:tgtEl>
                                          <p:spTgt spid="3">
                                            <p:txEl>
                                              <p:pRg st="14" end="14"/>
                                            </p:txEl>
                                          </p:spTgt>
                                        </p:tgtEl>
                                        <p:attrNameLst>
                                          <p:attrName>ppt_h</p:attrName>
                                        </p:attrNameLst>
                                      </p:cBhvr>
                                      <p:tavLst>
                                        <p:tav tm="0">
                                          <p:val>
                                            <p:fltVal val="0"/>
                                          </p:val>
                                        </p:tav>
                                        <p:tav tm="100000">
                                          <p:val>
                                            <p:strVal val="#ppt_h"/>
                                          </p:val>
                                        </p:tav>
                                      </p:tavLst>
                                    </p:anim>
                                    <p:animEffect transition="in" filter="fade">
                                      <p:cBhvr>
                                        <p:cTn id="91" dur="500"/>
                                        <p:tgtEl>
                                          <p:spTgt spid="3">
                                            <p:txEl>
                                              <p:pRg st="14" end="14"/>
                                            </p:txEl>
                                          </p:spTgt>
                                        </p:tgtEl>
                                      </p:cBhvr>
                                    </p:animEffect>
                                  </p:childTnLst>
                                </p:cTn>
                              </p:par>
                            </p:childTnLst>
                          </p:cTn>
                        </p:par>
                      </p:childTnLst>
                    </p:cTn>
                  </p:par>
                  <p:par>
                    <p:cTn id="92" fill="hold">
                      <p:stCondLst>
                        <p:cond delay="indefinite"/>
                      </p:stCondLst>
                      <p:childTnLst>
                        <p:par>
                          <p:cTn id="93" fill="hold">
                            <p:stCondLst>
                              <p:cond delay="0"/>
                            </p:stCondLst>
                            <p:childTnLst>
                              <p:par>
                                <p:cTn id="94" presetID="53" presetClass="entr" presetSubtype="16" fill="hold" grpId="0" nodeType="clickEffect">
                                  <p:stCondLst>
                                    <p:cond delay="0"/>
                                  </p:stCondLst>
                                  <p:childTnLst>
                                    <p:set>
                                      <p:cBhvr>
                                        <p:cTn id="95" dur="1" fill="hold">
                                          <p:stCondLst>
                                            <p:cond delay="0"/>
                                          </p:stCondLst>
                                        </p:cTn>
                                        <p:tgtEl>
                                          <p:spTgt spid="3">
                                            <p:txEl>
                                              <p:pRg st="15" end="15"/>
                                            </p:txEl>
                                          </p:spTgt>
                                        </p:tgtEl>
                                        <p:attrNameLst>
                                          <p:attrName>style.visibility</p:attrName>
                                        </p:attrNameLst>
                                      </p:cBhvr>
                                      <p:to>
                                        <p:strVal val="visible"/>
                                      </p:to>
                                    </p:set>
                                    <p:anim calcmode="lin" valueType="num">
                                      <p:cBhvr>
                                        <p:cTn id="96" dur="500" fill="hold"/>
                                        <p:tgtEl>
                                          <p:spTgt spid="3">
                                            <p:txEl>
                                              <p:pRg st="15" end="15"/>
                                            </p:txEl>
                                          </p:spTgt>
                                        </p:tgtEl>
                                        <p:attrNameLst>
                                          <p:attrName>ppt_w</p:attrName>
                                        </p:attrNameLst>
                                      </p:cBhvr>
                                      <p:tavLst>
                                        <p:tav tm="0">
                                          <p:val>
                                            <p:fltVal val="0"/>
                                          </p:val>
                                        </p:tav>
                                        <p:tav tm="100000">
                                          <p:val>
                                            <p:strVal val="#ppt_w"/>
                                          </p:val>
                                        </p:tav>
                                      </p:tavLst>
                                    </p:anim>
                                    <p:anim calcmode="lin" valueType="num">
                                      <p:cBhvr>
                                        <p:cTn id="97" dur="500" fill="hold"/>
                                        <p:tgtEl>
                                          <p:spTgt spid="3">
                                            <p:txEl>
                                              <p:pRg st="15" end="15"/>
                                            </p:txEl>
                                          </p:spTgt>
                                        </p:tgtEl>
                                        <p:attrNameLst>
                                          <p:attrName>ppt_h</p:attrName>
                                        </p:attrNameLst>
                                      </p:cBhvr>
                                      <p:tavLst>
                                        <p:tav tm="0">
                                          <p:val>
                                            <p:fltVal val="0"/>
                                          </p:val>
                                        </p:tav>
                                        <p:tav tm="100000">
                                          <p:val>
                                            <p:strVal val="#ppt_h"/>
                                          </p:val>
                                        </p:tav>
                                      </p:tavLst>
                                    </p:anim>
                                    <p:animEffect transition="in" filter="fade">
                                      <p:cBhvr>
                                        <p:cTn id="98" dur="500"/>
                                        <p:tgtEl>
                                          <p:spTgt spid="3">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xfrm>
            <a:off x="3193472" y="779519"/>
            <a:ext cx="2525684" cy="1046106"/>
          </a:xfrm>
        </p:spPr>
        <p:txBody>
          <a:bodyPr/>
          <a:lstStyle/>
          <a:p>
            <a:r>
              <a:rPr lang="ar-SA" dirty="0" smtClean="0">
                <a:solidFill>
                  <a:srgbClr val="0070C0"/>
                </a:solidFill>
                <a:cs typeface="DecoType Naskh" panose="02010400000000000000" pitchFamily="2" charset="-78"/>
              </a:rPr>
              <a:t>قضية للمناقشة</a:t>
            </a:r>
            <a:endParaRPr lang="en-US" dirty="0">
              <a:solidFill>
                <a:srgbClr val="0070C0"/>
              </a:solidFill>
              <a:cs typeface="DecoType Naskh" panose="02010400000000000000" pitchFamily="2" charset="-78"/>
            </a:endParaRPr>
          </a:p>
        </p:txBody>
      </p:sp>
      <p:sp>
        <p:nvSpPr>
          <p:cNvPr id="3" name="عنصر نائب للمحتوى 2"/>
          <p:cNvSpPr>
            <a:spLocks noGrp="1"/>
          </p:cNvSpPr>
          <p:nvPr>
            <p:ph idx="1"/>
          </p:nvPr>
        </p:nvSpPr>
        <p:spPr>
          <a:xfrm>
            <a:off x="714895" y="1825625"/>
            <a:ext cx="5004261" cy="4351338"/>
          </a:xfrm>
        </p:spPr>
        <p:txBody>
          <a:bodyPr>
            <a:normAutofit/>
          </a:bodyPr>
          <a:lstStyle/>
          <a:p>
            <a:pPr marL="0" indent="0">
              <a:buNone/>
            </a:pPr>
            <a:r>
              <a:rPr lang="ar-SY" sz="3200" b="1" dirty="0">
                <a:solidFill>
                  <a:srgbClr val="FF5050"/>
                </a:solidFill>
                <a:cs typeface="DecoType Naskh" panose="02010400000000000000" pitchFamily="2" charset="-78"/>
              </a:rPr>
              <a:t>تنتشر في مجتمعاتنا مجموعة من الأفكار يتداولها الناس فيما بينهم لا يوجد لها أصل علمي مثل ترك المقص مفتوح يحدث مشكلات  أو عند عد النجوم  تصاب بندبات جلدية  .</a:t>
            </a:r>
            <a:endParaRPr lang="en-US" sz="3200" dirty="0">
              <a:solidFill>
                <a:srgbClr val="FF5050"/>
              </a:solidFill>
              <a:cs typeface="DecoType Naskh" panose="02010400000000000000" pitchFamily="2" charset="-78"/>
            </a:endParaRPr>
          </a:p>
          <a:p>
            <a:pPr marL="0" indent="0">
              <a:buNone/>
            </a:pPr>
            <a:endParaRPr lang="en-US" sz="3200" dirty="0"/>
          </a:p>
        </p:txBody>
      </p:sp>
    </p:spTree>
    <p:extLst>
      <p:ext uri="{BB962C8B-B14F-4D97-AF65-F5344CB8AC3E}">
        <p14:creationId xmlns:p14="http://schemas.microsoft.com/office/powerpoint/2010/main" val="2155655414"/>
      </p:ext>
    </p:extLst>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مستطيل 5"/>
          <p:cNvSpPr/>
          <p:nvPr/>
        </p:nvSpPr>
        <p:spPr>
          <a:xfrm rot="19090032">
            <a:off x="5976052" y="1506632"/>
            <a:ext cx="2922595" cy="523220"/>
          </a:xfrm>
          <a:prstGeom prst="rect">
            <a:avLst/>
          </a:prstGeom>
        </p:spPr>
        <p:txBody>
          <a:bodyPr wrap="none">
            <a:spAutoFit/>
          </a:bodyPr>
          <a:lstStyle/>
          <a:p>
            <a:r>
              <a:rPr lang="ar-SY" sz="2800" b="1" dirty="0">
                <a:solidFill>
                  <a:srgbClr val="FFFF00"/>
                </a:solidFill>
                <a:cs typeface="DecoType Naskh" panose="02010400000000000000" pitchFamily="2" charset="-78"/>
              </a:rPr>
              <a:t>هل تؤمن بمثل هذه الأفكار ؟ </a:t>
            </a:r>
            <a:endParaRPr lang="en-US" sz="2800" dirty="0">
              <a:solidFill>
                <a:srgbClr val="FFFF00"/>
              </a:solidFill>
              <a:cs typeface="DecoType Naskh" panose="02010400000000000000" pitchFamily="2" charset="-78"/>
            </a:endParaRPr>
          </a:p>
        </p:txBody>
      </p:sp>
      <p:sp>
        <p:nvSpPr>
          <p:cNvPr id="7" name="مستطيل 6"/>
          <p:cNvSpPr/>
          <p:nvPr/>
        </p:nvSpPr>
        <p:spPr>
          <a:xfrm rot="2256787">
            <a:off x="5921455" y="4226899"/>
            <a:ext cx="2087431" cy="400110"/>
          </a:xfrm>
          <a:prstGeom prst="rect">
            <a:avLst/>
          </a:prstGeom>
        </p:spPr>
        <p:txBody>
          <a:bodyPr wrap="none">
            <a:spAutoFit/>
          </a:bodyPr>
          <a:lstStyle/>
          <a:p>
            <a:r>
              <a:rPr lang="ar-SY" sz="2000" b="1" dirty="0">
                <a:solidFill>
                  <a:srgbClr val="FFFF00"/>
                </a:solidFill>
                <a:cs typeface="DecoType Naskh" panose="02010400000000000000" pitchFamily="2" charset="-78"/>
              </a:rPr>
              <a:t>ما هو مصدر هذه الأفكار ؟</a:t>
            </a:r>
            <a:endParaRPr lang="en-US" sz="2000" b="1" dirty="0">
              <a:solidFill>
                <a:srgbClr val="FFFF00"/>
              </a:solidFill>
              <a:cs typeface="DecoType Naskh" panose="02010400000000000000" pitchFamily="2" charset="-78"/>
            </a:endParaRPr>
          </a:p>
        </p:txBody>
      </p:sp>
      <p:sp>
        <p:nvSpPr>
          <p:cNvPr id="8" name="مستطيل 7"/>
          <p:cNvSpPr/>
          <p:nvPr/>
        </p:nvSpPr>
        <p:spPr>
          <a:xfrm rot="2588238">
            <a:off x="3133739" y="1742515"/>
            <a:ext cx="2561920" cy="369332"/>
          </a:xfrm>
          <a:prstGeom prst="rect">
            <a:avLst/>
          </a:prstGeom>
        </p:spPr>
        <p:txBody>
          <a:bodyPr wrap="none">
            <a:spAutoFit/>
          </a:bodyPr>
          <a:lstStyle/>
          <a:p>
            <a:r>
              <a:rPr lang="ar-SY" b="1" dirty="0">
                <a:solidFill>
                  <a:srgbClr val="002060"/>
                </a:solidFill>
                <a:cs typeface="DecoType Naskh" panose="02010400000000000000" pitchFamily="2" charset="-78"/>
              </a:rPr>
              <a:t>هل يوجد في بيئتك أمثلة مشابهة أذكرها </a:t>
            </a:r>
            <a:endParaRPr lang="en-US" b="1" dirty="0">
              <a:solidFill>
                <a:srgbClr val="002060"/>
              </a:solidFill>
              <a:cs typeface="DecoType Naskh" panose="02010400000000000000" pitchFamily="2" charset="-78"/>
            </a:endParaRPr>
          </a:p>
        </p:txBody>
      </p:sp>
      <p:sp>
        <p:nvSpPr>
          <p:cNvPr id="9" name="مستطيل 8"/>
          <p:cNvSpPr/>
          <p:nvPr/>
        </p:nvSpPr>
        <p:spPr>
          <a:xfrm rot="19067820">
            <a:off x="3312531" y="4374484"/>
            <a:ext cx="2348720" cy="353943"/>
          </a:xfrm>
          <a:prstGeom prst="rect">
            <a:avLst/>
          </a:prstGeom>
        </p:spPr>
        <p:txBody>
          <a:bodyPr wrap="none">
            <a:spAutoFit/>
          </a:bodyPr>
          <a:lstStyle/>
          <a:p>
            <a:r>
              <a:rPr lang="ar-SY" sz="1700" b="1" dirty="0">
                <a:solidFill>
                  <a:srgbClr val="FF0000"/>
                </a:solidFill>
                <a:cs typeface="DecoType Naskh" panose="02010400000000000000" pitchFamily="2" charset="-78"/>
              </a:rPr>
              <a:t>كيف يمكن التخلص من هذه </a:t>
            </a:r>
            <a:r>
              <a:rPr lang="ar-SY" sz="1700" b="1" dirty="0" smtClean="0">
                <a:solidFill>
                  <a:srgbClr val="FF0000"/>
                </a:solidFill>
                <a:cs typeface="DecoType Naskh" panose="02010400000000000000" pitchFamily="2" charset="-78"/>
              </a:rPr>
              <a:t>الأفكار؟</a:t>
            </a:r>
            <a:endParaRPr lang="en-US" sz="1700" b="1" dirty="0">
              <a:solidFill>
                <a:srgbClr val="FF0000"/>
              </a:solidFill>
              <a:cs typeface="DecoType Naskh" panose="02010400000000000000" pitchFamily="2" charset="-78"/>
            </a:endParaRPr>
          </a:p>
        </p:txBody>
      </p:sp>
    </p:spTree>
    <p:extLst>
      <p:ext uri="{BB962C8B-B14F-4D97-AF65-F5344CB8AC3E}">
        <p14:creationId xmlns:p14="http://schemas.microsoft.com/office/powerpoint/2010/main" val="2077466993"/>
      </p:ext>
    </p:extLst>
  </p:cSld>
  <p:clrMapOvr>
    <a:masterClrMapping/>
  </p:clrMapOvr>
  <mc:AlternateContent xmlns:mc="http://schemas.openxmlformats.org/markup-compatibility/2006" xmlns:p14="http://schemas.microsoft.com/office/powerpoint/2010/main">
    <mc:Choice Requires="p14">
      <p:transition spd="slow" p14:dur="3900">
        <p14:glitter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7">
                                            <p:txEl>
                                              <p:pRg st="0" end="0"/>
                                            </p:txEl>
                                          </p:spTgt>
                                        </p:tgtEl>
                                        <p:attrNameLst>
                                          <p:attrName>style.visibility</p:attrName>
                                        </p:attrNameLst>
                                      </p:cBhvr>
                                      <p:to>
                                        <p:strVal val="visible"/>
                                      </p:to>
                                    </p:set>
                                    <p:anim calcmode="lin" valueType="num">
                                      <p:cBhvr>
                                        <p:cTn id="28"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29"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30"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881149" y="1542992"/>
            <a:ext cx="11037916" cy="4351338"/>
          </a:xfrm>
        </p:spPr>
        <p:txBody>
          <a:bodyPr>
            <a:normAutofit/>
          </a:bodyPr>
          <a:lstStyle/>
          <a:p>
            <a:pPr marL="0" indent="0" algn="ctr">
              <a:buNone/>
            </a:pPr>
            <a:r>
              <a:rPr lang="ar-SY" sz="3200" b="1" dirty="0">
                <a:solidFill>
                  <a:srgbClr val="FF0000"/>
                </a:solidFill>
                <a:cs typeface="DecoType Naskh" panose="02010400000000000000" pitchFamily="2" charset="-78"/>
              </a:rPr>
              <a:t>المعرفة السائدة</a:t>
            </a:r>
            <a:r>
              <a:rPr lang="ar-SA" sz="3200" b="1" dirty="0">
                <a:solidFill>
                  <a:srgbClr val="FF0000"/>
                </a:solidFill>
                <a:cs typeface="DecoType Naskh" panose="02010400000000000000" pitchFamily="2" charset="-78"/>
              </a:rPr>
              <a:t>:</a:t>
            </a:r>
            <a:endParaRPr lang="en-US" sz="3200" dirty="0">
              <a:solidFill>
                <a:srgbClr val="FF0000"/>
              </a:solidFill>
              <a:cs typeface="DecoType Naskh" panose="02010400000000000000" pitchFamily="2" charset="-78"/>
            </a:endParaRPr>
          </a:p>
          <a:p>
            <a:pPr marL="0" indent="0" algn="ctr">
              <a:buNone/>
            </a:pPr>
            <a:r>
              <a:rPr lang="ar-SY" sz="3200" b="1" dirty="0">
                <a:solidFill>
                  <a:srgbClr val="FF5050"/>
                </a:solidFill>
                <a:cs typeface="DecoType Naskh" panose="02010400000000000000" pitchFamily="2" charset="-78"/>
              </a:rPr>
              <a:t>ومثالنا على المعرفة السائدة : </a:t>
            </a:r>
            <a:r>
              <a:rPr lang="ar-SY" sz="3200" dirty="0">
                <a:solidFill>
                  <a:srgbClr val="FF5050"/>
                </a:solidFill>
                <a:cs typeface="DecoType Naskh" panose="02010400000000000000" pitchFamily="2" charset="-78"/>
              </a:rPr>
              <a:t> </a:t>
            </a:r>
            <a:r>
              <a:rPr lang="ar-SY" sz="3200" dirty="0">
                <a:solidFill>
                  <a:srgbClr val="7030A0"/>
                </a:solidFill>
                <a:cs typeface="DecoType Naskh" panose="02010400000000000000" pitchFamily="2" charset="-78"/>
              </a:rPr>
              <a:t>موضوعةُ بطليموس، التي كانت تقول: إن الأرضَ مركزُ الكون، وكلُّ الكواكب والنجوم تدور حولها، وقد تبنّاها الإنسان مئات السنين، فلما جاء غاليليو </a:t>
            </a:r>
            <a:r>
              <a:rPr lang="ar-SA" sz="3200" dirty="0">
                <a:solidFill>
                  <a:srgbClr val="7030A0"/>
                </a:solidFill>
                <a:cs typeface="DecoType Naskh" panose="02010400000000000000" pitchFamily="2" charset="-78"/>
              </a:rPr>
              <a:t>صاغ نظرية</a:t>
            </a:r>
            <a:endParaRPr lang="en-US" sz="3200" dirty="0">
              <a:solidFill>
                <a:srgbClr val="7030A0"/>
              </a:solidFill>
              <a:cs typeface="DecoType Naskh" panose="02010400000000000000" pitchFamily="2" charset="-78"/>
            </a:endParaRPr>
          </a:p>
          <a:p>
            <a:pPr marL="0" indent="0" algn="ctr">
              <a:buNone/>
            </a:pPr>
            <a:r>
              <a:rPr lang="ar-SA" sz="3200" dirty="0">
                <a:solidFill>
                  <a:srgbClr val="7030A0"/>
                </a:solidFill>
                <a:cs typeface="DecoType Naskh" panose="02010400000000000000" pitchFamily="2" charset="-78"/>
              </a:rPr>
              <a:t>مركزية  الشمس والأرض تدور في فلكها  فثاروا عليه وشكوا عليه لبابا الكنيسة لتبنيهم فكرة مركزية الأرض التي تخدم تطلعاتهم . وأن ما يدْعوا إليه يخالف تفسيرهم لبعض الآيات في التوراة</a:t>
            </a:r>
            <a:r>
              <a:rPr lang="ar-SY" sz="3200" dirty="0">
                <a:solidFill>
                  <a:srgbClr val="7030A0"/>
                </a:solidFill>
                <a:cs typeface="DecoType Naskh" panose="02010400000000000000" pitchFamily="2" charset="-78"/>
              </a:rPr>
              <a:t>، فحاكمته الكنيسة </a:t>
            </a:r>
            <a:r>
              <a:rPr lang="ar-SA" sz="3200" dirty="0">
                <a:solidFill>
                  <a:srgbClr val="7030A0"/>
                </a:solidFill>
                <a:cs typeface="DecoType Naskh" panose="02010400000000000000" pitchFamily="2" charset="-78"/>
              </a:rPr>
              <a:t>وحكم عليه بالسجن لإرضاء خصومه الثائرين</a:t>
            </a:r>
            <a:r>
              <a:rPr lang="ar-SY" sz="3200" dirty="0">
                <a:solidFill>
                  <a:srgbClr val="7030A0"/>
                </a:solidFill>
                <a:cs typeface="DecoType Naskh" panose="02010400000000000000" pitchFamily="2" charset="-78"/>
              </a:rPr>
              <a:t> على مخالفته للمعرفة التي سادت قروناً</a:t>
            </a:r>
            <a:r>
              <a:rPr lang="ar-SA" sz="3200" dirty="0">
                <a:solidFill>
                  <a:srgbClr val="7030A0"/>
                </a:solidFill>
                <a:cs typeface="DecoType Naskh" panose="02010400000000000000" pitchFamily="2" charset="-78"/>
              </a:rPr>
              <a:t>، في عام 1992 قام البابا يوحنا بولس الثاني بتقديم اعتذار وقدم براءته رسميا وأقيم له تمثال.</a:t>
            </a:r>
            <a:endParaRPr lang="en-US" sz="3200" dirty="0">
              <a:solidFill>
                <a:srgbClr val="7030A0"/>
              </a:solidFill>
              <a:cs typeface="DecoType Naskh" panose="02010400000000000000" pitchFamily="2" charset="-78"/>
            </a:endParaRPr>
          </a:p>
          <a:p>
            <a:pPr marL="0" indent="0" algn="ctr">
              <a:buNone/>
            </a:pPr>
            <a:endParaRPr lang="en-US" sz="3200" dirty="0">
              <a:cs typeface="DecoType Naskh" panose="02010400000000000000" pitchFamily="2" charset="-78"/>
            </a:endParaRPr>
          </a:p>
        </p:txBody>
      </p:sp>
    </p:spTree>
    <p:extLst>
      <p:ext uri="{BB962C8B-B14F-4D97-AF65-F5344CB8AC3E}">
        <p14:creationId xmlns:p14="http://schemas.microsoft.com/office/powerpoint/2010/main" val="20075135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xfrm>
            <a:off x="1163781" y="45460"/>
            <a:ext cx="11028219" cy="2461202"/>
          </a:xfrm>
        </p:spPr>
        <p:txBody>
          <a:bodyPr>
            <a:noAutofit/>
          </a:bodyPr>
          <a:lstStyle/>
          <a:p>
            <a:r>
              <a:rPr lang="ar-SY" sz="3600" b="1" dirty="0">
                <a:solidFill>
                  <a:schemeClr val="accent6">
                    <a:lumMod val="50000"/>
                  </a:schemeClr>
                </a:solidFill>
                <a:cs typeface="DecoType Naskh" panose="02010400000000000000" pitchFamily="2" charset="-78"/>
              </a:rPr>
              <a:t>الشائعات: </a:t>
            </a:r>
            <a:r>
              <a:rPr lang="en-US" sz="3600" b="1" dirty="0" smtClean="0">
                <a:solidFill>
                  <a:schemeClr val="accent6">
                    <a:lumMod val="50000"/>
                  </a:schemeClr>
                </a:solidFill>
                <a:cs typeface="DecoType Naskh" panose="02010400000000000000" pitchFamily="2" charset="-78"/>
              </a:rPr>
              <a:t/>
            </a:r>
            <a:br>
              <a:rPr lang="en-US" sz="3600" b="1" dirty="0" smtClean="0">
                <a:solidFill>
                  <a:schemeClr val="accent6">
                    <a:lumMod val="50000"/>
                  </a:schemeClr>
                </a:solidFill>
                <a:cs typeface="DecoType Naskh" panose="02010400000000000000" pitchFamily="2" charset="-78"/>
              </a:rPr>
            </a:br>
            <a:r>
              <a:rPr lang="ar-SY" sz="3600" dirty="0" smtClean="0">
                <a:solidFill>
                  <a:schemeClr val="accent5">
                    <a:lumMod val="75000"/>
                  </a:schemeClr>
                </a:solidFill>
                <a:cs typeface="DecoType Naskh" panose="02010400000000000000" pitchFamily="2" charset="-78"/>
              </a:rPr>
              <a:t>ت</a:t>
            </a:r>
            <a:r>
              <a:rPr lang="ar-SA" sz="3600" dirty="0">
                <a:solidFill>
                  <a:schemeClr val="accent5">
                    <a:lumMod val="75000"/>
                  </a:schemeClr>
                </a:solidFill>
                <a:cs typeface="DecoType Naskh" panose="02010400000000000000" pitchFamily="2" charset="-78"/>
              </a:rPr>
              <a:t>عد الشائعات نوعاً من أنواع المعارف السائدة، ( كنموذج متداول لدى البشر) يؤولون فيها موقفاً بلا أدلّة عقليّة في هذا النوع من المعارف لا يفكّر به بل يكرّر كالببغاء ما جاءه من الآخرين. </a:t>
            </a:r>
            <a:endParaRPr lang="en-US" sz="3600" dirty="0">
              <a:solidFill>
                <a:schemeClr val="accent5">
                  <a:lumMod val="75000"/>
                </a:schemeClr>
              </a:solidFill>
              <a:cs typeface="DecoType Naskh" panose="02010400000000000000" pitchFamily="2" charset="-78"/>
            </a:endParaRPr>
          </a:p>
        </p:txBody>
      </p:sp>
      <p:sp>
        <p:nvSpPr>
          <p:cNvPr id="3" name="عنصر نائب للمحتوى 2"/>
          <p:cNvSpPr>
            <a:spLocks noGrp="1"/>
          </p:cNvSpPr>
          <p:nvPr>
            <p:ph idx="1"/>
          </p:nvPr>
        </p:nvSpPr>
        <p:spPr>
          <a:xfrm>
            <a:off x="1676400" y="2506662"/>
            <a:ext cx="10515600" cy="4351338"/>
          </a:xfrm>
        </p:spPr>
        <p:txBody>
          <a:bodyPr>
            <a:normAutofit/>
          </a:bodyPr>
          <a:lstStyle/>
          <a:p>
            <a:pPr marL="0" indent="0">
              <a:buNone/>
            </a:pPr>
            <a:r>
              <a:rPr lang="ar-SY" sz="3200" b="1" dirty="0">
                <a:solidFill>
                  <a:schemeClr val="accent6">
                    <a:lumMod val="75000"/>
                  </a:schemeClr>
                </a:solidFill>
                <a:cs typeface="DecoType Naskh" panose="02010400000000000000" pitchFamily="2" charset="-78"/>
              </a:rPr>
              <a:t>فكر وقدم مثالاً</a:t>
            </a:r>
            <a:endParaRPr lang="en-US" sz="3200" dirty="0">
              <a:solidFill>
                <a:schemeClr val="accent6">
                  <a:lumMod val="75000"/>
                </a:schemeClr>
              </a:solidFill>
              <a:cs typeface="DecoType Naskh" panose="02010400000000000000" pitchFamily="2" charset="-78"/>
            </a:endParaRPr>
          </a:p>
          <a:p>
            <a:pPr marL="0" indent="0">
              <a:buNone/>
            </a:pPr>
            <a:r>
              <a:rPr lang="ar-SA" sz="3200" dirty="0">
                <a:solidFill>
                  <a:srgbClr val="C00000"/>
                </a:solidFill>
                <a:cs typeface="DecoType Naskh" panose="02010400000000000000" pitchFamily="2" charset="-78"/>
              </a:rPr>
              <a:t>قدم مثالاً من الواقع عن معرفة أخذت دون تدقيق وناقشها مع زملائك ومدرسك. </a:t>
            </a:r>
            <a:endParaRPr lang="en-US" sz="3200" dirty="0">
              <a:solidFill>
                <a:srgbClr val="C00000"/>
              </a:solidFill>
              <a:cs typeface="DecoType Naskh" panose="02010400000000000000" pitchFamily="2" charset="-78"/>
            </a:endParaRPr>
          </a:p>
        </p:txBody>
      </p:sp>
    </p:spTree>
    <p:extLst>
      <p:ext uri="{BB962C8B-B14F-4D97-AF65-F5344CB8AC3E}">
        <p14:creationId xmlns:p14="http://schemas.microsoft.com/office/powerpoint/2010/main" val="128538638"/>
      </p:ext>
    </p:extLst>
  </p:cSld>
  <p:clrMapOvr>
    <a:masterClrMapping/>
  </p:clrMapOvr>
  <mc:AlternateContent xmlns:mc="http://schemas.openxmlformats.org/markup-compatibility/2006" xmlns:p14="http://schemas.microsoft.com/office/powerpoint/2010/main">
    <mc:Choice Requires="p14">
      <p:transition spd="slow" p14:dur="3900">
        <p14:glitter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xfrm>
            <a:off x="1536469" y="331874"/>
            <a:ext cx="10515600" cy="1829435"/>
          </a:xfrm>
        </p:spPr>
        <p:txBody>
          <a:bodyPr>
            <a:noAutofit/>
          </a:bodyPr>
          <a:lstStyle/>
          <a:p>
            <a:r>
              <a:rPr lang="ar-SA" sz="3600" dirty="0">
                <a:solidFill>
                  <a:srgbClr val="FF0000"/>
                </a:solidFill>
                <a:cs typeface="DecoType Naskh" panose="02010400000000000000" pitchFamily="2" charset="-78"/>
              </a:rPr>
              <a:t>المعرفة التي يشاع أنها مقدسة:</a:t>
            </a:r>
            <a:r>
              <a:rPr lang="en-US" sz="3600" dirty="0">
                <a:solidFill>
                  <a:schemeClr val="accent6">
                    <a:lumMod val="50000"/>
                  </a:schemeClr>
                </a:solidFill>
                <a:cs typeface="DecoType Naskh" panose="02010400000000000000" pitchFamily="2" charset="-78"/>
              </a:rPr>
              <a:t/>
            </a:r>
            <a:br>
              <a:rPr lang="en-US" sz="3600" dirty="0">
                <a:solidFill>
                  <a:schemeClr val="accent6">
                    <a:lumMod val="50000"/>
                  </a:schemeClr>
                </a:solidFill>
                <a:cs typeface="DecoType Naskh" panose="02010400000000000000" pitchFamily="2" charset="-78"/>
              </a:rPr>
            </a:br>
            <a:r>
              <a:rPr lang="ar-SY" sz="3600" dirty="0">
                <a:solidFill>
                  <a:srgbClr val="7030A0"/>
                </a:solidFill>
                <a:cs typeface="DecoType Naskh" panose="02010400000000000000" pitchFamily="2" charset="-78"/>
              </a:rPr>
              <a:t>بعض المعارف يمرّ عليها الوقت فتصبح بحُكم العُرف والتداول مُقدّسة ، وخاصة لأسباب سياسيّة  هناك بعض البشر مارسوا تقديساً على الأشخاص و الأفكار.</a:t>
            </a:r>
            <a:r>
              <a:rPr lang="en-US" sz="3200" dirty="0"/>
              <a:t/>
            </a:r>
            <a:br>
              <a:rPr lang="en-US" sz="3200" dirty="0"/>
            </a:br>
            <a:endParaRPr lang="en-US" sz="3200" dirty="0"/>
          </a:p>
        </p:txBody>
      </p:sp>
      <p:sp>
        <p:nvSpPr>
          <p:cNvPr id="3" name="عنصر نائب للمحتوى 2"/>
          <p:cNvSpPr>
            <a:spLocks noGrp="1"/>
          </p:cNvSpPr>
          <p:nvPr>
            <p:ph idx="1"/>
          </p:nvPr>
        </p:nvSpPr>
        <p:spPr>
          <a:xfrm>
            <a:off x="1536469" y="2324389"/>
            <a:ext cx="10515600" cy="1732222"/>
          </a:xfrm>
        </p:spPr>
        <p:txBody>
          <a:bodyPr>
            <a:normAutofit/>
          </a:bodyPr>
          <a:lstStyle/>
          <a:p>
            <a:pPr marL="0" indent="0">
              <a:buNone/>
            </a:pPr>
            <a:r>
              <a:rPr lang="ar-SY" sz="3600" dirty="0">
                <a:solidFill>
                  <a:srgbClr val="006600"/>
                </a:solidFill>
                <a:latin typeface="+mj-lt"/>
                <a:ea typeface="+mj-ea"/>
                <a:cs typeface="DecoType Naskh" panose="02010400000000000000" pitchFamily="2" charset="-78"/>
              </a:rPr>
              <a:t>فكر وقدم رأيك</a:t>
            </a:r>
            <a:endParaRPr lang="en-US" sz="3600" dirty="0">
              <a:solidFill>
                <a:srgbClr val="006600"/>
              </a:solidFill>
              <a:latin typeface="+mj-lt"/>
              <a:ea typeface="+mj-ea"/>
              <a:cs typeface="DecoType Naskh" panose="02010400000000000000" pitchFamily="2" charset="-78"/>
            </a:endParaRPr>
          </a:p>
          <a:p>
            <a:pPr marL="0" indent="0">
              <a:buNone/>
            </a:pPr>
            <a:r>
              <a:rPr lang="ar-SY" sz="3600" b="1" dirty="0">
                <a:solidFill>
                  <a:srgbClr val="FF5050"/>
                </a:solidFill>
                <a:latin typeface="+mj-lt"/>
                <a:ea typeface="+mj-ea"/>
                <a:cs typeface="DecoType Naskh" panose="02010400000000000000" pitchFamily="2" charset="-78"/>
              </a:rPr>
              <a:t>متى تصبح المعرفة مقدسة؟ وما تأثيرها على حياتنا الفكرية واليومية والعلمية؟ </a:t>
            </a:r>
            <a:endParaRPr lang="en-US" sz="3600" b="1" dirty="0">
              <a:solidFill>
                <a:srgbClr val="FF5050"/>
              </a:solidFill>
              <a:latin typeface="+mj-lt"/>
              <a:ea typeface="+mj-ea"/>
              <a:cs typeface="DecoType Naskh" panose="02010400000000000000" pitchFamily="2" charset="-78"/>
            </a:endParaRPr>
          </a:p>
        </p:txBody>
      </p:sp>
    </p:spTree>
    <p:extLst>
      <p:ext uri="{BB962C8B-B14F-4D97-AF65-F5344CB8AC3E}">
        <p14:creationId xmlns:p14="http://schemas.microsoft.com/office/powerpoint/2010/main" val="3503597269"/>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ircle(in)">
                                      <p:cBhvr>
                                        <p:cTn id="17"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519844" y="166255"/>
            <a:ext cx="10515600" cy="4351338"/>
          </a:xfrm>
        </p:spPr>
        <p:txBody>
          <a:bodyPr>
            <a:normAutofit/>
          </a:bodyPr>
          <a:lstStyle/>
          <a:p>
            <a:pPr marL="0" indent="0">
              <a:buNone/>
            </a:pPr>
            <a:r>
              <a:rPr lang="ar-SA" sz="3200" dirty="0">
                <a:solidFill>
                  <a:srgbClr val="FF5050"/>
                </a:solidFill>
                <a:latin typeface="+mj-lt"/>
                <a:ea typeface="+mj-ea"/>
                <a:cs typeface="DecoType Naskh" panose="02010400000000000000" pitchFamily="2" charset="-78"/>
              </a:rPr>
              <a:t>التعميم في التجارب الإنسانيّة :</a:t>
            </a:r>
            <a:endParaRPr lang="en-US" sz="3200" dirty="0">
              <a:solidFill>
                <a:srgbClr val="FF5050"/>
              </a:solidFill>
              <a:latin typeface="+mj-lt"/>
              <a:ea typeface="+mj-ea"/>
              <a:cs typeface="DecoType Naskh" panose="02010400000000000000" pitchFamily="2" charset="-78"/>
            </a:endParaRPr>
          </a:p>
          <a:p>
            <a:pPr marL="0" indent="0">
              <a:buNone/>
            </a:pPr>
            <a:r>
              <a:rPr lang="ar-SA" sz="3200" dirty="0">
                <a:latin typeface="+mj-lt"/>
                <a:ea typeface="+mj-ea"/>
                <a:cs typeface="DecoType Naskh" panose="02010400000000000000" pitchFamily="2" charset="-78"/>
              </a:rPr>
              <a:t>ي</a:t>
            </a:r>
            <a:r>
              <a:rPr lang="ar-SA" sz="3200" dirty="0">
                <a:solidFill>
                  <a:srgbClr val="7030A0"/>
                </a:solidFill>
                <a:latin typeface="+mj-lt"/>
                <a:ea typeface="+mj-ea"/>
                <a:cs typeface="DecoType Naskh" panose="02010400000000000000" pitchFamily="2" charset="-78"/>
              </a:rPr>
              <a:t>ميل البشر إلى تعميم أفكارهم أو تجاربهم. فإذا مرت معهم تجربة ما وحصّلوا منها نتيجة فإنهم يعممون النتيجة على كل ما يماثل التجربة أو البشر المحيطين بها. )</a:t>
            </a:r>
            <a:r>
              <a:rPr lang="ar-SA" sz="3200" dirty="0">
                <a:solidFill>
                  <a:srgbClr val="006600"/>
                </a:solidFill>
                <a:latin typeface="+mj-lt"/>
                <a:ea typeface="+mj-ea"/>
                <a:cs typeface="DecoType Naskh" panose="02010400000000000000" pitchFamily="2" charset="-78"/>
              </a:rPr>
              <a:t>فمثلاً قد يمر رجلٌ ما بتجربة مع امرأة ما فيصل منها إلى نتيجة مُفادها إنها امرأة (عصبيّة)، فيُعمّم بأن كل النساء عصبيات.</a:t>
            </a:r>
            <a:endParaRPr lang="en-US" sz="3200" dirty="0">
              <a:solidFill>
                <a:srgbClr val="006600"/>
              </a:solidFill>
              <a:latin typeface="+mj-lt"/>
              <a:ea typeface="+mj-ea"/>
              <a:cs typeface="DecoType Naskh" panose="02010400000000000000" pitchFamily="2" charset="-78"/>
            </a:endParaRPr>
          </a:p>
          <a:p>
            <a:pPr marL="0" indent="0">
              <a:buNone/>
            </a:pPr>
            <a:r>
              <a:rPr lang="ar-SA" sz="3200" dirty="0">
                <a:solidFill>
                  <a:srgbClr val="7030A0"/>
                </a:solidFill>
                <a:latin typeface="+mj-lt"/>
                <a:ea typeface="+mj-ea"/>
                <a:cs typeface="DecoType Naskh" panose="02010400000000000000" pitchFamily="2" charset="-78"/>
              </a:rPr>
              <a:t>هذا النوع من المعارف التعميمية على البشر والتجارب معهم، خطيرة جداً لأنها لا ترى الخصوصية في البشر والتجارب، فكلّ إنسانٍ عالمٌ بذاته، وكلُّ تجربة إنسانيّة لها نتائجها. </a:t>
            </a:r>
            <a:r>
              <a:rPr lang="ar-SA" sz="3200" dirty="0">
                <a:latin typeface="+mj-lt"/>
                <a:ea typeface="+mj-ea"/>
                <a:cs typeface="DecoType Naskh" panose="02010400000000000000" pitchFamily="2" charset="-78"/>
              </a:rPr>
              <a:t>	</a:t>
            </a:r>
            <a:endParaRPr lang="en-US" sz="3200" dirty="0">
              <a:latin typeface="+mj-lt"/>
              <a:ea typeface="+mj-ea"/>
              <a:cs typeface="DecoType Naskh" panose="02010400000000000000" pitchFamily="2" charset="-78"/>
            </a:endParaRPr>
          </a:p>
          <a:p>
            <a:pPr marL="0" indent="0">
              <a:buNone/>
            </a:pPr>
            <a:r>
              <a:rPr lang="ar-SA" sz="3200" dirty="0">
                <a:solidFill>
                  <a:srgbClr val="FF5050"/>
                </a:solidFill>
                <a:latin typeface="+mj-lt"/>
                <a:ea typeface="+mj-ea"/>
                <a:cs typeface="DecoType Naskh" panose="02010400000000000000" pitchFamily="2" charset="-78"/>
              </a:rPr>
              <a:t>هل طبيعة البشر واحدة؟ وإلى أي مدى يمكن تعميم الأفكار المتشابهة على البشر؟ </a:t>
            </a:r>
            <a:endParaRPr lang="en-US" sz="3200" dirty="0">
              <a:solidFill>
                <a:srgbClr val="FF5050"/>
              </a:solidFill>
              <a:latin typeface="+mj-lt"/>
              <a:ea typeface="+mj-ea"/>
              <a:cs typeface="DecoType Naskh" panose="02010400000000000000" pitchFamily="2" charset="-78"/>
            </a:endParaRPr>
          </a:p>
          <a:p>
            <a:pPr marL="0" indent="0">
              <a:buNone/>
            </a:pPr>
            <a:endParaRPr lang="en-US" sz="3200" dirty="0"/>
          </a:p>
        </p:txBody>
      </p:sp>
    </p:spTree>
    <p:extLst>
      <p:ext uri="{BB962C8B-B14F-4D97-AF65-F5344CB8AC3E}">
        <p14:creationId xmlns:p14="http://schemas.microsoft.com/office/powerpoint/2010/main" val="4122548665"/>
      </p:ext>
    </p:extLst>
  </p:cSld>
  <p:clrMapOvr>
    <a:masterClrMapping/>
  </p:clrMapOvr>
  <mc:AlternateContent xmlns:mc="http://schemas.openxmlformats.org/markup-compatibility/2006" xmlns:p14="http://schemas.microsoft.com/office/powerpoint/2010/main">
    <mc:Choice Requires="p14">
      <p:transition spd="slow" p14:dur="1600">
        <p14:conveyor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503219" y="794846"/>
            <a:ext cx="10515600" cy="4351338"/>
          </a:xfrm>
        </p:spPr>
        <p:txBody>
          <a:bodyPr/>
          <a:lstStyle/>
          <a:p>
            <a:pPr marL="0" indent="0">
              <a:buNone/>
            </a:pPr>
            <a:r>
              <a:rPr lang="ar-SY" sz="3200" dirty="0">
                <a:solidFill>
                  <a:srgbClr val="FF0000"/>
                </a:solidFill>
                <a:latin typeface="+mj-lt"/>
                <a:ea typeface="+mj-ea"/>
                <a:cs typeface="DecoType Naskh" panose="02010400000000000000" pitchFamily="2" charset="-78"/>
              </a:rPr>
              <a:t>الاختبار الأول :</a:t>
            </a:r>
            <a:endParaRPr lang="en-US" sz="3200" dirty="0">
              <a:solidFill>
                <a:srgbClr val="FF0000"/>
              </a:solidFill>
              <a:latin typeface="+mj-lt"/>
              <a:ea typeface="+mj-ea"/>
              <a:cs typeface="DecoType Naskh" panose="02010400000000000000" pitchFamily="2" charset="-78"/>
            </a:endParaRPr>
          </a:p>
          <a:p>
            <a:pPr marL="0" indent="0">
              <a:buNone/>
            </a:pPr>
            <a:r>
              <a:rPr lang="ar-SY" sz="3200" dirty="0">
                <a:solidFill>
                  <a:srgbClr val="0070C0"/>
                </a:solidFill>
                <a:latin typeface="+mj-lt"/>
                <a:ea typeface="+mj-ea"/>
                <a:cs typeface="DecoType Naskh" panose="02010400000000000000" pitchFamily="2" charset="-78"/>
              </a:rPr>
              <a:t>كثيراً ما تكون علاقتنا بالأشياء والبشر مُفاجئة، فيحكمها اختبارنا الأول بهم. وهذا يعطينا انطباعاً وهميّاً وغير صحيح غالباً، كالحب أو الكُره من أول نظرة، أو تقييم فكرة نتعامل معها لأول مرة على أنها خاطئة أو  نصفها بأنها مؤامرةٌ على معتقداتنا، أو تكفيرها.</a:t>
            </a:r>
            <a:endParaRPr lang="en-US" sz="3200" dirty="0">
              <a:solidFill>
                <a:srgbClr val="0070C0"/>
              </a:solidFill>
              <a:latin typeface="+mj-lt"/>
              <a:ea typeface="+mj-ea"/>
              <a:cs typeface="DecoType Naskh" panose="02010400000000000000" pitchFamily="2" charset="-78"/>
            </a:endParaRPr>
          </a:p>
          <a:p>
            <a:pPr marL="0" indent="0">
              <a:buNone/>
            </a:pPr>
            <a:endParaRPr lang="en-US" dirty="0"/>
          </a:p>
        </p:txBody>
      </p:sp>
    </p:spTree>
    <p:extLst>
      <p:ext uri="{BB962C8B-B14F-4D97-AF65-F5344CB8AC3E}">
        <p14:creationId xmlns:p14="http://schemas.microsoft.com/office/powerpoint/2010/main" val="108419527"/>
      </p:ext>
    </p:extLst>
  </p:cSld>
  <p:clrMapOvr>
    <a:masterClrMapping/>
  </p:clrMapOvr>
  <mc:AlternateContent xmlns:mc="http://schemas.openxmlformats.org/markup-compatibility/2006" xmlns:p14="http://schemas.microsoft.com/office/powerpoint/2010/main">
    <mc:Choice Requires="p14">
      <p:transition spd="slow" p14:dur="1600">
        <p14:prism dir="r"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xfrm>
            <a:off x="0" y="99118"/>
            <a:ext cx="12052069" cy="2674158"/>
          </a:xfrm>
        </p:spPr>
        <p:txBody>
          <a:bodyPr>
            <a:noAutofit/>
          </a:bodyPr>
          <a:lstStyle/>
          <a:p>
            <a:r>
              <a:rPr lang="ar-SY" sz="2800" b="1" dirty="0">
                <a:solidFill>
                  <a:srgbClr val="FF0000"/>
                </a:solidFill>
                <a:cs typeface="DecoType Naskh" panose="02010400000000000000" pitchFamily="2" charset="-78"/>
              </a:rPr>
              <a:t>الحقائق المُنتهية :</a:t>
            </a:r>
            <a:r>
              <a:rPr lang="en-US" sz="2800" dirty="0">
                <a:solidFill>
                  <a:schemeClr val="accent6">
                    <a:lumMod val="50000"/>
                  </a:schemeClr>
                </a:solidFill>
                <a:cs typeface="DecoType Naskh" panose="02010400000000000000" pitchFamily="2" charset="-78"/>
              </a:rPr>
              <a:t/>
            </a:r>
            <a:br>
              <a:rPr lang="en-US" sz="2800" dirty="0">
                <a:solidFill>
                  <a:schemeClr val="accent6">
                    <a:lumMod val="50000"/>
                  </a:schemeClr>
                </a:solidFill>
                <a:cs typeface="DecoType Naskh" panose="02010400000000000000" pitchFamily="2" charset="-78"/>
              </a:rPr>
            </a:br>
            <a:r>
              <a:rPr lang="ar-SY" sz="2800" dirty="0">
                <a:solidFill>
                  <a:srgbClr val="006600"/>
                </a:solidFill>
                <a:cs typeface="DecoType Naskh" panose="02010400000000000000" pitchFamily="2" charset="-78"/>
              </a:rPr>
              <a:t>تشيع بين الناس أفكار يعتقدون أنها منتهية وكاملة ولا يمكن مراجعتها أو تعديلها أو إلغاؤها. والبعض يحاول أن يُضفي عليها سمة أنها حقائق مُنتهية من خلال إلصاق صفة العلميّة بها، وهذا نوع آخر من أنواع القداسة المُفتعلة. فكل العلوم هي علوم مرحليّة تتطور ويُضاف إليها، فقوانين نيوتن في الميكانيكا أصبحت جزءاً بسيطاً من نظرية أينشتاين، ولو اعتُبرت أنها حقائق مُنتهية لما تطورت، وكذلك فإن (فيزياء </a:t>
            </a:r>
            <a:r>
              <a:rPr lang="ar-SY" sz="2800" dirty="0" err="1">
                <a:solidFill>
                  <a:srgbClr val="006600"/>
                </a:solidFill>
                <a:cs typeface="DecoType Naskh" panose="02010400000000000000" pitchFamily="2" charset="-78"/>
              </a:rPr>
              <a:t>الكوانتم</a:t>
            </a:r>
            <a:r>
              <a:rPr lang="ar-SY" sz="2800" dirty="0">
                <a:solidFill>
                  <a:srgbClr val="006600"/>
                </a:solidFill>
                <a:cs typeface="DecoType Naskh" panose="02010400000000000000" pitchFamily="2" charset="-78"/>
              </a:rPr>
              <a:t> ) قد بدأت تُخالف تصوراتنا عن الحقائق الفيزيائية السابقة .</a:t>
            </a:r>
            <a:r>
              <a:rPr lang="en-US" sz="2800" dirty="0"/>
              <a:t/>
            </a:r>
            <a:br>
              <a:rPr lang="en-US" sz="2800" dirty="0"/>
            </a:br>
            <a:endParaRPr lang="en-US" sz="2800" dirty="0"/>
          </a:p>
        </p:txBody>
      </p:sp>
      <p:sp>
        <p:nvSpPr>
          <p:cNvPr id="3" name="عنصر نائب للمحتوى 2"/>
          <p:cNvSpPr>
            <a:spLocks noGrp="1"/>
          </p:cNvSpPr>
          <p:nvPr>
            <p:ph idx="1"/>
          </p:nvPr>
        </p:nvSpPr>
        <p:spPr>
          <a:xfrm>
            <a:off x="1536469" y="2374266"/>
            <a:ext cx="10515600" cy="4351338"/>
          </a:xfrm>
        </p:spPr>
        <p:txBody>
          <a:bodyPr>
            <a:normAutofit/>
          </a:bodyPr>
          <a:lstStyle/>
          <a:p>
            <a:pPr marL="0" indent="0">
              <a:buNone/>
            </a:pPr>
            <a:r>
              <a:rPr lang="ar-SY" sz="3200" dirty="0">
                <a:solidFill>
                  <a:srgbClr val="7030A0"/>
                </a:solidFill>
                <a:latin typeface="+mj-lt"/>
                <a:ea typeface="+mj-ea"/>
                <a:cs typeface="DecoType Naskh" panose="02010400000000000000" pitchFamily="2" charset="-78"/>
              </a:rPr>
              <a:t>فسر وقدم رأيك</a:t>
            </a:r>
            <a:endParaRPr lang="ar-SA" sz="3200" dirty="0">
              <a:solidFill>
                <a:srgbClr val="7030A0"/>
              </a:solidFill>
              <a:latin typeface="+mj-lt"/>
              <a:ea typeface="+mj-ea"/>
              <a:cs typeface="DecoType Naskh" panose="02010400000000000000" pitchFamily="2" charset="-78"/>
            </a:endParaRPr>
          </a:p>
          <a:p>
            <a:pPr marL="0" indent="0">
              <a:buNone/>
            </a:pPr>
            <a:r>
              <a:rPr lang="ar-SY" sz="3200" dirty="0">
                <a:solidFill>
                  <a:srgbClr val="FF5050"/>
                </a:solidFill>
                <a:latin typeface="+mj-lt"/>
                <a:ea typeface="+mj-ea"/>
                <a:cs typeface="DecoType Naskh" panose="02010400000000000000" pitchFamily="2" charset="-78"/>
              </a:rPr>
              <a:t>هل تملك مثالاً عن معارف وحقائق بدت أنها منتهية ثم جاءت  معارف جديدة وبدلتها وغيرت في جوهرها؟ ناقش وحاور مع مدرسك وزملائك</a:t>
            </a:r>
            <a:endParaRPr lang="en-US" sz="3200" dirty="0">
              <a:solidFill>
                <a:srgbClr val="FF5050"/>
              </a:solidFill>
              <a:latin typeface="+mj-lt"/>
              <a:ea typeface="+mj-ea"/>
              <a:cs typeface="DecoType Naskh" panose="02010400000000000000" pitchFamily="2" charset="-78"/>
            </a:endParaRPr>
          </a:p>
        </p:txBody>
      </p:sp>
    </p:spTree>
    <p:extLst>
      <p:ext uri="{BB962C8B-B14F-4D97-AF65-F5344CB8AC3E}">
        <p14:creationId xmlns:p14="http://schemas.microsoft.com/office/powerpoint/2010/main" val="245614639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p:cTn id="23"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235</TotalTime>
  <Words>405</Words>
  <Application>Microsoft Office PowerPoint</Application>
  <PresentationFormat>شاشة عريضة</PresentationFormat>
  <Paragraphs>44</Paragraphs>
  <Slides>12</Slides>
  <Notes>0</Notes>
  <HiddenSlides>0</HiddenSlides>
  <MMClips>1</MMClips>
  <ScaleCrop>false</ScaleCrop>
  <HeadingPairs>
    <vt:vector size="6" baseType="variant">
      <vt:variant>
        <vt:lpstr>الخطوط المستخدمة</vt:lpstr>
      </vt:variant>
      <vt:variant>
        <vt:i4>5</vt:i4>
      </vt:variant>
      <vt:variant>
        <vt:lpstr>نسق</vt:lpstr>
      </vt:variant>
      <vt:variant>
        <vt:i4>1</vt:i4>
      </vt:variant>
      <vt:variant>
        <vt:lpstr>عناوين الشرائح</vt:lpstr>
      </vt:variant>
      <vt:variant>
        <vt:i4>12</vt:i4>
      </vt:variant>
    </vt:vector>
  </HeadingPairs>
  <TitlesOfParts>
    <vt:vector size="18" baseType="lpstr">
      <vt:lpstr>Arial</vt:lpstr>
      <vt:lpstr>Calibri</vt:lpstr>
      <vt:lpstr>Calibri Light</vt:lpstr>
      <vt:lpstr>DecoType Naskh</vt:lpstr>
      <vt:lpstr>Times New Roman</vt:lpstr>
      <vt:lpstr>نسق Office</vt:lpstr>
      <vt:lpstr>أنماط فاسدة للمعرفة</vt:lpstr>
      <vt:lpstr>قضية للمناقشة</vt:lpstr>
      <vt:lpstr>عرض تقديمي في PowerPoint</vt:lpstr>
      <vt:lpstr>عرض تقديمي في PowerPoint</vt:lpstr>
      <vt:lpstr>الشائعات:  تعد الشائعات نوعاً من أنواع المعارف السائدة، ( كنموذج متداول لدى البشر) يؤولون فيها موقفاً بلا أدلّة عقليّة في هذا النوع من المعارف لا يفكّر به بل يكرّر كالببغاء ما جاءه من الآخرين. </vt:lpstr>
      <vt:lpstr>المعرفة التي يشاع أنها مقدسة: بعض المعارف يمرّ عليها الوقت فتصبح بحُكم العُرف والتداول مُقدّسة ، وخاصة لأسباب سياسيّة  هناك بعض البشر مارسوا تقديساً على الأشخاص و الأفكار. </vt:lpstr>
      <vt:lpstr>عرض تقديمي في PowerPoint</vt:lpstr>
      <vt:lpstr>عرض تقديمي في PowerPoint</vt:lpstr>
      <vt:lpstr>الحقائق المُنتهية : تشيع بين الناس أفكار يعتقدون أنها منتهية وكاملة ولا يمكن مراجعتها أو تعديلها أو إلغاؤها. والبعض يحاول أن يُضفي عليها سمة أنها حقائق مُنتهية من خلال إلصاق صفة العلميّة بها، وهذا نوع آخر من أنواع القداسة المُفتعلة. فكل العلوم هي علوم مرحليّة تتطور ويُضاف إليها، فقوانين نيوتن في الميكانيكا أصبحت جزءاً بسيطاً من نظرية أينشتاين، ولو اعتُبرت أنها حقائق مُنتهية لما تطورت، وكذلك فإن (فيزياء الكوانتم ) قد بدأت تُخالف تصوراتنا عن الحقائق الفيزيائية السابقة . </vt:lpstr>
      <vt:lpstr>الصحيح الذي يُخالف الحقيقي : بعض معارفنا صحيح ولكنّه ليس حقيقيّاً. فالصحيح هو الذي نراه من وجهة نظرنا، أما الحقيقي فهو الذي نراه من كل وجوهه، ونضيف إليه البحث في عمق وجوده، كما يتضح لك من الشكل المُرافق. </vt:lpstr>
      <vt:lpstr> بعد تأملك الشكل ماذا استنتجت؟  يجب أن لا نتمسّك بوجهة نظرنا وعدها حقيقةً، فالحقيقة تتكامل مع كلِّ صحيحٍ لدى الآخر. نحن بحاجة للآخرين كي تكتمل حقيقتنا.... ولهذا لا توجد فكرةٌ تستحق أن تبقى في رؤوسنا بلا مراجعة واكتمال مع الآخرين. </vt:lpstr>
      <vt:lpstr>التقويم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أنماط فاسدة للمعرفة</dc:title>
  <dc:creator>NEW</dc:creator>
  <cp:lastModifiedBy>asus</cp:lastModifiedBy>
  <cp:revision>10</cp:revision>
  <dcterms:created xsi:type="dcterms:W3CDTF">2017-09-26T09:58:37Z</dcterms:created>
  <dcterms:modified xsi:type="dcterms:W3CDTF">2018-10-18T19:17:46Z</dcterms:modified>
</cp:coreProperties>
</file>