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E036C5-1CB4-498D-8FCA-9349CF19D7E8}" type="datetimeFigureOut">
              <a:rPr lang="ar-SA" smtClean="0"/>
              <a:t>04/02/40</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F29C705-6F44-47DE-8510-F1E1EB2A2B8C}" type="slidenum">
              <a:rPr lang="ar-SA" smtClean="0"/>
              <a:t>‹#›</a:t>
            </a:fld>
            <a:endParaRPr lang="ar-SA"/>
          </a:p>
        </p:txBody>
      </p:sp>
    </p:spTree>
    <p:extLst>
      <p:ext uri="{BB962C8B-B14F-4D97-AF65-F5344CB8AC3E}">
        <p14:creationId xmlns:p14="http://schemas.microsoft.com/office/powerpoint/2010/main" val="40062214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FF29C705-6F44-47DE-8510-F1E1EB2A2B8C}" type="slidenum">
              <a:rPr lang="ar-SA" smtClean="0"/>
              <a:t>5</a:t>
            </a:fld>
            <a:endParaRPr lang="ar-SA"/>
          </a:p>
        </p:txBody>
      </p:sp>
    </p:spTree>
    <p:extLst>
      <p:ext uri="{BB962C8B-B14F-4D97-AF65-F5344CB8AC3E}">
        <p14:creationId xmlns:p14="http://schemas.microsoft.com/office/powerpoint/2010/main" val="138171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C2784C0-7CA2-4913-A489-8B5D41EE57B7}" type="uaqdatetime1">
              <a:rPr lang="ar-SA" smtClean="0"/>
              <a:t>05/02/40</a:t>
            </a:fld>
            <a:endParaRPr lang="ar-SA"/>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a:p>
        </p:txBody>
      </p:sp>
      <p:sp>
        <p:nvSpPr>
          <p:cNvPr id="6" name="Slide Number Placeholder 5"/>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2208922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1D9C342-4E71-4D75-B4A4-5EC4D2E2EFD5}" type="uaqdatetime1">
              <a:rPr lang="ar-SA" smtClean="0"/>
              <a:t>05/02/40</a:t>
            </a:fld>
            <a:endParaRPr lang="ar-SA"/>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a:p>
        </p:txBody>
      </p:sp>
      <p:sp>
        <p:nvSpPr>
          <p:cNvPr id="6" name="Slide Number Placeholder 5"/>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142919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9936933-42EE-46A2-BEFF-11E3CF163A8B}" type="uaqdatetime1">
              <a:rPr lang="ar-SA" smtClean="0"/>
              <a:t>05/02/40</a:t>
            </a:fld>
            <a:endParaRPr lang="ar-SA"/>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a:p>
        </p:txBody>
      </p:sp>
      <p:sp>
        <p:nvSpPr>
          <p:cNvPr id="6" name="Slide Number Placeholder 5"/>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44379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E61D438-9120-4B00-B102-DB3B8C07AABE}" type="uaqdatetime1">
              <a:rPr lang="ar-SA" smtClean="0"/>
              <a:t>05/02/40</a:t>
            </a:fld>
            <a:endParaRPr lang="ar-SA"/>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a:p>
        </p:txBody>
      </p:sp>
      <p:sp>
        <p:nvSpPr>
          <p:cNvPr id="6" name="Slide Number Placeholder 5"/>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77411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01D62-4802-4124-8B8D-79E4984FEA8C}" type="uaqdatetime1">
              <a:rPr lang="ar-SA" smtClean="0"/>
              <a:t>05/02/40</a:t>
            </a:fld>
            <a:endParaRPr lang="ar-SA"/>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a:p>
        </p:txBody>
      </p:sp>
      <p:sp>
        <p:nvSpPr>
          <p:cNvPr id="6" name="Slide Number Placeholder 5"/>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265683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1328176F-08FF-4DB0-AD36-2E766B5DC4F2}" type="uaqdatetime1">
              <a:rPr lang="ar-SA" smtClean="0"/>
              <a:t>05/02/40</a:t>
            </a:fld>
            <a:endParaRPr lang="ar-SA"/>
          </a:p>
        </p:txBody>
      </p:sp>
      <p:sp>
        <p:nvSpPr>
          <p:cNvPr id="6" name="Footer Placeholder 5"/>
          <p:cNvSpPr>
            <a:spLocks noGrp="1"/>
          </p:cNvSpPr>
          <p:nvPr>
            <p:ph type="ftr" sz="quarter" idx="11"/>
          </p:nvPr>
        </p:nvSpPr>
        <p:spPr/>
        <p:txBody>
          <a:bodyPr/>
          <a:lstStyle/>
          <a:p>
            <a:r>
              <a:rPr lang="ar-SA" smtClean="0"/>
              <a:t>المنصة التربوية السورية </a:t>
            </a:r>
            <a:endParaRPr lang="ar-SA"/>
          </a:p>
        </p:txBody>
      </p:sp>
      <p:sp>
        <p:nvSpPr>
          <p:cNvPr id="7" name="Slide Number Placeholder 6"/>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323397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8F32C1C6-3F1C-4149-BF8A-61E17D95FC8F}" type="uaqdatetime1">
              <a:rPr lang="ar-SA" smtClean="0"/>
              <a:t>05/02/40</a:t>
            </a:fld>
            <a:endParaRPr lang="ar-SA"/>
          </a:p>
        </p:txBody>
      </p:sp>
      <p:sp>
        <p:nvSpPr>
          <p:cNvPr id="8" name="Footer Placeholder 7"/>
          <p:cNvSpPr>
            <a:spLocks noGrp="1"/>
          </p:cNvSpPr>
          <p:nvPr>
            <p:ph type="ftr" sz="quarter" idx="11"/>
          </p:nvPr>
        </p:nvSpPr>
        <p:spPr/>
        <p:txBody>
          <a:bodyPr/>
          <a:lstStyle/>
          <a:p>
            <a:r>
              <a:rPr lang="ar-SA" smtClean="0"/>
              <a:t>المنصة التربوية السورية </a:t>
            </a:r>
            <a:endParaRPr lang="ar-SA"/>
          </a:p>
        </p:txBody>
      </p:sp>
      <p:sp>
        <p:nvSpPr>
          <p:cNvPr id="9" name="Slide Number Placeholder 8"/>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265580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AC8A8038-E21B-4A3E-B72A-4AEAA1063D96}" type="uaqdatetime1">
              <a:rPr lang="ar-SA" smtClean="0"/>
              <a:t>05/02/40</a:t>
            </a:fld>
            <a:endParaRPr lang="ar-SA"/>
          </a:p>
        </p:txBody>
      </p:sp>
      <p:sp>
        <p:nvSpPr>
          <p:cNvPr id="4" name="Footer Placeholder 3"/>
          <p:cNvSpPr>
            <a:spLocks noGrp="1"/>
          </p:cNvSpPr>
          <p:nvPr>
            <p:ph type="ftr" sz="quarter" idx="11"/>
          </p:nvPr>
        </p:nvSpPr>
        <p:spPr/>
        <p:txBody>
          <a:bodyPr/>
          <a:lstStyle/>
          <a:p>
            <a:r>
              <a:rPr lang="ar-SA" smtClean="0"/>
              <a:t>المنصة التربوية السورية </a:t>
            </a:r>
            <a:endParaRPr lang="ar-SA"/>
          </a:p>
        </p:txBody>
      </p:sp>
      <p:sp>
        <p:nvSpPr>
          <p:cNvPr id="5" name="Slide Number Placeholder 4"/>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122505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41448-6C62-4817-A0FF-D62F599257F9}" type="uaqdatetime1">
              <a:rPr lang="ar-SA" smtClean="0"/>
              <a:t>05/02/40</a:t>
            </a:fld>
            <a:endParaRPr lang="ar-SA"/>
          </a:p>
        </p:txBody>
      </p:sp>
      <p:sp>
        <p:nvSpPr>
          <p:cNvPr id="3" name="Footer Placeholder 2"/>
          <p:cNvSpPr>
            <a:spLocks noGrp="1"/>
          </p:cNvSpPr>
          <p:nvPr>
            <p:ph type="ftr" sz="quarter" idx="11"/>
          </p:nvPr>
        </p:nvSpPr>
        <p:spPr/>
        <p:txBody>
          <a:bodyPr/>
          <a:lstStyle/>
          <a:p>
            <a:r>
              <a:rPr lang="ar-SA" smtClean="0"/>
              <a:t>المنصة التربوية السورية </a:t>
            </a:r>
            <a:endParaRPr lang="ar-SA"/>
          </a:p>
        </p:txBody>
      </p:sp>
      <p:sp>
        <p:nvSpPr>
          <p:cNvPr id="4" name="Slide Number Placeholder 3"/>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119930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59C58-DAB4-4551-B7D3-E9C529AB7052}" type="uaqdatetime1">
              <a:rPr lang="ar-SA" smtClean="0"/>
              <a:t>05/02/40</a:t>
            </a:fld>
            <a:endParaRPr lang="ar-SA"/>
          </a:p>
        </p:txBody>
      </p:sp>
      <p:sp>
        <p:nvSpPr>
          <p:cNvPr id="6" name="Footer Placeholder 5"/>
          <p:cNvSpPr>
            <a:spLocks noGrp="1"/>
          </p:cNvSpPr>
          <p:nvPr>
            <p:ph type="ftr" sz="quarter" idx="11"/>
          </p:nvPr>
        </p:nvSpPr>
        <p:spPr/>
        <p:txBody>
          <a:bodyPr/>
          <a:lstStyle/>
          <a:p>
            <a:r>
              <a:rPr lang="ar-SA" smtClean="0"/>
              <a:t>المنصة التربوية السورية </a:t>
            </a:r>
            <a:endParaRPr lang="ar-SA"/>
          </a:p>
        </p:txBody>
      </p:sp>
      <p:sp>
        <p:nvSpPr>
          <p:cNvPr id="7" name="Slide Number Placeholder 6"/>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11636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B2C68-146F-4A2A-BC65-507761FB27F3}" type="uaqdatetime1">
              <a:rPr lang="ar-SA" smtClean="0"/>
              <a:t>05/02/40</a:t>
            </a:fld>
            <a:endParaRPr lang="ar-SA"/>
          </a:p>
        </p:txBody>
      </p:sp>
      <p:sp>
        <p:nvSpPr>
          <p:cNvPr id="6" name="Footer Placeholder 5"/>
          <p:cNvSpPr>
            <a:spLocks noGrp="1"/>
          </p:cNvSpPr>
          <p:nvPr>
            <p:ph type="ftr" sz="quarter" idx="11"/>
          </p:nvPr>
        </p:nvSpPr>
        <p:spPr/>
        <p:txBody>
          <a:bodyPr/>
          <a:lstStyle/>
          <a:p>
            <a:r>
              <a:rPr lang="ar-SA" smtClean="0"/>
              <a:t>المنصة التربوية السورية </a:t>
            </a:r>
            <a:endParaRPr lang="ar-SA"/>
          </a:p>
        </p:txBody>
      </p:sp>
      <p:sp>
        <p:nvSpPr>
          <p:cNvPr id="7" name="Slide Number Placeholder 6"/>
          <p:cNvSpPr>
            <a:spLocks noGrp="1"/>
          </p:cNvSpPr>
          <p:nvPr>
            <p:ph type="sldNum" sz="quarter" idx="12"/>
          </p:nvPr>
        </p:nvSpPr>
        <p:spPr/>
        <p:txBody>
          <a:bodyPr/>
          <a:lstStyle/>
          <a:p>
            <a:fld id="{9456940F-32D0-46B9-8971-27527CF2E27A}" type="slidenum">
              <a:rPr lang="ar-SA" smtClean="0"/>
              <a:t>‹#›</a:t>
            </a:fld>
            <a:endParaRPr lang="ar-SA"/>
          </a:p>
        </p:txBody>
      </p:sp>
    </p:spTree>
    <p:extLst>
      <p:ext uri="{BB962C8B-B14F-4D97-AF65-F5344CB8AC3E}">
        <p14:creationId xmlns:p14="http://schemas.microsoft.com/office/powerpoint/2010/main" val="41832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2A7A15C-092E-4F6E-A47C-C5DE54E5AFC5}" type="uaqdatetime1">
              <a:rPr lang="ar-SA" smtClean="0"/>
              <a:t>05/02/40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smtClean="0"/>
              <a:t>المنصة التربوية السورية </a:t>
            </a: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456940F-32D0-46B9-8971-27527CF2E27A}" type="slidenum">
              <a:rPr lang="ar-SA" smtClean="0"/>
              <a:t>‹#›</a:t>
            </a:fld>
            <a:endParaRPr lang="ar-SA"/>
          </a:p>
        </p:txBody>
      </p:sp>
    </p:spTree>
    <p:extLst>
      <p:ext uri="{BB962C8B-B14F-4D97-AF65-F5344CB8AC3E}">
        <p14:creationId xmlns:p14="http://schemas.microsoft.com/office/powerpoint/2010/main" val="3705869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image" Target="../media/image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jp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7772400" cy="1470025"/>
          </a:xfrm>
        </p:spPr>
        <p:txBody>
          <a:bodyPr>
            <a:noAutofit/>
          </a:bodyPr>
          <a:lstStyle/>
          <a:p>
            <a:r>
              <a:rPr lang="ar-SA" sz="6000" b="1" dirty="0" smtClean="0">
                <a:solidFill>
                  <a:schemeClr val="accent6">
                    <a:lumMod val="50000"/>
                  </a:schemeClr>
                </a:solidFill>
              </a:rPr>
              <a:t/>
            </a:r>
            <a:br>
              <a:rPr lang="ar-SA" sz="6000" b="1" dirty="0" smtClean="0">
                <a:solidFill>
                  <a:schemeClr val="accent6">
                    <a:lumMod val="50000"/>
                  </a:schemeClr>
                </a:solidFill>
              </a:rPr>
            </a:br>
            <a:r>
              <a:rPr lang="ar-SA" sz="6000" b="1" dirty="0" smtClean="0">
                <a:solidFill>
                  <a:schemeClr val="accent6">
                    <a:lumMod val="50000"/>
                  </a:schemeClr>
                </a:solidFill>
              </a:rPr>
              <a:t>الفرضية  </a:t>
            </a:r>
            <a:r>
              <a:rPr lang="ar-SA" sz="6000" b="1" dirty="0">
                <a:solidFill>
                  <a:schemeClr val="accent6">
                    <a:lumMod val="50000"/>
                  </a:schemeClr>
                </a:solidFill>
              </a:rPr>
              <a:t>في العلم  </a:t>
            </a:r>
            <a:r>
              <a:rPr lang="en-US" sz="6000" dirty="0">
                <a:solidFill>
                  <a:schemeClr val="accent6">
                    <a:lumMod val="50000"/>
                  </a:schemeClr>
                </a:solidFill>
              </a:rPr>
              <a:t/>
            </a:r>
            <a:br>
              <a:rPr lang="en-US" sz="6000" dirty="0">
                <a:solidFill>
                  <a:schemeClr val="accent6">
                    <a:lumMod val="50000"/>
                  </a:schemeClr>
                </a:solidFill>
              </a:rPr>
            </a:br>
            <a:endParaRPr lang="ar-SA" sz="6000" dirty="0">
              <a:solidFill>
                <a:schemeClr val="accent6">
                  <a:lumMod val="50000"/>
                </a:schemeClr>
              </a:solidFill>
            </a:endParaRPr>
          </a:p>
        </p:txBody>
      </p:sp>
      <p:pic>
        <p:nvPicPr>
          <p:cNvPr id="3" name="صورة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3808" y="3212976"/>
            <a:ext cx="3312368" cy="3181240"/>
          </a:xfrm>
          <a:prstGeom prst="rect">
            <a:avLst/>
          </a:prstGeom>
          <a:effectLst>
            <a:softEdge rad="317500"/>
          </a:effectLst>
        </p:spPr>
      </p:pic>
      <p:sp>
        <p:nvSpPr>
          <p:cNvPr id="4" name="عنصر نائب للتاريخ 3"/>
          <p:cNvSpPr>
            <a:spLocks noGrp="1"/>
          </p:cNvSpPr>
          <p:nvPr>
            <p:ph type="dt" sz="half" idx="10"/>
          </p:nvPr>
        </p:nvSpPr>
        <p:spPr/>
        <p:txBody>
          <a:bodyPr/>
          <a:lstStyle/>
          <a:p>
            <a:fld id="{F85CAF4E-9222-40EF-8154-95ADE0C2AA43}"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sz="1400" b="1" smtClean="0">
                <a:solidFill>
                  <a:srgbClr val="0070C0"/>
                </a:solidFill>
              </a:rPr>
              <a:t>المنصة التربوية السورية </a:t>
            </a:r>
            <a:endParaRPr lang="ar-SA" sz="1400" b="1" dirty="0">
              <a:solidFill>
                <a:srgbClr val="0070C0"/>
              </a:solidFill>
            </a:endParaRPr>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1</a:t>
            </a:fld>
            <a:endParaRPr lang="ar-SA"/>
          </a:p>
        </p:txBody>
      </p:sp>
      <p:pic>
        <p:nvPicPr>
          <p:cNvPr id="7" name="Clay04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pic>
        <p:nvPicPr>
          <p:cNvPr id="8" name="Clay020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219873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hold" display="0">
                  <p:stCondLst>
                    <p:cond delay="indefinite"/>
                  </p:stCondLst>
                  <p:endCondLst>
                    <p:cond evt="onStopAudio" delay="0">
                      <p:tgtEl>
                        <p:sldTgt/>
                      </p:tgtEl>
                    </p:cond>
                  </p:endCondLst>
                </p:cTn>
                <p:tgtEl>
                  <p:spTgt spid="7"/>
                </p:tgtEl>
              </p:cMediaNode>
            </p:audio>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86540" fill="hold"/>
                                        <p:tgtEl>
                                          <p:spTgt spid="8"/>
                                        </p:tgtEl>
                                      </p:cBhvr>
                                    </p:cmd>
                                  </p:childTnLst>
                                </p:cTn>
                              </p:par>
                            </p:childTnLst>
                          </p:cTn>
                        </p:par>
                      </p:childTnLst>
                    </p:cTn>
                  </p:par>
                </p:childTnLst>
              </p:cTn>
              <p:nextCondLst>
                <p:cond evt="onClick" delay="0">
                  <p:tgtEl>
                    <p:spTgt spid="8"/>
                  </p:tgtEl>
                </p:cond>
              </p:nextCondLst>
            </p:seq>
            <p:audio>
              <p:cMediaNode vol="80000">
                <p:cTn id="26"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4000" r="101000" b="-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1600200"/>
            <a:ext cx="7067128" cy="4525963"/>
          </a:xfrm>
        </p:spPr>
        <p:txBody>
          <a:bodyPr>
            <a:normAutofit/>
          </a:bodyPr>
          <a:lstStyle/>
          <a:p>
            <a:pPr marL="0" indent="0" algn="ctr">
              <a:lnSpc>
                <a:spcPct val="80000"/>
              </a:lnSpc>
              <a:spcBef>
                <a:spcPct val="0"/>
              </a:spcBef>
              <a:buNone/>
            </a:pPr>
            <a:r>
              <a:rPr lang="ar-SA" sz="4000" b="1" dirty="0" smtClean="0">
                <a:solidFill>
                  <a:schemeClr val="accent6">
                    <a:lumMod val="50000"/>
                  </a:schemeClr>
                </a:solidFill>
                <a:latin typeface="+mj-lt"/>
                <a:ea typeface="+mj-ea"/>
                <a:cs typeface="+mj-cs"/>
              </a:rPr>
              <a:t>إضاءة</a:t>
            </a:r>
          </a:p>
          <a:p>
            <a:pPr marL="0" indent="0" algn="ctr">
              <a:lnSpc>
                <a:spcPct val="80000"/>
              </a:lnSpc>
              <a:spcBef>
                <a:spcPct val="0"/>
              </a:spcBef>
              <a:buNone/>
            </a:pPr>
            <a:endParaRPr lang="en-US" sz="4000" b="1" dirty="0">
              <a:solidFill>
                <a:schemeClr val="accent6">
                  <a:lumMod val="50000"/>
                </a:schemeClr>
              </a:solidFill>
              <a:latin typeface="+mj-lt"/>
              <a:ea typeface="+mj-ea"/>
              <a:cs typeface="+mj-cs"/>
            </a:endParaRPr>
          </a:p>
          <a:p>
            <a:pPr marL="0" indent="0" algn="ctr">
              <a:lnSpc>
                <a:spcPct val="80000"/>
              </a:lnSpc>
              <a:spcBef>
                <a:spcPct val="0"/>
              </a:spcBef>
              <a:buNone/>
            </a:pPr>
            <a:r>
              <a:rPr lang="ar-SA" sz="4000" b="1" dirty="0">
                <a:solidFill>
                  <a:schemeClr val="accent2">
                    <a:lumMod val="75000"/>
                  </a:schemeClr>
                </a:solidFill>
                <a:latin typeface="+mj-lt"/>
                <a:ea typeface="+mj-ea"/>
                <a:cs typeface="+mj-cs"/>
              </a:rPr>
              <a:t>يقول كارل بوبر: </a:t>
            </a:r>
            <a:r>
              <a:rPr lang="ar-SA" sz="4000" b="1" dirty="0">
                <a:solidFill>
                  <a:srgbClr val="C00000"/>
                </a:solidFill>
                <a:latin typeface="+mj-lt"/>
                <a:ea typeface="+mj-ea"/>
                <a:cs typeface="+mj-cs"/>
              </a:rPr>
              <a:t>(( لا يبدأ العلم بالملاحظات كما يزعم أصحاب الاتجاه الاستقرائي، بل يبدأ بالحدوس الافتراضية)).</a:t>
            </a:r>
            <a:endParaRPr lang="en-US" sz="4000" b="1" dirty="0">
              <a:solidFill>
                <a:srgbClr val="C00000"/>
              </a:solidFill>
              <a:latin typeface="+mj-lt"/>
              <a:ea typeface="+mj-ea"/>
              <a:cs typeface="+mj-cs"/>
            </a:endParaRPr>
          </a:p>
          <a:p>
            <a:pPr marL="0" indent="0">
              <a:buNone/>
            </a:pPr>
            <a:endParaRPr lang="ar-SA" sz="4000" dirty="0"/>
          </a:p>
        </p:txBody>
      </p:sp>
      <p:sp>
        <p:nvSpPr>
          <p:cNvPr id="4" name="عنصر نائب للتاريخ 3"/>
          <p:cNvSpPr>
            <a:spLocks noGrp="1"/>
          </p:cNvSpPr>
          <p:nvPr>
            <p:ph type="dt" sz="half" idx="10"/>
          </p:nvPr>
        </p:nvSpPr>
        <p:spPr/>
        <p:txBody>
          <a:bodyPr/>
          <a:lstStyle/>
          <a:p>
            <a:fld id="{B9800DE6-65D3-4669-8A5F-DEFB76065527}"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smtClean="0"/>
              <a:t>المنصة التربوية السورية </a:t>
            </a:r>
            <a:endParaRPr lang="ar-SA"/>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10</a:t>
            </a:fld>
            <a:endParaRPr lang="ar-SA"/>
          </a:p>
        </p:txBody>
      </p:sp>
    </p:spTree>
    <p:extLst>
      <p:ext uri="{BB962C8B-B14F-4D97-AF65-F5344CB8AC3E}">
        <p14:creationId xmlns:p14="http://schemas.microsoft.com/office/powerpoint/2010/main" val="23409707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2" end="2"/>
                                            </p:txEl>
                                          </p:spTgt>
                                        </p:tgtEl>
                                        <p:attrNameLst>
                                          <p:attrName>ppt_w</p:attrName>
                                        </p:attrNameLst>
                                      </p:cBhvr>
                                    </p:anim>
                                    <p:anim by="(#ppt_w*0.50)" calcmode="lin" valueType="num">
                                      <p:cBhvr>
                                        <p:cTn id="16" dur="500" decel="50000" autoRev="1" fill="hold">
                                          <p:stCondLst>
                                            <p:cond delay="0"/>
                                          </p:stCondLst>
                                        </p:cTn>
                                        <p:tgtEl>
                                          <p:spTgt spid="3">
                                            <p:txEl>
                                              <p:pRg st="2" end="2"/>
                                            </p:txEl>
                                          </p:spTgt>
                                        </p:tgtEl>
                                        <p:attrNameLst>
                                          <p:attrName>ppt_x</p:attrName>
                                        </p:attrNameLst>
                                      </p:cBhvr>
                                    </p:anim>
                                    <p:anim from="(-#ppt_h/2)" to="(#ppt_y)" calcmode="lin" valueType="num">
                                      <p:cBhvr>
                                        <p:cTn id="17" dur="1000" fill="hold">
                                          <p:stCondLst>
                                            <p:cond delay="0"/>
                                          </p:stCondLst>
                                        </p:cTn>
                                        <p:tgtEl>
                                          <p:spTgt spid="3">
                                            <p:txEl>
                                              <p:pRg st="2" end="2"/>
                                            </p:txEl>
                                          </p:spTgt>
                                        </p:tgtEl>
                                        <p:attrNameLst>
                                          <p:attrName>ppt_y</p:attrName>
                                        </p:attrNameLst>
                                      </p:cBhvr>
                                    </p:anim>
                                    <p:animRot by="21600000">
                                      <p:cBhvr>
                                        <p:cTn id="18"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6419056" cy="4525963"/>
          </a:xfrm>
        </p:spPr>
        <p:txBody>
          <a:bodyPr>
            <a:normAutofit/>
          </a:bodyPr>
          <a:lstStyle/>
          <a:p>
            <a:pPr marL="0" indent="0" algn="ctr">
              <a:lnSpc>
                <a:spcPct val="80000"/>
              </a:lnSpc>
              <a:spcBef>
                <a:spcPct val="0"/>
              </a:spcBef>
              <a:buNone/>
            </a:pPr>
            <a:r>
              <a:rPr lang="ar-SA" sz="5400" b="1" dirty="0" smtClean="0">
                <a:solidFill>
                  <a:schemeClr val="accent6">
                    <a:lumMod val="50000"/>
                  </a:schemeClr>
                </a:solidFill>
                <a:latin typeface="+mj-lt"/>
                <a:ea typeface="+mj-ea"/>
                <a:cs typeface="+mj-cs"/>
              </a:rPr>
              <a:t>تأمل</a:t>
            </a:r>
          </a:p>
          <a:p>
            <a:pPr marL="0" indent="0" algn="ctr">
              <a:lnSpc>
                <a:spcPct val="80000"/>
              </a:lnSpc>
              <a:spcBef>
                <a:spcPct val="0"/>
              </a:spcBef>
              <a:buNone/>
            </a:pPr>
            <a:endParaRPr lang="en-US" sz="5400" b="1" dirty="0">
              <a:solidFill>
                <a:srgbClr val="99FF33"/>
              </a:solidFill>
              <a:latin typeface="+mj-lt"/>
              <a:ea typeface="+mj-ea"/>
              <a:cs typeface="+mj-cs"/>
            </a:endParaRPr>
          </a:p>
          <a:p>
            <a:pPr marL="0" indent="0" algn="ctr">
              <a:lnSpc>
                <a:spcPct val="80000"/>
              </a:lnSpc>
              <a:spcBef>
                <a:spcPct val="0"/>
              </a:spcBef>
              <a:buNone/>
            </a:pPr>
            <a:r>
              <a:rPr lang="ar-SA" sz="5400" b="1" dirty="0">
                <a:solidFill>
                  <a:srgbClr val="99FF33"/>
                </a:solidFill>
                <a:latin typeface="+mj-lt"/>
                <a:ea typeface="+mj-ea"/>
                <a:cs typeface="+mj-cs"/>
              </a:rPr>
              <a:t>إن التجربة من غير فرضية جوفاء وساذجة</a:t>
            </a:r>
            <a:endParaRPr lang="en-US" sz="5400" b="1" dirty="0">
              <a:solidFill>
                <a:srgbClr val="99FF33"/>
              </a:solidFill>
              <a:latin typeface="+mj-lt"/>
              <a:ea typeface="+mj-ea"/>
              <a:cs typeface="+mj-cs"/>
            </a:endParaRPr>
          </a:p>
          <a:p>
            <a:pPr marL="0" indent="0" algn="ctr">
              <a:lnSpc>
                <a:spcPct val="80000"/>
              </a:lnSpc>
              <a:spcBef>
                <a:spcPct val="0"/>
              </a:spcBef>
              <a:buNone/>
            </a:pPr>
            <a:r>
              <a:rPr lang="ar-SA" sz="5400" b="1" dirty="0">
                <a:solidFill>
                  <a:srgbClr val="99FF33"/>
                </a:solidFill>
                <a:latin typeface="+mj-lt"/>
                <a:ea typeface="+mj-ea"/>
                <a:cs typeface="+mj-cs"/>
              </a:rPr>
              <a:t>بوان كاره</a:t>
            </a:r>
            <a:endParaRPr lang="en-US" sz="5400" b="1" dirty="0">
              <a:solidFill>
                <a:srgbClr val="99FF33"/>
              </a:solidFill>
              <a:latin typeface="+mj-lt"/>
              <a:ea typeface="+mj-ea"/>
              <a:cs typeface="+mj-cs"/>
            </a:endParaRPr>
          </a:p>
          <a:p>
            <a:pPr marL="0" indent="0">
              <a:buNone/>
            </a:pPr>
            <a:endParaRPr lang="ar-SA" sz="5400" dirty="0"/>
          </a:p>
        </p:txBody>
      </p:sp>
      <p:sp>
        <p:nvSpPr>
          <p:cNvPr id="4" name="عنصر نائب للتاريخ 3"/>
          <p:cNvSpPr>
            <a:spLocks noGrp="1"/>
          </p:cNvSpPr>
          <p:nvPr>
            <p:ph type="dt" sz="half" idx="10"/>
          </p:nvPr>
        </p:nvSpPr>
        <p:spPr/>
        <p:txBody>
          <a:bodyPr/>
          <a:lstStyle/>
          <a:p>
            <a:fld id="{BC3D017F-2941-4453-A12E-A0AE49FCA14C}"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smtClean="0"/>
              <a:t>المنصة التربوية السورية </a:t>
            </a:r>
            <a:endParaRPr lang="ar-SA"/>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11</a:t>
            </a:fld>
            <a:endParaRPr lang="ar-SA"/>
          </a:p>
        </p:txBody>
      </p:sp>
    </p:spTree>
    <p:extLst>
      <p:ext uri="{BB962C8B-B14F-4D97-AF65-F5344CB8AC3E}">
        <p14:creationId xmlns:p14="http://schemas.microsoft.com/office/powerpoint/2010/main" val="7527083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2" end="2"/>
                                            </p:txEl>
                                          </p:spTgt>
                                        </p:tgtEl>
                                        <p:attrNameLst>
                                          <p:attrName>ppt_w</p:attrName>
                                        </p:attrNameLst>
                                      </p:cBhvr>
                                    </p:anim>
                                    <p:anim by="(#ppt_w*0.50)" calcmode="lin" valueType="num">
                                      <p:cBhvr>
                                        <p:cTn id="16" dur="500" decel="50000" autoRev="1" fill="hold">
                                          <p:stCondLst>
                                            <p:cond delay="0"/>
                                          </p:stCondLst>
                                        </p:cTn>
                                        <p:tgtEl>
                                          <p:spTgt spid="3">
                                            <p:txEl>
                                              <p:pRg st="2" end="2"/>
                                            </p:txEl>
                                          </p:spTgt>
                                        </p:tgtEl>
                                        <p:attrNameLst>
                                          <p:attrName>ppt_x</p:attrName>
                                        </p:attrNameLst>
                                      </p:cBhvr>
                                    </p:anim>
                                    <p:anim from="(-#ppt_h/2)" to="(#ppt_y)" calcmode="lin" valueType="num">
                                      <p:cBhvr>
                                        <p:cTn id="17" dur="1000" fill="hold">
                                          <p:stCondLst>
                                            <p:cond delay="0"/>
                                          </p:stCondLst>
                                        </p:cTn>
                                        <p:tgtEl>
                                          <p:spTgt spid="3">
                                            <p:txEl>
                                              <p:pRg st="2" end="2"/>
                                            </p:txEl>
                                          </p:spTgt>
                                        </p:tgtEl>
                                        <p:attrNameLst>
                                          <p:attrName>ppt_y</p:attrName>
                                        </p:attrNameLst>
                                      </p:cBhvr>
                                    </p:anim>
                                    <p:animRot by="21600000">
                                      <p:cBhvr>
                                        <p:cTn id="18" dur="1000" fill="hold">
                                          <p:stCondLst>
                                            <p:cond delay="0"/>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3" end="3"/>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3" end="3"/>
                                            </p:txEl>
                                          </p:spTgt>
                                        </p:tgtEl>
                                        <p:attrNameLst>
                                          <p:attrName>ppt_w</p:attrName>
                                        </p:attrNameLst>
                                      </p:cBhvr>
                                    </p:anim>
                                    <p:anim by="(#ppt_w*0.50)" calcmode="lin" valueType="num">
                                      <p:cBhvr>
                                        <p:cTn id="24" dur="500" decel="50000" autoRev="1" fill="hold">
                                          <p:stCondLst>
                                            <p:cond delay="0"/>
                                          </p:stCondLst>
                                        </p:cTn>
                                        <p:tgtEl>
                                          <p:spTgt spid="3">
                                            <p:txEl>
                                              <p:pRg st="3" end="3"/>
                                            </p:txEl>
                                          </p:spTgt>
                                        </p:tgtEl>
                                        <p:attrNameLst>
                                          <p:attrName>ppt_x</p:attrName>
                                        </p:attrNameLst>
                                      </p:cBhvr>
                                    </p:anim>
                                    <p:anim from="(-#ppt_h/2)" to="(#ppt_y)" calcmode="lin" valueType="num">
                                      <p:cBhvr>
                                        <p:cTn id="25" dur="1000" fill="hold">
                                          <p:stCondLst>
                                            <p:cond delay="0"/>
                                          </p:stCondLst>
                                        </p:cTn>
                                        <p:tgtEl>
                                          <p:spTgt spid="3">
                                            <p:txEl>
                                              <p:pRg st="3" end="3"/>
                                            </p:txEl>
                                          </p:spTgt>
                                        </p:tgtEl>
                                        <p:attrNameLst>
                                          <p:attrName>ppt_y</p:attrName>
                                        </p:attrNameLst>
                                      </p:cBhvr>
                                    </p:anim>
                                    <p:animRot by="21600000">
                                      <p:cBhvr>
                                        <p:cTn id="26"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4000" r="101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8229600" cy="1143000"/>
          </a:xfrm>
        </p:spPr>
        <p:txBody>
          <a:bodyPr>
            <a:normAutofit fontScale="90000"/>
          </a:bodyPr>
          <a:lstStyle/>
          <a:p>
            <a:pPr algn="r"/>
            <a:r>
              <a:rPr lang="ar-SA" dirty="0">
                <a:solidFill>
                  <a:srgbClr val="C00000"/>
                </a:solidFill>
              </a:rPr>
              <a:t>أثر الفرضية في الإبداع الإنساني:</a:t>
            </a:r>
            <a:r>
              <a:rPr lang="ar-SA" dirty="0"/>
              <a:t/>
            </a:r>
            <a:br>
              <a:rPr lang="ar-SA" dirty="0"/>
            </a:br>
            <a:endParaRPr lang="ar-SA" dirty="0"/>
          </a:p>
        </p:txBody>
      </p:sp>
      <p:sp>
        <p:nvSpPr>
          <p:cNvPr id="3" name="Content Placeholder 2"/>
          <p:cNvSpPr>
            <a:spLocks noGrp="1"/>
          </p:cNvSpPr>
          <p:nvPr>
            <p:ph idx="1"/>
          </p:nvPr>
        </p:nvSpPr>
        <p:spPr>
          <a:xfrm>
            <a:off x="2843808" y="980728"/>
            <a:ext cx="6299284" cy="5688632"/>
          </a:xfrm>
        </p:spPr>
        <p:txBody>
          <a:bodyPr>
            <a:normAutofit/>
          </a:bodyPr>
          <a:lstStyle/>
          <a:p>
            <a:pPr marL="0" indent="0" algn="ctr">
              <a:lnSpc>
                <a:spcPct val="80000"/>
              </a:lnSpc>
              <a:spcBef>
                <a:spcPct val="0"/>
              </a:spcBef>
              <a:buNone/>
            </a:pPr>
            <a:endParaRPr lang="ar-SA" sz="3700" dirty="0" smtClean="0">
              <a:solidFill>
                <a:schemeClr val="tx2">
                  <a:lumMod val="75000"/>
                </a:schemeClr>
              </a:solidFill>
              <a:latin typeface="+mj-lt"/>
              <a:ea typeface="+mj-ea"/>
              <a:cs typeface="+mj-cs"/>
            </a:endParaRPr>
          </a:p>
          <a:p>
            <a:pPr marL="0" indent="0" algn="ctr">
              <a:lnSpc>
                <a:spcPct val="80000"/>
              </a:lnSpc>
              <a:spcBef>
                <a:spcPct val="0"/>
              </a:spcBef>
              <a:buNone/>
            </a:pPr>
            <a:r>
              <a:rPr lang="ar-SA" sz="3700" dirty="0" smtClean="0">
                <a:solidFill>
                  <a:schemeClr val="tx2">
                    <a:lumMod val="75000"/>
                  </a:schemeClr>
                </a:solidFill>
                <a:latin typeface="+mj-lt"/>
                <a:ea typeface="+mj-ea"/>
                <a:cs typeface="+mj-cs"/>
              </a:rPr>
              <a:t>لعل </a:t>
            </a:r>
            <a:r>
              <a:rPr lang="ar-SA" sz="3700" dirty="0">
                <a:solidFill>
                  <a:schemeClr val="tx2">
                    <a:lumMod val="75000"/>
                  </a:schemeClr>
                </a:solidFill>
                <a:latin typeface="+mj-lt"/>
                <a:ea typeface="+mj-ea"/>
                <a:cs typeface="+mj-cs"/>
              </a:rPr>
              <a:t>الفروض العلمية أبرز صور الإبداع في العلم، وفيها تتحقق شروط الإبداع؛ لأنها تكشف عن التماثل في المختلف والوحدة في المتنوع عندما يعمد العالم إلى ربط الوقائع ضمن خط متصل. وتصنع الفروض تركيباً جديداً ضمن مبرهنة لها نتائجها المترتبة على مقدماتها. ويكون الواقع هو المحك لهذه الفروض، إلا أن العالم سرعان ما يتجاوز ذلك الواقع بقفزة إبداعية إلى المستقبل البعيد</a:t>
            </a:r>
            <a:endParaRPr lang="en-US" sz="3700" dirty="0">
              <a:solidFill>
                <a:schemeClr val="tx2">
                  <a:lumMod val="75000"/>
                </a:schemeClr>
              </a:solidFill>
              <a:latin typeface="+mj-lt"/>
              <a:ea typeface="+mj-ea"/>
              <a:cs typeface="+mj-cs"/>
            </a:endParaRPr>
          </a:p>
          <a:p>
            <a:pPr marL="0" indent="0" algn="ctr">
              <a:buNone/>
            </a:pPr>
            <a:endParaRPr lang="ar-SA" dirty="0"/>
          </a:p>
        </p:txBody>
      </p:sp>
      <p:sp>
        <p:nvSpPr>
          <p:cNvPr id="4" name="عنصر نائب للتاريخ 3"/>
          <p:cNvSpPr>
            <a:spLocks noGrp="1"/>
          </p:cNvSpPr>
          <p:nvPr>
            <p:ph type="dt" sz="half" idx="10"/>
          </p:nvPr>
        </p:nvSpPr>
        <p:spPr/>
        <p:txBody>
          <a:bodyPr/>
          <a:lstStyle/>
          <a:p>
            <a:fld id="{D1F28E69-2C82-484A-BC34-AFA2623EE3CD}"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b="1" smtClean="0">
                <a:solidFill>
                  <a:srgbClr val="0070C0"/>
                </a:solidFill>
              </a:rPr>
              <a:t>المنصة التربوية السورية </a:t>
            </a:r>
            <a:endParaRPr lang="ar-SA" b="1" dirty="0">
              <a:solidFill>
                <a:srgbClr val="0070C0"/>
              </a:solidFill>
            </a:endParaRPr>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12</a:t>
            </a:fld>
            <a:endParaRPr lang="ar-SA"/>
          </a:p>
        </p:txBody>
      </p:sp>
    </p:spTree>
    <p:extLst>
      <p:ext uri="{BB962C8B-B14F-4D97-AF65-F5344CB8AC3E}">
        <p14:creationId xmlns:p14="http://schemas.microsoft.com/office/powerpoint/2010/main" val="34141517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45" y="692696"/>
            <a:ext cx="8229600" cy="1143000"/>
          </a:xfrm>
        </p:spPr>
        <p:txBody>
          <a:bodyPr/>
          <a:lstStyle/>
          <a:p>
            <a:r>
              <a:rPr lang="ar-SA" dirty="0">
                <a:solidFill>
                  <a:srgbClr val="C00000"/>
                </a:solidFill>
              </a:rPr>
              <a:t>أتحاور استنتج </a:t>
            </a:r>
          </a:p>
        </p:txBody>
      </p:sp>
      <p:sp>
        <p:nvSpPr>
          <p:cNvPr id="3" name="Content Placeholder 2"/>
          <p:cNvSpPr>
            <a:spLocks noGrp="1"/>
          </p:cNvSpPr>
          <p:nvPr>
            <p:ph idx="1"/>
          </p:nvPr>
        </p:nvSpPr>
        <p:spPr>
          <a:xfrm>
            <a:off x="457200" y="1600200"/>
            <a:ext cx="7355160" cy="4525963"/>
          </a:xfrm>
        </p:spPr>
        <p:txBody>
          <a:bodyPr/>
          <a:lstStyle/>
          <a:p>
            <a:pPr marL="0" indent="0" algn="ctr">
              <a:lnSpc>
                <a:spcPct val="80000"/>
              </a:lnSpc>
              <a:spcBef>
                <a:spcPct val="0"/>
              </a:spcBef>
              <a:buNone/>
            </a:pPr>
            <a:endParaRPr lang="ar-SA" sz="3700" dirty="0" smtClean="0">
              <a:solidFill>
                <a:srgbClr val="0070C0"/>
              </a:solidFill>
              <a:latin typeface="+mj-lt"/>
              <a:ea typeface="+mj-ea"/>
              <a:cs typeface="+mj-cs"/>
            </a:endParaRPr>
          </a:p>
          <a:p>
            <a:pPr marL="0" indent="0" algn="ctr">
              <a:lnSpc>
                <a:spcPct val="80000"/>
              </a:lnSpc>
              <a:spcBef>
                <a:spcPct val="0"/>
              </a:spcBef>
              <a:buNone/>
            </a:pPr>
            <a:r>
              <a:rPr lang="ar-SA" sz="3700" dirty="0" smtClean="0">
                <a:solidFill>
                  <a:srgbClr val="0070C0"/>
                </a:solidFill>
                <a:latin typeface="+mj-lt"/>
                <a:ea typeface="+mj-ea"/>
                <a:cs typeface="+mj-cs"/>
              </a:rPr>
              <a:t>" أي شيء غير مستحيل فهو ممكن "</a:t>
            </a:r>
            <a:endParaRPr lang="en-US" sz="3700" dirty="0" smtClean="0">
              <a:solidFill>
                <a:srgbClr val="0070C0"/>
              </a:solidFill>
              <a:latin typeface="+mj-lt"/>
              <a:ea typeface="+mj-ea"/>
              <a:cs typeface="+mj-cs"/>
            </a:endParaRPr>
          </a:p>
          <a:p>
            <a:pPr marL="0" indent="0" algn="ctr">
              <a:lnSpc>
                <a:spcPct val="80000"/>
              </a:lnSpc>
              <a:spcBef>
                <a:spcPct val="0"/>
              </a:spcBef>
              <a:buNone/>
            </a:pPr>
            <a:r>
              <a:rPr lang="ar-SA" sz="3700" dirty="0" smtClean="0">
                <a:solidFill>
                  <a:srgbClr val="0070C0"/>
                </a:solidFill>
                <a:latin typeface="+mj-lt"/>
                <a:ea typeface="+mj-ea"/>
                <a:cs typeface="+mj-cs"/>
              </a:rPr>
              <a:t>  </a:t>
            </a:r>
            <a:r>
              <a:rPr lang="ar-SA" sz="3700" dirty="0">
                <a:solidFill>
                  <a:srgbClr val="0070C0"/>
                </a:solidFill>
                <a:latin typeface="+mj-lt"/>
                <a:ea typeface="+mj-ea"/>
                <a:cs typeface="+mj-cs"/>
              </a:rPr>
              <a:t>أ ضع فروضا ً حول أية ظاهرة طبيعية تتبادر إلى ذهنك وشاركها مع زملائك ومدرسك </a:t>
            </a:r>
            <a:endParaRPr lang="en-US" sz="3700" dirty="0">
              <a:solidFill>
                <a:srgbClr val="0070C0"/>
              </a:solidFill>
              <a:latin typeface="+mj-lt"/>
              <a:ea typeface="+mj-ea"/>
              <a:cs typeface="+mj-cs"/>
            </a:endParaRPr>
          </a:p>
          <a:p>
            <a:pPr marL="0" indent="0" algn="ctr">
              <a:lnSpc>
                <a:spcPct val="80000"/>
              </a:lnSpc>
              <a:spcBef>
                <a:spcPct val="0"/>
              </a:spcBef>
              <a:buNone/>
            </a:pPr>
            <a:r>
              <a:rPr lang="ar-SA" sz="3700" dirty="0">
                <a:solidFill>
                  <a:srgbClr val="0070C0"/>
                </a:solidFill>
                <a:latin typeface="+mj-lt"/>
                <a:ea typeface="+mj-ea"/>
                <a:cs typeface="+mj-cs"/>
              </a:rPr>
              <a:t> وكن على ثقة أن فروضك قد تتحول  إلى قوانين علمية يوما ً </a:t>
            </a:r>
            <a:r>
              <a:rPr lang="ar-SA" dirty="0">
                <a:solidFill>
                  <a:srgbClr val="0070C0"/>
                </a:solidFill>
              </a:rPr>
              <a:t>ما ..</a:t>
            </a:r>
            <a:endParaRPr lang="en-US" dirty="0">
              <a:solidFill>
                <a:srgbClr val="0070C0"/>
              </a:solidFill>
            </a:endParaRPr>
          </a:p>
          <a:p>
            <a:pPr marL="0" indent="0" algn="ctr">
              <a:buNone/>
            </a:pPr>
            <a:endParaRPr lang="ar-SA" dirty="0"/>
          </a:p>
        </p:txBody>
      </p:sp>
      <p:sp>
        <p:nvSpPr>
          <p:cNvPr id="4" name="عنصر نائب للتاريخ 3"/>
          <p:cNvSpPr>
            <a:spLocks noGrp="1"/>
          </p:cNvSpPr>
          <p:nvPr>
            <p:ph type="dt" sz="half" idx="10"/>
          </p:nvPr>
        </p:nvSpPr>
        <p:spPr/>
        <p:txBody>
          <a:bodyPr/>
          <a:lstStyle/>
          <a:p>
            <a:fld id="{700AF3BB-190A-42BF-A22E-93FB20220B42}"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sz="1600" b="1" smtClean="0"/>
              <a:t>المنصة التربوية السورية </a:t>
            </a:r>
            <a:endParaRPr lang="ar-SA" sz="1600" b="1" dirty="0"/>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13</a:t>
            </a:fld>
            <a:endParaRPr lang="ar-SA"/>
          </a:p>
        </p:txBody>
      </p:sp>
    </p:spTree>
    <p:extLst>
      <p:ext uri="{BB962C8B-B14F-4D97-AF65-F5344CB8AC3E}">
        <p14:creationId xmlns:p14="http://schemas.microsoft.com/office/powerpoint/2010/main" val="12119658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4000" r="101000" b="-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6615" y="0"/>
            <a:ext cx="7211144" cy="7029400"/>
          </a:xfrm>
        </p:spPr>
        <p:txBody>
          <a:bodyPr>
            <a:noAutofit/>
          </a:bodyPr>
          <a:lstStyle/>
          <a:p>
            <a:pPr marL="0" indent="0">
              <a:buNone/>
            </a:pPr>
            <a:r>
              <a:rPr lang="ar-SA" sz="3400" dirty="0">
                <a:solidFill>
                  <a:schemeClr val="accent6">
                    <a:lumMod val="50000"/>
                  </a:schemeClr>
                </a:solidFill>
                <a:latin typeface="+mj-lt"/>
                <a:ea typeface="+mj-ea"/>
                <a:cs typeface="+mj-cs"/>
              </a:rPr>
              <a:t>التقويم </a:t>
            </a:r>
            <a:endParaRPr lang="en-US" sz="3400" dirty="0">
              <a:solidFill>
                <a:schemeClr val="accent6">
                  <a:lumMod val="50000"/>
                </a:schemeClr>
              </a:solidFill>
              <a:latin typeface="+mj-lt"/>
              <a:ea typeface="+mj-ea"/>
              <a:cs typeface="+mj-cs"/>
            </a:endParaRPr>
          </a:p>
          <a:p>
            <a:pPr marL="0" indent="0">
              <a:buNone/>
            </a:pPr>
            <a:r>
              <a:rPr lang="ar-SA" sz="3400" b="1" dirty="0">
                <a:solidFill>
                  <a:srgbClr val="C00000"/>
                </a:solidFill>
                <a:latin typeface="+mj-lt"/>
                <a:ea typeface="+mj-ea"/>
                <a:cs typeface="+mj-cs"/>
              </a:rPr>
              <a:t>1- أجب عن الأسئلة التالية : </a:t>
            </a:r>
            <a:endParaRPr lang="en-US" sz="3400" b="1" dirty="0">
              <a:solidFill>
                <a:srgbClr val="C00000"/>
              </a:solidFill>
              <a:latin typeface="+mj-lt"/>
              <a:ea typeface="+mj-ea"/>
              <a:cs typeface="+mj-cs"/>
            </a:endParaRPr>
          </a:p>
          <a:p>
            <a:pPr marL="0" indent="0">
              <a:buNone/>
            </a:pPr>
            <a:r>
              <a:rPr lang="ar-SA" sz="3400" dirty="0">
                <a:solidFill>
                  <a:srgbClr val="002060"/>
                </a:solidFill>
                <a:latin typeface="+mj-lt"/>
                <a:ea typeface="+mj-ea"/>
                <a:cs typeface="+mj-cs"/>
              </a:rPr>
              <a:t>1- وضح دور العالم في تكوين فرضية منتجة .</a:t>
            </a:r>
            <a:endParaRPr lang="en-US" sz="3400" dirty="0">
              <a:solidFill>
                <a:srgbClr val="002060"/>
              </a:solidFill>
              <a:latin typeface="+mj-lt"/>
              <a:ea typeface="+mj-ea"/>
              <a:cs typeface="+mj-cs"/>
            </a:endParaRPr>
          </a:p>
          <a:p>
            <a:pPr marL="0" indent="0">
              <a:buNone/>
            </a:pPr>
            <a:r>
              <a:rPr lang="ar-SA" sz="3400" dirty="0">
                <a:solidFill>
                  <a:srgbClr val="002060"/>
                </a:solidFill>
                <a:latin typeface="+mj-lt"/>
                <a:ea typeface="+mj-ea"/>
                <a:cs typeface="+mj-cs"/>
              </a:rPr>
              <a:t>2- هل يمكن الاستغناء الفرضية ولماذا دعم رأيك بالأمثلة .</a:t>
            </a:r>
            <a:endParaRPr lang="en-US" sz="3400" dirty="0">
              <a:solidFill>
                <a:srgbClr val="002060"/>
              </a:solidFill>
              <a:latin typeface="+mj-lt"/>
              <a:ea typeface="+mj-ea"/>
              <a:cs typeface="+mj-cs"/>
            </a:endParaRPr>
          </a:p>
          <a:p>
            <a:pPr marL="0" indent="0">
              <a:buNone/>
            </a:pPr>
            <a:r>
              <a:rPr lang="ar-SA" sz="3400" dirty="0">
                <a:solidFill>
                  <a:srgbClr val="002060"/>
                </a:solidFill>
                <a:latin typeface="+mj-lt"/>
                <a:ea typeface="+mj-ea"/>
                <a:cs typeface="+mj-cs"/>
              </a:rPr>
              <a:t>3- يقول كانط ( ينبغي أن يتقدم العقل إلى الطبيعة ممسك  بيد : المبادئ وبيد الأخرى التجريب  الذي تخيله وفق تلك المبادئ) قارب هذا القول مع أثر الفرضية في الإبداع الإنساني. </a:t>
            </a:r>
            <a:endParaRPr lang="en-US" sz="3400" dirty="0">
              <a:solidFill>
                <a:srgbClr val="002060"/>
              </a:solidFill>
              <a:latin typeface="+mj-lt"/>
              <a:ea typeface="+mj-ea"/>
              <a:cs typeface="+mj-cs"/>
            </a:endParaRPr>
          </a:p>
          <a:p>
            <a:pPr marL="0" indent="0">
              <a:buNone/>
            </a:pPr>
            <a:r>
              <a:rPr lang="ar-SA" sz="3400" dirty="0">
                <a:solidFill>
                  <a:srgbClr val="002060"/>
                </a:solidFill>
                <a:latin typeface="+mj-lt"/>
                <a:ea typeface="+mj-ea"/>
                <a:cs typeface="+mj-cs"/>
              </a:rPr>
              <a:t>4- علل تتحقق شروط الإبداع في الفرضية </a:t>
            </a:r>
            <a:endParaRPr lang="en-US" sz="3400" dirty="0">
              <a:solidFill>
                <a:srgbClr val="002060"/>
              </a:solidFill>
              <a:latin typeface="+mj-lt"/>
              <a:ea typeface="+mj-ea"/>
              <a:cs typeface="+mj-cs"/>
            </a:endParaRPr>
          </a:p>
          <a:p>
            <a:pPr marL="0" indent="0">
              <a:buNone/>
            </a:pPr>
            <a:r>
              <a:rPr lang="ar-SA" sz="3400" dirty="0">
                <a:solidFill>
                  <a:srgbClr val="002060"/>
                </a:solidFill>
                <a:latin typeface="+mj-lt"/>
                <a:ea typeface="+mj-ea"/>
                <a:cs typeface="+mj-cs"/>
              </a:rPr>
              <a:t>5- كل فرضية تمتلك مشروعيه حتى يبرهن عليها، علل ذلك.</a:t>
            </a:r>
          </a:p>
        </p:txBody>
      </p:sp>
      <p:sp>
        <p:nvSpPr>
          <p:cNvPr id="2" name="عنصر نائب للتاريخ 1"/>
          <p:cNvSpPr>
            <a:spLocks noGrp="1"/>
          </p:cNvSpPr>
          <p:nvPr>
            <p:ph type="dt" sz="half" idx="10"/>
          </p:nvPr>
        </p:nvSpPr>
        <p:spPr/>
        <p:txBody>
          <a:bodyPr/>
          <a:lstStyle/>
          <a:p>
            <a:fld id="{F040F9C4-C7F0-4C74-9D60-E90F94A23FD4}" type="uaqdatetime1">
              <a:rPr lang="ar-SA" smtClean="0"/>
              <a:t>05/02/40</a:t>
            </a:fld>
            <a:endParaRPr lang="ar-SA"/>
          </a:p>
        </p:txBody>
      </p:sp>
      <p:sp>
        <p:nvSpPr>
          <p:cNvPr id="4" name="عنصر نائب للتذييل 3"/>
          <p:cNvSpPr>
            <a:spLocks noGrp="1"/>
          </p:cNvSpPr>
          <p:nvPr>
            <p:ph type="ftr" sz="quarter" idx="11"/>
          </p:nvPr>
        </p:nvSpPr>
        <p:spPr/>
        <p:txBody>
          <a:bodyPr/>
          <a:lstStyle/>
          <a:p>
            <a:r>
              <a:rPr lang="ar-SA" smtClean="0"/>
              <a:t>المنصة التربوية السورية </a:t>
            </a:r>
            <a:endParaRPr lang="ar-SA"/>
          </a:p>
        </p:txBody>
      </p:sp>
      <p:sp>
        <p:nvSpPr>
          <p:cNvPr id="5" name="عنصر نائب لرقم الشريحة 4"/>
          <p:cNvSpPr>
            <a:spLocks noGrp="1"/>
          </p:cNvSpPr>
          <p:nvPr>
            <p:ph type="sldNum" sz="quarter" idx="12"/>
          </p:nvPr>
        </p:nvSpPr>
        <p:spPr/>
        <p:txBody>
          <a:bodyPr/>
          <a:lstStyle/>
          <a:p>
            <a:fld id="{9456940F-32D0-46B9-8971-27527CF2E27A}" type="slidenum">
              <a:rPr lang="ar-SA" smtClean="0"/>
              <a:t>14</a:t>
            </a:fld>
            <a:endParaRPr lang="ar-SA"/>
          </a:p>
        </p:txBody>
      </p:sp>
    </p:spTree>
    <p:extLst>
      <p:ext uri="{BB962C8B-B14F-4D97-AF65-F5344CB8AC3E}">
        <p14:creationId xmlns:p14="http://schemas.microsoft.com/office/powerpoint/2010/main" val="121081391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5" end="5"/>
                                            </p:txEl>
                                          </p:spTgt>
                                        </p:tgtEl>
                                        <p:attrNameLst>
                                          <p:attrName>ppt_w</p:attrName>
                                        </p:attrNameLst>
                                      </p:cBhvr>
                                    </p:anim>
                                    <p:anim by="(#ppt_w*0.50)" calcmode="lin" valueType="num">
                                      <p:cBhvr>
                                        <p:cTn id="48" dur="500" decel="50000" autoRev="1" fill="hold">
                                          <p:stCondLst>
                                            <p:cond delay="0"/>
                                          </p:stCondLst>
                                        </p:cTn>
                                        <p:tgtEl>
                                          <p:spTgt spid="3">
                                            <p:txEl>
                                              <p:pRg st="5" end="5"/>
                                            </p:txEl>
                                          </p:spTgt>
                                        </p:tgtEl>
                                        <p:attrNameLst>
                                          <p:attrName>ppt_x</p:attrName>
                                        </p:attrNameLst>
                                      </p:cBhvr>
                                    </p:anim>
                                    <p:anim from="(-#ppt_h/2)" to="(#ppt_y)" calcmode="lin" valueType="num">
                                      <p:cBhvr>
                                        <p:cTn id="49" dur="1000" fill="hold">
                                          <p:stCondLst>
                                            <p:cond delay="0"/>
                                          </p:stCondLst>
                                        </p:cTn>
                                        <p:tgtEl>
                                          <p:spTgt spid="3">
                                            <p:txEl>
                                              <p:pRg st="5" end="5"/>
                                            </p:txEl>
                                          </p:spTgt>
                                        </p:tgtEl>
                                        <p:attrNameLst>
                                          <p:attrName>ppt_y</p:attrName>
                                        </p:attrNameLst>
                                      </p:cBhvr>
                                    </p:anim>
                                    <p:animRot by="21600000">
                                      <p:cBhvr>
                                        <p:cTn id="50" dur="1000" fill="hold">
                                          <p:stCondLst>
                                            <p:cond delay="0"/>
                                          </p:stCondLst>
                                        </p:cTn>
                                        <p:tgtEl>
                                          <p:spTgt spid="3">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3">
                                            <p:txEl>
                                              <p:pRg st="6" end="6"/>
                                            </p:txEl>
                                          </p:spTgt>
                                        </p:tgtEl>
                                        <p:attrNameLst>
                                          <p:attrName>ppt_w</p:attrName>
                                        </p:attrNameLst>
                                      </p:cBhvr>
                                    </p:anim>
                                    <p:anim by="(#ppt_w*0.50)" calcmode="lin" valueType="num">
                                      <p:cBhvr>
                                        <p:cTn id="56" dur="500" decel="50000" autoRev="1" fill="hold">
                                          <p:stCondLst>
                                            <p:cond delay="0"/>
                                          </p:stCondLst>
                                        </p:cTn>
                                        <p:tgtEl>
                                          <p:spTgt spid="3">
                                            <p:txEl>
                                              <p:pRg st="6" end="6"/>
                                            </p:txEl>
                                          </p:spTgt>
                                        </p:tgtEl>
                                        <p:attrNameLst>
                                          <p:attrName>ppt_x</p:attrName>
                                        </p:attrNameLst>
                                      </p:cBhvr>
                                    </p:anim>
                                    <p:anim from="(-#ppt_h/2)" to="(#ppt_y)" calcmode="lin" valueType="num">
                                      <p:cBhvr>
                                        <p:cTn id="57" dur="1000" fill="hold">
                                          <p:stCondLst>
                                            <p:cond delay="0"/>
                                          </p:stCondLst>
                                        </p:cTn>
                                        <p:tgtEl>
                                          <p:spTgt spid="3">
                                            <p:txEl>
                                              <p:pRg st="6" end="6"/>
                                            </p:txEl>
                                          </p:spTgt>
                                        </p:tgtEl>
                                        <p:attrNameLst>
                                          <p:attrName>ppt_y</p:attrName>
                                        </p:attrNameLst>
                                      </p:cBhvr>
                                    </p:anim>
                                    <p:animRot by="21600000">
                                      <p:cBhvr>
                                        <p:cTn id="58" dur="10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3874442"/>
          </a:xfrm>
        </p:spPr>
        <p:txBody>
          <a:bodyPr>
            <a:normAutofit/>
          </a:bodyPr>
          <a:lstStyle/>
          <a:p>
            <a:pPr>
              <a:spcBef>
                <a:spcPct val="20000"/>
              </a:spcBef>
            </a:pPr>
            <a:r>
              <a:rPr lang="ar-SA" sz="6600" dirty="0">
                <a:solidFill>
                  <a:schemeClr val="accent6">
                    <a:lumMod val="50000"/>
                  </a:schemeClr>
                </a:solidFill>
              </a:rPr>
              <a:t>المدرس</a:t>
            </a:r>
            <a:br>
              <a:rPr lang="ar-SA" sz="6600" dirty="0">
                <a:solidFill>
                  <a:schemeClr val="accent6">
                    <a:lumMod val="50000"/>
                  </a:schemeClr>
                </a:solidFill>
              </a:rPr>
            </a:br>
            <a:r>
              <a:rPr lang="ar-SA" sz="6600" dirty="0">
                <a:solidFill>
                  <a:schemeClr val="accent6">
                    <a:lumMod val="50000"/>
                  </a:schemeClr>
                </a:solidFill>
              </a:rPr>
              <a:t>ماهر صالح</a:t>
            </a:r>
          </a:p>
        </p:txBody>
      </p:sp>
      <p:sp>
        <p:nvSpPr>
          <p:cNvPr id="3" name="عنصر نائب للتاريخ 2"/>
          <p:cNvSpPr>
            <a:spLocks noGrp="1"/>
          </p:cNvSpPr>
          <p:nvPr>
            <p:ph type="dt" sz="half" idx="10"/>
          </p:nvPr>
        </p:nvSpPr>
        <p:spPr/>
        <p:txBody>
          <a:bodyPr/>
          <a:lstStyle/>
          <a:p>
            <a:fld id="{7F129A60-2CFA-4730-8CBB-206E82B8BC0F}" type="uaqdatetime1">
              <a:rPr lang="ar-SA" smtClean="0"/>
              <a:t>05/02/40</a:t>
            </a:fld>
            <a:endParaRPr lang="ar-SA"/>
          </a:p>
        </p:txBody>
      </p:sp>
      <p:sp>
        <p:nvSpPr>
          <p:cNvPr id="4" name="عنصر نائب للتذييل 3"/>
          <p:cNvSpPr>
            <a:spLocks noGrp="1"/>
          </p:cNvSpPr>
          <p:nvPr>
            <p:ph type="ftr" sz="quarter" idx="11"/>
          </p:nvPr>
        </p:nvSpPr>
        <p:spPr/>
        <p:txBody>
          <a:bodyPr/>
          <a:lstStyle/>
          <a:p>
            <a:r>
              <a:rPr lang="ar-SA" sz="1600" b="1" smtClean="0">
                <a:solidFill>
                  <a:srgbClr val="0070C0"/>
                </a:solidFill>
              </a:rPr>
              <a:t>المنصة التربوية السورية </a:t>
            </a:r>
            <a:endParaRPr lang="ar-SA" sz="1600" b="1" dirty="0">
              <a:solidFill>
                <a:srgbClr val="0070C0"/>
              </a:solidFill>
            </a:endParaRPr>
          </a:p>
        </p:txBody>
      </p:sp>
      <p:sp>
        <p:nvSpPr>
          <p:cNvPr id="5" name="عنصر نائب لرقم الشريحة 4"/>
          <p:cNvSpPr>
            <a:spLocks noGrp="1"/>
          </p:cNvSpPr>
          <p:nvPr>
            <p:ph type="sldNum" sz="quarter" idx="12"/>
          </p:nvPr>
        </p:nvSpPr>
        <p:spPr/>
        <p:txBody>
          <a:bodyPr/>
          <a:lstStyle/>
          <a:p>
            <a:fld id="{9456940F-32D0-46B9-8971-27527CF2E27A}" type="slidenum">
              <a:rPr lang="ar-SA" smtClean="0"/>
              <a:t>15</a:t>
            </a:fld>
            <a:endParaRPr lang="ar-SA"/>
          </a:p>
        </p:txBody>
      </p:sp>
    </p:spTree>
    <p:extLst>
      <p:ext uri="{BB962C8B-B14F-4D97-AF65-F5344CB8AC3E}">
        <p14:creationId xmlns:p14="http://schemas.microsoft.com/office/powerpoint/2010/main" val="181291712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4000" r="101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8229600" cy="1143000"/>
          </a:xfrm>
        </p:spPr>
        <p:txBody>
          <a:bodyPr>
            <a:normAutofit fontScale="90000"/>
          </a:bodyPr>
          <a:lstStyle/>
          <a:p>
            <a:r>
              <a:rPr lang="ar-SA" sz="4200" b="1" dirty="0">
                <a:solidFill>
                  <a:schemeClr val="accent6">
                    <a:lumMod val="50000"/>
                  </a:schemeClr>
                </a:solidFill>
              </a:rPr>
              <a:t>ضع أسباب منطقية وعلمية برأيك للظواهر الآتية</a:t>
            </a:r>
            <a:r>
              <a:rPr lang="ar-SA" dirty="0"/>
              <a:t> </a:t>
            </a:r>
          </a:p>
        </p:txBody>
      </p:sp>
      <p:sp>
        <p:nvSpPr>
          <p:cNvPr id="3" name="Content Placeholder 2"/>
          <p:cNvSpPr>
            <a:spLocks noGrp="1"/>
          </p:cNvSpPr>
          <p:nvPr>
            <p:ph idx="1"/>
          </p:nvPr>
        </p:nvSpPr>
        <p:spPr>
          <a:xfrm>
            <a:off x="2336485" y="1592887"/>
            <a:ext cx="6779096" cy="5257800"/>
          </a:xfrm>
        </p:spPr>
        <p:txBody>
          <a:bodyPr>
            <a:normAutofit fontScale="85000" lnSpcReduction="20000"/>
          </a:bodyPr>
          <a:lstStyle/>
          <a:p>
            <a:pPr marL="0" indent="0">
              <a:spcBef>
                <a:spcPct val="0"/>
              </a:spcBef>
              <a:buNone/>
            </a:pPr>
            <a:r>
              <a:rPr lang="ar-SA" sz="4500" b="1" dirty="0">
                <a:solidFill>
                  <a:srgbClr val="7030A0"/>
                </a:solidFill>
                <a:latin typeface="+mj-lt"/>
                <a:ea typeface="+mj-ea"/>
                <a:cs typeface="+mj-cs"/>
              </a:rPr>
              <a:t>1-انتشار مرض التوحد بين الأطفال في القرن الحادي والعشرون</a:t>
            </a:r>
            <a:r>
              <a:rPr lang="en-US" sz="4500" b="1" dirty="0">
                <a:solidFill>
                  <a:srgbClr val="7030A0"/>
                </a:solidFill>
                <a:latin typeface="+mj-lt"/>
                <a:ea typeface="+mj-ea"/>
                <a:cs typeface="+mj-cs"/>
              </a:rPr>
              <a:t>. </a:t>
            </a:r>
            <a:br>
              <a:rPr lang="en-US" sz="4500" b="1" dirty="0">
                <a:solidFill>
                  <a:srgbClr val="7030A0"/>
                </a:solidFill>
                <a:latin typeface="+mj-lt"/>
                <a:ea typeface="+mj-ea"/>
                <a:cs typeface="+mj-cs"/>
              </a:rPr>
            </a:br>
            <a:r>
              <a:rPr lang="ar-SA" sz="4500" b="1" dirty="0">
                <a:solidFill>
                  <a:srgbClr val="7030A0"/>
                </a:solidFill>
                <a:latin typeface="+mj-lt"/>
                <a:ea typeface="+mj-ea"/>
                <a:cs typeface="+mj-cs"/>
              </a:rPr>
              <a:t>2 </a:t>
            </a:r>
            <a:r>
              <a:rPr lang="en-US" sz="4500" b="1" dirty="0">
                <a:solidFill>
                  <a:srgbClr val="7030A0"/>
                </a:solidFill>
                <a:latin typeface="+mj-lt"/>
                <a:ea typeface="+mj-ea"/>
                <a:cs typeface="+mj-cs"/>
              </a:rPr>
              <a:t>- </a:t>
            </a:r>
            <a:r>
              <a:rPr lang="ar-SA" sz="4500" b="1" dirty="0">
                <a:solidFill>
                  <a:srgbClr val="7030A0"/>
                </a:solidFill>
                <a:latin typeface="+mj-lt"/>
                <a:ea typeface="+mj-ea"/>
                <a:cs typeface="+mj-cs"/>
              </a:rPr>
              <a:t> تجمد الماء المالح بسرعة تفوق الماء العادي </a:t>
            </a:r>
            <a:r>
              <a:rPr lang="en-US" sz="4500" b="1" dirty="0">
                <a:solidFill>
                  <a:srgbClr val="7030A0"/>
                </a:solidFill>
                <a:latin typeface="+mj-lt"/>
                <a:ea typeface="+mj-ea"/>
                <a:cs typeface="+mj-cs"/>
              </a:rPr>
              <a:t/>
            </a:r>
            <a:br>
              <a:rPr lang="en-US" sz="4500" b="1" dirty="0">
                <a:solidFill>
                  <a:srgbClr val="7030A0"/>
                </a:solidFill>
                <a:latin typeface="+mj-lt"/>
                <a:ea typeface="+mj-ea"/>
                <a:cs typeface="+mj-cs"/>
              </a:rPr>
            </a:br>
            <a:r>
              <a:rPr lang="ar-SA" sz="4500" b="1" dirty="0">
                <a:solidFill>
                  <a:srgbClr val="7030A0"/>
                </a:solidFill>
                <a:latin typeface="+mj-lt"/>
                <a:ea typeface="+mj-ea"/>
                <a:cs typeface="+mj-cs"/>
              </a:rPr>
              <a:t>3-كذب أخبار الطقس اليومية في بعض الأحيان </a:t>
            </a:r>
          </a:p>
          <a:p>
            <a:pPr marL="0" lvl="0" indent="0">
              <a:spcBef>
                <a:spcPct val="0"/>
              </a:spcBef>
              <a:buNone/>
            </a:pPr>
            <a:r>
              <a:rPr lang="ar-SA" sz="4500" b="1" dirty="0">
                <a:solidFill>
                  <a:srgbClr val="FF0000"/>
                </a:solidFill>
                <a:latin typeface="+mj-lt"/>
                <a:ea typeface="+mj-ea"/>
                <a:cs typeface="+mj-cs"/>
              </a:rPr>
              <a:t>بعد وضعك للأسباب حاول أن ترجح سبب واحد فقط من بين الأسباب التي وضعتها  بمساعدة زملائك ومدرسك وعلل سبب ترجيحك هذا السبب من بين كل الأسباب .</a:t>
            </a:r>
            <a:endParaRPr lang="en-US" sz="4500" b="1" dirty="0">
              <a:solidFill>
                <a:srgbClr val="FF0000"/>
              </a:solidFill>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FA818665-3177-4614-AC9F-3C20AA7B5F4D}"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smtClean="0"/>
              <a:t>المنصة التربوية السورية </a:t>
            </a:r>
            <a:endParaRPr lang="ar-SA"/>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2</a:t>
            </a:fld>
            <a:endParaRPr lang="ar-SA"/>
          </a:p>
        </p:txBody>
      </p:sp>
    </p:spTree>
    <p:extLst>
      <p:ext uri="{BB962C8B-B14F-4D97-AF65-F5344CB8AC3E}">
        <p14:creationId xmlns:p14="http://schemas.microsoft.com/office/powerpoint/2010/main" val="39936833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8229600" cy="1143000"/>
          </a:xfrm>
        </p:spPr>
        <p:txBody>
          <a:bodyPr>
            <a:noAutofit/>
          </a:bodyPr>
          <a:lstStyle/>
          <a:p>
            <a:r>
              <a:rPr lang="ar-SA" sz="4800" b="1" dirty="0">
                <a:solidFill>
                  <a:schemeClr val="accent6">
                    <a:lumMod val="50000"/>
                  </a:schemeClr>
                </a:solidFill>
              </a:rPr>
              <a:t>فكر .. أجب </a:t>
            </a:r>
            <a:r>
              <a:rPr lang="en-US" sz="4800" dirty="0"/>
              <a:t/>
            </a:r>
            <a:br>
              <a:rPr lang="en-US" sz="4800" dirty="0"/>
            </a:br>
            <a:endParaRPr lang="ar-SA" sz="4800" dirty="0"/>
          </a:p>
        </p:txBody>
      </p:sp>
      <p:sp>
        <p:nvSpPr>
          <p:cNvPr id="3" name="Content Placeholder 2"/>
          <p:cNvSpPr>
            <a:spLocks noGrp="1"/>
          </p:cNvSpPr>
          <p:nvPr>
            <p:ph idx="1"/>
          </p:nvPr>
        </p:nvSpPr>
        <p:spPr>
          <a:xfrm>
            <a:off x="251520" y="1412777"/>
            <a:ext cx="7704856" cy="2689274"/>
          </a:xfrm>
        </p:spPr>
        <p:txBody>
          <a:bodyPr/>
          <a:lstStyle/>
          <a:p>
            <a:pPr marL="0" indent="0" algn="ctr">
              <a:buNone/>
            </a:pPr>
            <a:r>
              <a:rPr lang="ar-SA" sz="3800" b="1" dirty="0">
                <a:solidFill>
                  <a:srgbClr val="002060"/>
                </a:solidFill>
                <a:latin typeface="+mj-lt"/>
                <a:ea typeface="+mj-ea"/>
                <a:cs typeface="+mj-cs"/>
              </a:rPr>
              <a:t>لنفرض مثلا أن الجو غائم الآن .. تستطيع ببساطة أن تنظر من النافذة وتكتشف صدق أو كذب الفرضية التي افترضناها</a:t>
            </a:r>
            <a:r>
              <a:rPr lang="en-US" sz="3800" b="1" dirty="0">
                <a:solidFill>
                  <a:srgbClr val="002060"/>
                </a:solidFill>
                <a:latin typeface="+mj-lt"/>
                <a:ea typeface="+mj-ea"/>
                <a:cs typeface="+mj-cs"/>
              </a:rPr>
              <a:t>. </a:t>
            </a:r>
            <a:br>
              <a:rPr lang="en-US" sz="3800" b="1" dirty="0">
                <a:solidFill>
                  <a:srgbClr val="002060"/>
                </a:solidFill>
                <a:latin typeface="+mj-lt"/>
                <a:ea typeface="+mj-ea"/>
                <a:cs typeface="+mj-cs"/>
              </a:rPr>
            </a:br>
            <a:r>
              <a:rPr lang="ar-SA" sz="3800" b="1" dirty="0">
                <a:solidFill>
                  <a:srgbClr val="002060"/>
                </a:solidFill>
                <a:latin typeface="+mj-lt"/>
                <a:ea typeface="+mj-ea"/>
                <a:cs typeface="+mj-cs"/>
              </a:rPr>
              <a:t>ما دلالة ما قمنا به</a:t>
            </a:r>
            <a:r>
              <a:rPr lang="en-US" sz="3800" b="1" dirty="0">
                <a:solidFill>
                  <a:srgbClr val="002060"/>
                </a:solidFill>
                <a:latin typeface="+mj-lt"/>
                <a:ea typeface="+mj-ea"/>
                <a:cs typeface="+mj-cs"/>
              </a:rPr>
              <a:t> </a:t>
            </a:r>
            <a:r>
              <a:rPr lang="en-US" sz="3800" b="1" dirty="0">
                <a:latin typeface="+mj-lt"/>
                <a:ea typeface="+mj-ea"/>
                <a:cs typeface="+mj-cs"/>
              </a:rPr>
              <a:t>.. </a:t>
            </a:r>
            <a:endParaRPr lang="ar-SA" sz="3800" b="1" dirty="0">
              <a:latin typeface="+mj-lt"/>
              <a:ea typeface="+mj-ea"/>
              <a:cs typeface="+mj-cs"/>
            </a:endParaRPr>
          </a:p>
        </p:txBody>
      </p:sp>
      <p:sp>
        <p:nvSpPr>
          <p:cNvPr id="4" name="عنصر نائب للتاريخ 3"/>
          <p:cNvSpPr>
            <a:spLocks noGrp="1"/>
          </p:cNvSpPr>
          <p:nvPr>
            <p:ph type="dt" sz="half" idx="10"/>
          </p:nvPr>
        </p:nvSpPr>
        <p:spPr/>
        <p:txBody>
          <a:bodyPr/>
          <a:lstStyle/>
          <a:p>
            <a:fld id="{4D90C82E-3B6C-4048-AB91-F62307C3B148}"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sz="1400" b="1" smtClean="0">
                <a:solidFill>
                  <a:srgbClr val="0070C0"/>
                </a:solidFill>
              </a:rPr>
              <a:t>المنصة التربوية السورية </a:t>
            </a:r>
            <a:endParaRPr lang="ar-SA" sz="1400" b="1" dirty="0">
              <a:solidFill>
                <a:srgbClr val="0070C0"/>
              </a:solidFill>
            </a:endParaRPr>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3</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933056"/>
            <a:ext cx="4320480" cy="2279278"/>
          </a:xfrm>
          <a:prstGeom prst="rect">
            <a:avLst/>
          </a:prstGeom>
          <a:effectLst>
            <a:softEdge rad="317500"/>
          </a:effectLst>
        </p:spPr>
      </p:pic>
    </p:spTree>
    <p:extLst>
      <p:ext uri="{BB962C8B-B14F-4D97-AF65-F5344CB8AC3E}">
        <p14:creationId xmlns:p14="http://schemas.microsoft.com/office/powerpoint/2010/main" val="15757701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4000" r="101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229600" cy="1143000"/>
          </a:xfrm>
        </p:spPr>
        <p:txBody>
          <a:bodyPr>
            <a:normAutofit/>
          </a:bodyPr>
          <a:lstStyle/>
          <a:p>
            <a:r>
              <a:rPr lang="ar-SA" sz="4800" b="1" dirty="0">
                <a:solidFill>
                  <a:schemeClr val="accent6">
                    <a:lumMod val="50000"/>
                  </a:schemeClr>
                </a:solidFill>
              </a:rPr>
              <a:t>أكمل الفراغات </a:t>
            </a:r>
          </a:p>
        </p:txBody>
      </p:sp>
      <p:sp>
        <p:nvSpPr>
          <p:cNvPr id="3" name="Content Placeholder 2"/>
          <p:cNvSpPr>
            <a:spLocks noGrp="1"/>
          </p:cNvSpPr>
          <p:nvPr>
            <p:ph idx="1"/>
          </p:nvPr>
        </p:nvSpPr>
        <p:spPr/>
        <p:txBody>
          <a:bodyPr/>
          <a:lstStyle/>
          <a:p>
            <a:pPr marL="0" indent="0">
              <a:buNone/>
            </a:pPr>
            <a:r>
              <a:rPr lang="ar-SA" sz="4800" b="1" dirty="0">
                <a:solidFill>
                  <a:srgbClr val="FF0000"/>
                </a:solidFill>
                <a:latin typeface="+mj-lt"/>
                <a:ea typeface="+mj-ea"/>
                <a:cs typeface="+mj-cs"/>
              </a:rPr>
              <a:t>الفرضية هي ........ نستطيع التحقق من صدقه أو كذبه عن طريق</a:t>
            </a:r>
            <a:r>
              <a:rPr lang="en-US" sz="4800" b="1" dirty="0">
                <a:solidFill>
                  <a:srgbClr val="FF0000"/>
                </a:solidFill>
                <a:latin typeface="+mj-lt"/>
                <a:ea typeface="+mj-ea"/>
                <a:cs typeface="+mj-cs"/>
              </a:rPr>
              <a:t> </a:t>
            </a:r>
            <a:r>
              <a:rPr lang="en-US" sz="4800" b="1" dirty="0">
                <a:latin typeface="+mj-lt"/>
                <a:ea typeface="+mj-ea"/>
                <a:cs typeface="+mj-cs"/>
              </a:rPr>
              <a:t>....... </a:t>
            </a:r>
            <a:endParaRPr lang="ar-SA" sz="4800" b="1" dirty="0">
              <a:latin typeface="+mj-lt"/>
              <a:ea typeface="+mj-ea"/>
              <a:cs typeface="+mj-cs"/>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169" y="3079358"/>
            <a:ext cx="4176464" cy="3198806"/>
          </a:xfrm>
          <a:prstGeom prst="rect">
            <a:avLst/>
          </a:prstGeom>
          <a:effectLst>
            <a:softEdge rad="317500"/>
          </a:effectLst>
        </p:spPr>
      </p:pic>
      <p:sp>
        <p:nvSpPr>
          <p:cNvPr id="7" name="عنصر نائب للتاريخ 6"/>
          <p:cNvSpPr>
            <a:spLocks noGrp="1"/>
          </p:cNvSpPr>
          <p:nvPr>
            <p:ph type="dt" sz="half" idx="10"/>
          </p:nvPr>
        </p:nvSpPr>
        <p:spPr/>
        <p:txBody>
          <a:bodyPr/>
          <a:lstStyle/>
          <a:p>
            <a:fld id="{27AF0354-FAC8-44D8-8317-C58938CB3685}" type="uaqdatetime1">
              <a:rPr lang="ar-SA" smtClean="0"/>
              <a:t>05/02/40</a:t>
            </a:fld>
            <a:endParaRPr lang="ar-SA"/>
          </a:p>
        </p:txBody>
      </p:sp>
      <p:sp>
        <p:nvSpPr>
          <p:cNvPr id="8" name="عنصر نائب للتذييل 7"/>
          <p:cNvSpPr>
            <a:spLocks noGrp="1"/>
          </p:cNvSpPr>
          <p:nvPr>
            <p:ph type="ftr" sz="quarter" idx="11"/>
          </p:nvPr>
        </p:nvSpPr>
        <p:spPr/>
        <p:txBody>
          <a:bodyPr/>
          <a:lstStyle/>
          <a:p>
            <a:r>
              <a:rPr lang="ar-SA" sz="1400" b="1" smtClean="0">
                <a:solidFill>
                  <a:srgbClr val="0070C0"/>
                </a:solidFill>
              </a:rPr>
              <a:t>المنصة التربوية السورية </a:t>
            </a:r>
            <a:endParaRPr lang="ar-SA" sz="1400" b="1" dirty="0">
              <a:solidFill>
                <a:srgbClr val="0070C0"/>
              </a:solidFill>
            </a:endParaRPr>
          </a:p>
        </p:txBody>
      </p:sp>
      <p:sp>
        <p:nvSpPr>
          <p:cNvPr id="9" name="عنصر نائب لرقم الشريحة 8"/>
          <p:cNvSpPr>
            <a:spLocks noGrp="1"/>
          </p:cNvSpPr>
          <p:nvPr>
            <p:ph type="sldNum" sz="quarter" idx="12"/>
          </p:nvPr>
        </p:nvSpPr>
        <p:spPr/>
        <p:txBody>
          <a:bodyPr/>
          <a:lstStyle/>
          <a:p>
            <a:fld id="{9456940F-32D0-46B9-8971-27527CF2E27A}" type="slidenum">
              <a:rPr lang="ar-SA" smtClean="0"/>
              <a:t>4</a:t>
            </a:fld>
            <a:endParaRPr lang="ar-SA"/>
          </a:p>
        </p:txBody>
      </p:sp>
    </p:spTree>
    <p:extLst>
      <p:ext uri="{BB962C8B-B14F-4D97-AF65-F5344CB8AC3E}">
        <p14:creationId xmlns:p14="http://schemas.microsoft.com/office/powerpoint/2010/main" val="10167027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1143000"/>
          </a:xfrm>
        </p:spPr>
        <p:txBody>
          <a:bodyPr>
            <a:normAutofit fontScale="90000"/>
          </a:bodyPr>
          <a:lstStyle/>
          <a:p>
            <a:r>
              <a:rPr lang="ar-SA" sz="5300" b="1" dirty="0">
                <a:solidFill>
                  <a:schemeClr val="accent6">
                    <a:lumMod val="50000"/>
                  </a:schemeClr>
                </a:solidFill>
              </a:rPr>
              <a:t>أولا شروط تكون الفرضية:</a:t>
            </a:r>
            <a:r>
              <a:rPr lang="en-US" dirty="0"/>
              <a:t/>
            </a:r>
            <a:br>
              <a:rPr lang="en-US" dirty="0"/>
            </a:br>
            <a:endParaRPr lang="ar-SA" dirty="0"/>
          </a:p>
        </p:txBody>
      </p:sp>
      <p:sp>
        <p:nvSpPr>
          <p:cNvPr id="3" name="Content Placeholder 2"/>
          <p:cNvSpPr>
            <a:spLocks noGrp="1"/>
          </p:cNvSpPr>
          <p:nvPr>
            <p:ph idx="1"/>
          </p:nvPr>
        </p:nvSpPr>
        <p:spPr>
          <a:xfrm>
            <a:off x="467544" y="1628800"/>
            <a:ext cx="7355160" cy="4525963"/>
          </a:xfrm>
        </p:spPr>
        <p:txBody>
          <a:bodyPr>
            <a:normAutofit fontScale="85000" lnSpcReduction="10000"/>
          </a:bodyPr>
          <a:lstStyle/>
          <a:p>
            <a:pPr marL="0" lvl="0" indent="0" algn="ctr">
              <a:buNone/>
            </a:pPr>
            <a:r>
              <a:rPr lang="ar-SA" sz="4200" b="1" dirty="0">
                <a:solidFill>
                  <a:srgbClr val="009900"/>
                </a:solidFill>
                <a:latin typeface="+mj-lt"/>
                <a:ea typeface="+mj-ea"/>
                <a:cs typeface="+mj-cs"/>
              </a:rPr>
              <a:t>أ - الشروط الواجب توافرها في واضع الفرض (العالم</a:t>
            </a:r>
            <a:r>
              <a:rPr lang="ar-SA" sz="4200" b="1" dirty="0" smtClean="0">
                <a:solidFill>
                  <a:srgbClr val="009900"/>
                </a:solidFill>
                <a:latin typeface="+mj-lt"/>
                <a:ea typeface="+mj-ea"/>
                <a:cs typeface="+mj-cs"/>
              </a:rPr>
              <a:t>):</a:t>
            </a:r>
            <a:endParaRPr lang="en-US" sz="4200" b="1" dirty="0" smtClean="0">
              <a:solidFill>
                <a:srgbClr val="009900"/>
              </a:solidFill>
              <a:latin typeface="+mj-lt"/>
              <a:ea typeface="+mj-ea"/>
              <a:cs typeface="+mj-cs"/>
            </a:endParaRPr>
          </a:p>
          <a:p>
            <a:pPr marL="0" lvl="0" indent="0" algn="ctr">
              <a:buNone/>
            </a:pPr>
            <a:r>
              <a:rPr lang="ar-SA" sz="4200" b="1" dirty="0" smtClean="0">
                <a:solidFill>
                  <a:srgbClr val="009900"/>
                </a:solidFill>
                <a:latin typeface="+mj-lt"/>
                <a:ea typeface="+mj-ea"/>
                <a:cs typeface="+mj-cs"/>
              </a:rPr>
              <a:t>1- </a:t>
            </a:r>
            <a:r>
              <a:rPr lang="ar-SA" sz="4200" b="1" dirty="0">
                <a:solidFill>
                  <a:srgbClr val="009900"/>
                </a:solidFill>
                <a:latin typeface="+mj-lt"/>
                <a:ea typeface="+mj-ea"/>
                <a:cs typeface="+mj-cs"/>
              </a:rPr>
              <a:t>الاستعداد الشخصي الذي يُعبر عنه بمستوى عال من الذكاء والقدرة على الحكم السديد، </a:t>
            </a:r>
          </a:p>
          <a:p>
            <a:pPr marL="0" lvl="0" indent="0" algn="ctr">
              <a:buNone/>
            </a:pPr>
            <a:r>
              <a:rPr lang="ar-SA" sz="4200" b="1" dirty="0">
                <a:solidFill>
                  <a:srgbClr val="009900"/>
                </a:solidFill>
                <a:latin typeface="+mj-lt"/>
                <a:ea typeface="+mj-ea"/>
                <a:cs typeface="+mj-cs"/>
              </a:rPr>
              <a:t>2- يشترط في العالم أن تكون له قدرة على الابتكار، </a:t>
            </a:r>
            <a:endParaRPr lang="en-US" sz="4200" b="1" dirty="0">
              <a:solidFill>
                <a:srgbClr val="009900"/>
              </a:solidFill>
              <a:latin typeface="+mj-lt"/>
              <a:ea typeface="+mj-ea"/>
              <a:cs typeface="+mj-cs"/>
            </a:endParaRPr>
          </a:p>
          <a:p>
            <a:pPr marL="0" indent="0" algn="ctr">
              <a:buNone/>
            </a:pPr>
            <a:r>
              <a:rPr lang="ar-SA" sz="4200" b="1" dirty="0">
                <a:solidFill>
                  <a:srgbClr val="009900"/>
                </a:solidFill>
                <a:latin typeface="+mj-lt"/>
                <a:ea typeface="+mj-ea"/>
                <a:cs typeface="+mj-cs"/>
              </a:rPr>
              <a:t>3- امتلاك المعارف الواسعة في موضوع البحث</a:t>
            </a:r>
            <a:r>
              <a:rPr lang="ar-SA" sz="4200" b="1" dirty="0">
                <a:latin typeface="+mj-lt"/>
                <a:ea typeface="+mj-ea"/>
                <a:cs typeface="+mj-cs"/>
              </a:rPr>
              <a:t>.</a:t>
            </a:r>
            <a:endParaRPr lang="en-US" sz="4200" b="1" dirty="0">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CBC10A24-5CE6-44E3-A2C9-3F7550491AEE}"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smtClean="0"/>
              <a:t>المنصة التربوية السورية </a:t>
            </a:r>
            <a:endParaRPr lang="ar-SA"/>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5</a:t>
            </a:fld>
            <a:endParaRPr lang="ar-SA"/>
          </a:p>
        </p:txBody>
      </p:sp>
    </p:spTree>
    <p:extLst>
      <p:ext uri="{BB962C8B-B14F-4D97-AF65-F5344CB8AC3E}">
        <p14:creationId xmlns:p14="http://schemas.microsoft.com/office/powerpoint/2010/main" val="322831419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2" end="2"/>
                                            </p:txEl>
                                          </p:spTgt>
                                        </p:tgtEl>
                                        <p:attrNameLst>
                                          <p:attrName>ppt_w</p:attrName>
                                        </p:attrNameLst>
                                      </p:cBhvr>
                                    </p:anim>
                                    <p:anim by="(#ppt_w*0.50)" calcmode="lin" valueType="num">
                                      <p:cBhvr>
                                        <p:cTn id="32" dur="500" decel="50000" autoRev="1" fill="hold">
                                          <p:stCondLst>
                                            <p:cond delay="0"/>
                                          </p:stCondLst>
                                        </p:cTn>
                                        <p:tgtEl>
                                          <p:spTgt spid="3">
                                            <p:txEl>
                                              <p:pRg st="2" end="2"/>
                                            </p:txEl>
                                          </p:spTgt>
                                        </p:tgtEl>
                                        <p:attrNameLst>
                                          <p:attrName>ppt_x</p:attrName>
                                        </p:attrNameLst>
                                      </p:cBhvr>
                                    </p:anim>
                                    <p:anim from="(-#ppt_h/2)" to="(#ppt_y)" calcmode="lin" valueType="num">
                                      <p:cBhvr>
                                        <p:cTn id="33" dur="1000" fill="hold">
                                          <p:stCondLst>
                                            <p:cond delay="0"/>
                                          </p:stCondLst>
                                        </p:cTn>
                                        <p:tgtEl>
                                          <p:spTgt spid="3">
                                            <p:txEl>
                                              <p:pRg st="2" end="2"/>
                                            </p:txEl>
                                          </p:spTgt>
                                        </p:tgtEl>
                                        <p:attrNameLst>
                                          <p:attrName>ppt_y</p:attrName>
                                        </p:attrNameLst>
                                      </p:cBhvr>
                                    </p:anim>
                                    <p:animRot by="21600000">
                                      <p:cBhvr>
                                        <p:cTn id="34" dur="1000" fill="hold">
                                          <p:stCondLst>
                                            <p:cond delay="0"/>
                                          </p:stCondLst>
                                        </p:cTn>
                                        <p:tgtEl>
                                          <p:spTgt spid="3">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3" end="3"/>
                                            </p:txEl>
                                          </p:spTgt>
                                        </p:tgtEl>
                                        <p:attrNameLst>
                                          <p:attrName>ppt_w</p:attrName>
                                        </p:attrNameLst>
                                      </p:cBhvr>
                                    </p:anim>
                                    <p:anim by="(#ppt_w*0.50)" calcmode="lin" valueType="num">
                                      <p:cBhvr>
                                        <p:cTn id="40" dur="500" decel="50000" autoRev="1" fill="hold">
                                          <p:stCondLst>
                                            <p:cond delay="0"/>
                                          </p:stCondLst>
                                        </p:cTn>
                                        <p:tgtEl>
                                          <p:spTgt spid="3">
                                            <p:txEl>
                                              <p:pRg st="3" end="3"/>
                                            </p:txEl>
                                          </p:spTgt>
                                        </p:tgtEl>
                                        <p:attrNameLst>
                                          <p:attrName>ppt_x</p:attrName>
                                        </p:attrNameLst>
                                      </p:cBhvr>
                                    </p:anim>
                                    <p:anim from="(-#ppt_h/2)" to="(#ppt_y)" calcmode="lin" valueType="num">
                                      <p:cBhvr>
                                        <p:cTn id="41" dur="1000" fill="hold">
                                          <p:stCondLst>
                                            <p:cond delay="0"/>
                                          </p:stCondLst>
                                        </p:cTn>
                                        <p:tgtEl>
                                          <p:spTgt spid="3">
                                            <p:txEl>
                                              <p:pRg st="3" end="3"/>
                                            </p:txEl>
                                          </p:spTgt>
                                        </p:tgtEl>
                                        <p:attrNameLst>
                                          <p:attrName>ppt_y</p:attrName>
                                        </p:attrNameLst>
                                      </p:cBhvr>
                                    </p:anim>
                                    <p:animRot by="21600000">
                                      <p:cBhvr>
                                        <p:cTn id="42"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4000" r="101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8229600" cy="1143000"/>
          </a:xfrm>
        </p:spPr>
        <p:txBody>
          <a:bodyPr>
            <a:normAutofit fontScale="90000"/>
          </a:bodyPr>
          <a:lstStyle/>
          <a:p>
            <a:pPr lvl="0"/>
            <a:r>
              <a:rPr lang="ar-SA" b="1" dirty="0">
                <a:solidFill>
                  <a:schemeClr val="accent6">
                    <a:lumMod val="50000"/>
                  </a:schemeClr>
                </a:solidFill>
              </a:rPr>
              <a:t>ب - الشروط الواجب توافرها لتحول الفرض إلى قانون علمي مقبول :</a:t>
            </a:r>
            <a:r>
              <a:rPr lang="en-US" dirty="0" smtClean="0">
                <a:effectLst/>
              </a:rPr>
              <a:t/>
            </a:r>
            <a:br>
              <a:rPr lang="en-US" dirty="0" smtClean="0">
                <a:effectLst/>
              </a:rPr>
            </a:br>
            <a:endParaRPr lang="ar-SA" dirty="0"/>
          </a:p>
        </p:txBody>
      </p:sp>
      <p:sp>
        <p:nvSpPr>
          <p:cNvPr id="3" name="Content Placeholder 2"/>
          <p:cNvSpPr>
            <a:spLocks noGrp="1"/>
          </p:cNvSpPr>
          <p:nvPr>
            <p:ph idx="1"/>
          </p:nvPr>
        </p:nvSpPr>
        <p:spPr>
          <a:xfrm>
            <a:off x="2339752" y="1700808"/>
            <a:ext cx="6563072" cy="4781128"/>
          </a:xfrm>
        </p:spPr>
        <p:txBody>
          <a:bodyPr/>
          <a:lstStyle/>
          <a:p>
            <a:pPr marL="0" indent="0" algn="ctr">
              <a:spcBef>
                <a:spcPct val="0"/>
              </a:spcBef>
              <a:buNone/>
            </a:pPr>
            <a:r>
              <a:rPr lang="ar-SA" sz="4000" b="1" dirty="0">
                <a:solidFill>
                  <a:srgbClr val="009900"/>
                </a:solidFill>
                <a:latin typeface="+mj-lt"/>
                <a:ea typeface="+mj-ea"/>
                <a:cs typeface="+mj-cs"/>
              </a:rPr>
              <a:t>1- يجب أن يسمح الفرض باشتقاق نتائج تكون موضوع ملاحظة مباشرة أو غير مباشرة.</a:t>
            </a:r>
          </a:p>
          <a:p>
            <a:pPr marL="0" indent="0" algn="ctr">
              <a:spcBef>
                <a:spcPct val="0"/>
              </a:spcBef>
              <a:buNone/>
            </a:pPr>
            <a:r>
              <a:rPr lang="ar-SA" sz="4000" b="1" dirty="0">
                <a:solidFill>
                  <a:srgbClr val="009900"/>
                </a:solidFill>
                <a:latin typeface="+mj-lt"/>
                <a:ea typeface="+mj-ea"/>
                <a:cs typeface="+mj-cs"/>
              </a:rPr>
              <a:t> 2- ويجب أن تكون النتائج المستنبطة من الفرض متفقة مع الوقائع. </a:t>
            </a:r>
            <a:endParaRPr lang="en-US" sz="4000" b="1" dirty="0">
              <a:solidFill>
                <a:srgbClr val="009900"/>
              </a:solidFill>
              <a:latin typeface="+mj-lt"/>
              <a:ea typeface="+mj-ea"/>
              <a:cs typeface="+mj-cs"/>
            </a:endParaRPr>
          </a:p>
          <a:p>
            <a:pPr marL="0" indent="0" algn="ctr">
              <a:spcBef>
                <a:spcPct val="0"/>
              </a:spcBef>
              <a:buNone/>
            </a:pPr>
            <a:r>
              <a:rPr lang="ar-SA" sz="4000" b="1" dirty="0">
                <a:solidFill>
                  <a:srgbClr val="009900"/>
                </a:solidFill>
                <a:latin typeface="+mj-lt"/>
                <a:ea typeface="+mj-ea"/>
                <a:cs typeface="+mj-cs"/>
              </a:rPr>
              <a:t>3- يجب ألا يتعارض الفرض العلمي مع قوانين الفكر. </a:t>
            </a:r>
            <a:endParaRPr lang="en-US" sz="4000" b="1" dirty="0">
              <a:solidFill>
                <a:srgbClr val="009900"/>
              </a:solidFill>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BAA1CF09-6E86-498D-9308-A33BD5A5873E}"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smtClean="0"/>
              <a:t>المنصة التربوية السورية </a:t>
            </a:r>
            <a:endParaRPr lang="ar-SA"/>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6</a:t>
            </a:fld>
            <a:endParaRPr lang="ar-SA"/>
          </a:p>
        </p:txBody>
      </p:sp>
    </p:spTree>
    <p:extLst>
      <p:ext uri="{BB962C8B-B14F-4D97-AF65-F5344CB8AC3E}">
        <p14:creationId xmlns:p14="http://schemas.microsoft.com/office/powerpoint/2010/main" val="4294742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2" end="2"/>
                                            </p:txEl>
                                          </p:spTgt>
                                        </p:tgtEl>
                                        <p:attrNameLst>
                                          <p:attrName>ppt_w</p:attrName>
                                        </p:attrNameLst>
                                      </p:cBhvr>
                                    </p:anim>
                                    <p:anim by="(#ppt_w*0.50)" calcmode="lin" valueType="num">
                                      <p:cBhvr>
                                        <p:cTn id="32" dur="500" decel="50000" autoRev="1" fill="hold">
                                          <p:stCondLst>
                                            <p:cond delay="0"/>
                                          </p:stCondLst>
                                        </p:cTn>
                                        <p:tgtEl>
                                          <p:spTgt spid="3">
                                            <p:txEl>
                                              <p:pRg st="2" end="2"/>
                                            </p:txEl>
                                          </p:spTgt>
                                        </p:tgtEl>
                                        <p:attrNameLst>
                                          <p:attrName>ppt_x</p:attrName>
                                        </p:attrNameLst>
                                      </p:cBhvr>
                                    </p:anim>
                                    <p:anim from="(-#ppt_h/2)" to="(#ppt_y)" calcmode="lin" valueType="num">
                                      <p:cBhvr>
                                        <p:cTn id="33" dur="1000" fill="hold">
                                          <p:stCondLst>
                                            <p:cond delay="0"/>
                                          </p:stCondLst>
                                        </p:cTn>
                                        <p:tgtEl>
                                          <p:spTgt spid="3">
                                            <p:txEl>
                                              <p:pRg st="2" end="2"/>
                                            </p:txEl>
                                          </p:spTgt>
                                        </p:tgtEl>
                                        <p:attrNameLst>
                                          <p:attrName>ppt_y</p:attrName>
                                        </p:attrNameLst>
                                      </p:cBhvr>
                                    </p:anim>
                                    <p:animRot by="21600000">
                                      <p:cBhvr>
                                        <p:cTn id="34"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1143000"/>
          </a:xfrm>
        </p:spPr>
        <p:txBody>
          <a:bodyPr>
            <a:normAutofit/>
          </a:bodyPr>
          <a:lstStyle/>
          <a:p>
            <a:r>
              <a:rPr lang="ar-SA" sz="4000" b="1" dirty="0">
                <a:solidFill>
                  <a:schemeClr val="accent6">
                    <a:lumMod val="50000"/>
                  </a:schemeClr>
                </a:solidFill>
              </a:rPr>
              <a:t>فكر وأجب</a:t>
            </a:r>
          </a:p>
        </p:txBody>
      </p:sp>
      <p:sp>
        <p:nvSpPr>
          <p:cNvPr id="3" name="Content Placeholder 2"/>
          <p:cNvSpPr>
            <a:spLocks noGrp="1"/>
          </p:cNvSpPr>
          <p:nvPr>
            <p:ph idx="1"/>
          </p:nvPr>
        </p:nvSpPr>
        <p:spPr>
          <a:xfrm>
            <a:off x="518810" y="2132856"/>
            <a:ext cx="7571184" cy="2116832"/>
          </a:xfrm>
        </p:spPr>
        <p:txBody>
          <a:bodyPr>
            <a:normAutofit/>
          </a:bodyPr>
          <a:lstStyle/>
          <a:p>
            <a:pPr marL="0" indent="0" algn="ctr">
              <a:spcBef>
                <a:spcPct val="0"/>
              </a:spcBef>
              <a:buNone/>
            </a:pPr>
            <a:r>
              <a:rPr lang="ar-SY" sz="4000" b="1" dirty="0">
                <a:solidFill>
                  <a:srgbClr val="009900"/>
                </a:solidFill>
                <a:latin typeface="+mj-lt"/>
                <a:ea typeface="+mj-ea"/>
                <a:cs typeface="+mj-cs"/>
              </a:rPr>
              <a:t>هل للخيال العلمي  دور في وضع الفرضية ؟ علل إجابتك ودعمها بمثال .</a:t>
            </a:r>
            <a:endParaRPr lang="ar-SA" sz="4000" b="1" dirty="0">
              <a:solidFill>
                <a:srgbClr val="009900"/>
              </a:solidFill>
              <a:latin typeface="+mj-lt"/>
              <a:ea typeface="+mj-ea"/>
              <a:cs typeface="+mj-cs"/>
            </a:endParaRPr>
          </a:p>
        </p:txBody>
      </p:sp>
      <p:sp>
        <p:nvSpPr>
          <p:cNvPr id="6" name="عنصر نائب للتاريخ 5"/>
          <p:cNvSpPr>
            <a:spLocks noGrp="1"/>
          </p:cNvSpPr>
          <p:nvPr>
            <p:ph type="dt" sz="half" idx="10"/>
          </p:nvPr>
        </p:nvSpPr>
        <p:spPr/>
        <p:txBody>
          <a:bodyPr/>
          <a:lstStyle/>
          <a:p>
            <a:fld id="{36DDF925-9B25-44C2-9E70-87ABE911124C}" type="uaqdatetime1">
              <a:rPr lang="ar-SA" smtClean="0"/>
              <a:t>05/02/40</a:t>
            </a:fld>
            <a:endParaRPr lang="ar-SA"/>
          </a:p>
        </p:txBody>
      </p:sp>
      <p:sp>
        <p:nvSpPr>
          <p:cNvPr id="7" name="عنصر نائب للتذييل 6"/>
          <p:cNvSpPr>
            <a:spLocks noGrp="1"/>
          </p:cNvSpPr>
          <p:nvPr>
            <p:ph type="ftr" sz="quarter" idx="11"/>
          </p:nvPr>
        </p:nvSpPr>
        <p:spPr/>
        <p:txBody>
          <a:bodyPr/>
          <a:lstStyle/>
          <a:p>
            <a:r>
              <a:rPr lang="ar-SA" sz="1600" b="1" smtClean="0">
                <a:solidFill>
                  <a:srgbClr val="0070C0"/>
                </a:solidFill>
              </a:rPr>
              <a:t>المنصة التربوية السورية </a:t>
            </a:r>
            <a:endParaRPr lang="ar-SA" sz="1600" b="1" dirty="0">
              <a:solidFill>
                <a:srgbClr val="0070C0"/>
              </a:solidFill>
            </a:endParaRPr>
          </a:p>
        </p:txBody>
      </p:sp>
      <p:sp>
        <p:nvSpPr>
          <p:cNvPr id="8" name="عنصر نائب لرقم الشريحة 7"/>
          <p:cNvSpPr>
            <a:spLocks noGrp="1"/>
          </p:cNvSpPr>
          <p:nvPr>
            <p:ph type="sldNum" sz="quarter" idx="12"/>
          </p:nvPr>
        </p:nvSpPr>
        <p:spPr/>
        <p:txBody>
          <a:bodyPr/>
          <a:lstStyle/>
          <a:p>
            <a:fld id="{9456940F-32D0-46B9-8971-27527CF2E27A}" type="slidenum">
              <a:rPr lang="ar-SA" smtClean="0"/>
              <a:t>7</a:t>
            </a:fld>
            <a:endParaRPr lang="ar-SA"/>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146" y="3725104"/>
            <a:ext cx="4608512" cy="2631245"/>
          </a:xfrm>
          <a:prstGeom prst="rect">
            <a:avLst/>
          </a:prstGeom>
          <a:effectLst>
            <a:softEdge rad="63500"/>
          </a:effectLst>
        </p:spPr>
      </p:pic>
    </p:spTree>
    <p:extLst>
      <p:ext uri="{BB962C8B-B14F-4D97-AF65-F5344CB8AC3E}">
        <p14:creationId xmlns:p14="http://schemas.microsoft.com/office/powerpoint/2010/main" val="424869462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t="-4000" r="101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664" y="476672"/>
            <a:ext cx="8229600" cy="1143000"/>
          </a:xfrm>
        </p:spPr>
        <p:txBody>
          <a:bodyPr>
            <a:noAutofit/>
          </a:bodyPr>
          <a:lstStyle/>
          <a:p>
            <a:r>
              <a:rPr lang="ar-SA" sz="4000" b="1" dirty="0">
                <a:solidFill>
                  <a:schemeClr val="accent6">
                    <a:lumMod val="50000"/>
                  </a:schemeClr>
                </a:solidFill>
              </a:rPr>
              <a:t>ثانيا : الفرضية والمنهج الاستقرائي </a:t>
            </a:r>
            <a:r>
              <a:rPr lang="en-US" sz="4000" b="1" dirty="0">
                <a:solidFill>
                  <a:schemeClr val="accent6">
                    <a:lumMod val="50000"/>
                  </a:schemeClr>
                </a:solidFill>
              </a:rPr>
              <a:t/>
            </a:r>
            <a:br>
              <a:rPr lang="en-US" sz="4000" b="1" dirty="0">
                <a:solidFill>
                  <a:schemeClr val="accent6">
                    <a:lumMod val="50000"/>
                  </a:schemeClr>
                </a:solidFill>
              </a:rPr>
            </a:br>
            <a:endParaRPr lang="ar-SA" sz="4000" b="1" dirty="0">
              <a:solidFill>
                <a:schemeClr val="accent6">
                  <a:lumMod val="50000"/>
                </a:schemeClr>
              </a:solidFill>
            </a:endParaRPr>
          </a:p>
        </p:txBody>
      </p:sp>
      <p:sp>
        <p:nvSpPr>
          <p:cNvPr id="3" name="Content Placeholder 2"/>
          <p:cNvSpPr>
            <a:spLocks noGrp="1"/>
          </p:cNvSpPr>
          <p:nvPr>
            <p:ph idx="1"/>
          </p:nvPr>
        </p:nvSpPr>
        <p:spPr>
          <a:xfrm>
            <a:off x="2195736" y="1600200"/>
            <a:ext cx="6948264" cy="5257800"/>
          </a:xfrm>
        </p:spPr>
        <p:txBody>
          <a:bodyPr>
            <a:normAutofit fontScale="92500" lnSpcReduction="10000"/>
          </a:bodyPr>
          <a:lstStyle/>
          <a:p>
            <a:pPr marL="0" indent="0" algn="ctr">
              <a:spcBef>
                <a:spcPct val="0"/>
              </a:spcBef>
              <a:buNone/>
            </a:pPr>
            <a:r>
              <a:rPr lang="ar-SA" sz="4000" b="1" dirty="0">
                <a:solidFill>
                  <a:srgbClr val="0070C0"/>
                </a:solidFill>
                <a:latin typeface="+mj-lt"/>
                <a:ea typeface="+mj-ea"/>
                <a:cs typeface="+mj-cs"/>
              </a:rPr>
              <a:t>من أهم الإشكاليات التي تمحورت حولها  الأبحاث المعاصرة هي </a:t>
            </a:r>
            <a:endParaRPr lang="en-US" sz="4000" b="1" dirty="0">
              <a:solidFill>
                <a:srgbClr val="0070C0"/>
              </a:solidFill>
              <a:latin typeface="+mj-lt"/>
              <a:ea typeface="+mj-ea"/>
              <a:cs typeface="+mj-cs"/>
            </a:endParaRPr>
          </a:p>
          <a:p>
            <a:pPr marL="0" indent="0" algn="ctr">
              <a:spcBef>
                <a:spcPct val="0"/>
              </a:spcBef>
              <a:buNone/>
            </a:pPr>
            <a:r>
              <a:rPr lang="ar-SA" sz="4000" b="1" dirty="0">
                <a:solidFill>
                  <a:srgbClr val="0070C0"/>
                </a:solidFill>
                <a:latin typeface="+mj-lt"/>
                <a:ea typeface="+mj-ea"/>
                <a:cs typeface="+mj-cs"/>
              </a:rPr>
              <a:t>أهمية الفروض في العلم، وإلى أي مدى يمكن أن نوافق أو ندحض فكرة أن العلم عبارة عن تعميم استقرائي، </a:t>
            </a:r>
            <a:r>
              <a:rPr lang="ar-SA" sz="4000" b="1" dirty="0">
                <a:solidFill>
                  <a:srgbClr val="009900"/>
                </a:solidFill>
                <a:latin typeface="+mj-lt"/>
                <a:ea typeface="+mj-ea"/>
                <a:cs typeface="+mj-cs"/>
              </a:rPr>
              <a:t>حيث يعتمد المنهج الاستقرائي بشكل أساسي على الملاحظة والتجربة، ويزعم أنصاره أن الفروض تأتي دائماً بعد ملاحظة الظاهرة الطبيعية، </a:t>
            </a:r>
            <a:r>
              <a:rPr lang="ar-SA" sz="4000" b="1" dirty="0">
                <a:solidFill>
                  <a:srgbClr val="0070C0"/>
                </a:solidFill>
                <a:latin typeface="+mj-lt"/>
                <a:ea typeface="+mj-ea"/>
                <a:cs typeface="+mj-cs"/>
              </a:rPr>
              <a:t>أو أثناء التجارب، مغفلين عبقرية العقل ، قبل وبعد الملاحظة والتجربة.</a:t>
            </a:r>
            <a:endParaRPr lang="en-US" sz="4000" b="1" dirty="0">
              <a:solidFill>
                <a:srgbClr val="0070C0"/>
              </a:solidFill>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C347F38B-B53C-416F-B025-2B9F741F6960}"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smtClean="0"/>
              <a:t>المنصة التربوية السورية </a:t>
            </a:r>
            <a:endParaRPr lang="ar-SA"/>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8</a:t>
            </a:fld>
            <a:endParaRPr lang="ar-SA"/>
          </a:p>
        </p:txBody>
      </p:sp>
    </p:spTree>
    <p:extLst>
      <p:ext uri="{BB962C8B-B14F-4D97-AF65-F5344CB8AC3E}">
        <p14:creationId xmlns:p14="http://schemas.microsoft.com/office/powerpoint/2010/main" val="184093813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37" y="332656"/>
            <a:ext cx="6487979" cy="6048672"/>
          </a:xfrm>
        </p:spPr>
        <p:txBody>
          <a:bodyPr>
            <a:normAutofit fontScale="92500" lnSpcReduction="10000"/>
          </a:bodyPr>
          <a:lstStyle/>
          <a:p>
            <a:pPr marL="0" indent="0" algn="ctr">
              <a:spcBef>
                <a:spcPct val="0"/>
              </a:spcBef>
              <a:buNone/>
            </a:pPr>
            <a:r>
              <a:rPr lang="en-US" sz="4000" b="1" dirty="0">
                <a:solidFill>
                  <a:schemeClr val="accent4">
                    <a:lumMod val="75000"/>
                  </a:schemeClr>
                </a:solidFill>
                <a:latin typeface="+mj-lt"/>
                <a:ea typeface="+mj-ea"/>
                <a:cs typeface="+mj-cs"/>
              </a:rPr>
              <a:t> </a:t>
            </a:r>
            <a:r>
              <a:rPr lang="ar-SA" sz="4000" b="1" dirty="0">
                <a:solidFill>
                  <a:schemeClr val="accent4">
                    <a:lumMod val="75000"/>
                  </a:schemeClr>
                </a:solidFill>
                <a:latin typeface="+mj-lt"/>
                <a:ea typeface="+mj-ea"/>
                <a:cs typeface="+mj-cs"/>
              </a:rPr>
              <a:t>إن الاعتقاد بأن الاستقراء هو الوسيلة الوحيدة للوصول إلى قضايا عامة،إنما هو اعتقاد خاطئ . ولكن في الوقت نفسه لا يمكننا الاستغناء عن الاستقراء في الوصول إلى الفروض العلمية </a:t>
            </a:r>
            <a:endParaRPr lang="en-US" sz="4000" b="1" dirty="0">
              <a:solidFill>
                <a:schemeClr val="accent4">
                  <a:lumMod val="75000"/>
                </a:schemeClr>
              </a:solidFill>
              <a:latin typeface="+mj-lt"/>
              <a:ea typeface="+mj-ea"/>
              <a:cs typeface="+mj-cs"/>
            </a:endParaRPr>
          </a:p>
          <a:p>
            <a:pPr marL="0" indent="0" algn="ctr">
              <a:spcBef>
                <a:spcPct val="0"/>
              </a:spcBef>
              <a:buNone/>
            </a:pPr>
            <a:r>
              <a:rPr lang="ar-SA" sz="4000" b="1" dirty="0">
                <a:solidFill>
                  <a:srgbClr val="009900"/>
                </a:solidFill>
                <a:latin typeface="+mj-lt"/>
                <a:ea typeface="+mj-ea"/>
                <a:cs typeface="+mj-cs"/>
              </a:rPr>
              <a:t>إن الفرضية خطوة سابقة على الملاحظة والتجربة وتسهم في إعادة بناء الواقع بناءً عقلياً ، ومن ثم التحقق منها تجريبياً </a:t>
            </a:r>
            <a:r>
              <a:rPr lang="ar-SA" sz="4000" b="1" dirty="0">
                <a:solidFill>
                  <a:schemeClr val="accent4">
                    <a:lumMod val="75000"/>
                  </a:schemeClr>
                </a:solidFill>
                <a:latin typeface="+mj-lt"/>
                <a:ea typeface="+mj-ea"/>
                <a:cs typeface="+mj-cs"/>
              </a:rPr>
              <a:t>، وكان لهذا الاعتقاد أثراً كبيراً في تطور العلوم الحديثة ،مثل نظرية جاليليو في سقوط الأجسام</a:t>
            </a:r>
            <a:endParaRPr lang="en-US" sz="4000" b="1" dirty="0">
              <a:solidFill>
                <a:schemeClr val="accent4">
                  <a:lumMod val="75000"/>
                </a:schemeClr>
              </a:solidFill>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81AFD1C6-77D5-45D2-8B0E-8F1AA6165B71}" type="uaqdatetime1">
              <a:rPr lang="ar-SA" smtClean="0"/>
              <a:t>05/02/40</a:t>
            </a:fld>
            <a:endParaRPr lang="ar-SA"/>
          </a:p>
        </p:txBody>
      </p:sp>
      <p:sp>
        <p:nvSpPr>
          <p:cNvPr id="5" name="عنصر نائب للتذييل 4"/>
          <p:cNvSpPr>
            <a:spLocks noGrp="1"/>
          </p:cNvSpPr>
          <p:nvPr>
            <p:ph type="ftr" sz="quarter" idx="11"/>
          </p:nvPr>
        </p:nvSpPr>
        <p:spPr/>
        <p:txBody>
          <a:bodyPr/>
          <a:lstStyle/>
          <a:p>
            <a:r>
              <a:rPr lang="ar-SA" sz="1600" b="1" smtClean="0"/>
              <a:t>المنصة التربوية السورية </a:t>
            </a:r>
            <a:endParaRPr lang="ar-SA" sz="1600" b="1" dirty="0"/>
          </a:p>
        </p:txBody>
      </p:sp>
      <p:sp>
        <p:nvSpPr>
          <p:cNvPr id="6" name="عنصر نائب لرقم الشريحة 5"/>
          <p:cNvSpPr>
            <a:spLocks noGrp="1"/>
          </p:cNvSpPr>
          <p:nvPr>
            <p:ph type="sldNum" sz="quarter" idx="12"/>
          </p:nvPr>
        </p:nvSpPr>
        <p:spPr/>
        <p:txBody>
          <a:bodyPr/>
          <a:lstStyle/>
          <a:p>
            <a:fld id="{9456940F-32D0-46B9-8971-27527CF2E27A}" type="slidenum">
              <a:rPr lang="ar-SA" smtClean="0"/>
              <a:t>9</a:t>
            </a:fld>
            <a:endParaRPr lang="ar-SA"/>
          </a:p>
        </p:txBody>
      </p:sp>
    </p:spTree>
    <p:extLst>
      <p:ext uri="{BB962C8B-B14F-4D97-AF65-F5344CB8AC3E}">
        <p14:creationId xmlns:p14="http://schemas.microsoft.com/office/powerpoint/2010/main" val="95242192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604</Words>
  <Application>Microsoft Office PowerPoint</Application>
  <PresentationFormat>عرض على الشاشة (4:3)</PresentationFormat>
  <Paragraphs>93</Paragraphs>
  <Slides>15</Slides>
  <Notes>1</Notes>
  <HiddenSlides>0</HiddenSlides>
  <MMClips>2</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15</vt:i4>
      </vt:variant>
    </vt:vector>
  </HeadingPairs>
  <TitlesOfParts>
    <vt:vector size="19" baseType="lpstr">
      <vt:lpstr>Arial</vt:lpstr>
      <vt:lpstr>Calibri</vt:lpstr>
      <vt:lpstr>Times New Roman</vt:lpstr>
      <vt:lpstr>Office Theme</vt:lpstr>
      <vt:lpstr> الفرضية  في العلم   </vt:lpstr>
      <vt:lpstr>ضع أسباب منطقية وعلمية برأيك للظواهر الآتية </vt:lpstr>
      <vt:lpstr>فكر .. أجب  </vt:lpstr>
      <vt:lpstr>أكمل الفراغات </vt:lpstr>
      <vt:lpstr>أولا شروط تكون الفرضية: </vt:lpstr>
      <vt:lpstr>ب - الشروط الواجب توافرها لتحول الفرض إلى قانون علمي مقبول : </vt:lpstr>
      <vt:lpstr>فكر وأجب</vt:lpstr>
      <vt:lpstr>ثانيا : الفرضية والمنهج الاستقرائي  </vt:lpstr>
      <vt:lpstr>عرض تقديمي في PowerPoint</vt:lpstr>
      <vt:lpstr>عرض تقديمي في PowerPoint</vt:lpstr>
      <vt:lpstr>عرض تقديمي في PowerPoint</vt:lpstr>
      <vt:lpstr>أثر الفرضية في الإبداع الإنساني: </vt:lpstr>
      <vt:lpstr>أتحاور استنتج </vt:lpstr>
      <vt:lpstr>عرض تقديمي في PowerPoint</vt:lpstr>
      <vt:lpstr>المدرس ماهر صالح</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الفرضية  في العلم</dc:title>
  <dc:creator>osama</dc:creator>
  <cp:lastModifiedBy>asus</cp:lastModifiedBy>
  <cp:revision>16</cp:revision>
  <dcterms:created xsi:type="dcterms:W3CDTF">2018-10-07T21:17:08Z</dcterms:created>
  <dcterms:modified xsi:type="dcterms:W3CDTF">2018-10-14T19:43:44Z</dcterms:modified>
</cp:coreProperties>
</file>