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56" autoAdjust="0"/>
    <p:restoredTop sz="94660"/>
  </p:normalViewPr>
  <p:slideViewPr>
    <p:cSldViewPr>
      <p:cViewPr varScale="1">
        <p:scale>
          <a:sx n="74" d="100"/>
          <a:sy n="74" d="100"/>
        </p:scale>
        <p:origin x="128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B03FF-1CC8-411E-A30C-08AD66A4A8B5}" type="doc">
      <dgm:prSet loTypeId="urn:microsoft.com/office/officeart/2008/layout/RadialCluster" loCatId="relationship" qsTypeId="urn:microsoft.com/office/officeart/2005/8/quickstyle/3d2" qsCatId="3D" csTypeId="urn:microsoft.com/office/officeart/2005/8/colors/colorful5" csCatId="colorful" phldr="1"/>
      <dgm:spPr/>
    </dgm:pt>
    <dgm:pt modelId="{D39F601D-86D4-4FA3-B50B-FD50C70A237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b="1" i="0" u="none" strike="noStrike" cap="none" normalizeH="0" baseline="0" dirty="0" smtClean="0">
              <a:ln/>
              <a:solidFill>
                <a:srgbClr val="002060"/>
              </a:solidFill>
              <a:effectLst/>
              <a:latin typeface="Calibri" pitchFamily="34" charset="0"/>
              <a:ea typeface="Calibri" pitchFamily="34" charset="0"/>
              <a:cs typeface="Arial" pitchFamily="34" charset="0"/>
            </a:rPr>
            <a:t>قواعد العقل  لدى ديكارت </a:t>
          </a:r>
          <a:endParaRPr kumimoji="0" lang="ar-SY" b="0" i="0" u="none" strike="noStrike" cap="none" normalizeH="0" baseline="0" dirty="0" smtClean="0">
            <a:ln/>
            <a:solidFill>
              <a:srgbClr val="002060"/>
            </a:solidFill>
            <a:effectLst/>
            <a:latin typeface="Arial" pitchFamily="34" charset="0"/>
            <a:cs typeface="Arial" pitchFamily="34" charset="0"/>
          </a:endParaRPr>
        </a:p>
      </dgm:t>
    </dgm:pt>
    <dgm:pt modelId="{33EE545E-3B42-43AF-8D1A-CD0BA7228449}" type="parTrans" cxnId="{32FAC739-7EC0-414D-BA79-BC844070350B}">
      <dgm:prSet/>
      <dgm:spPr/>
      <dgm:t>
        <a:bodyPr/>
        <a:lstStyle/>
        <a:p>
          <a:pPr rtl="1"/>
          <a:endParaRPr lang="ar-SA"/>
        </a:p>
      </dgm:t>
    </dgm:pt>
    <dgm:pt modelId="{7FAF906C-9B72-41D6-B99C-BCCD6914247B}" type="sibTrans" cxnId="{32FAC739-7EC0-414D-BA79-BC844070350B}">
      <dgm:prSet/>
      <dgm:spPr/>
      <dgm:t>
        <a:bodyPr/>
        <a:lstStyle/>
        <a:p>
          <a:pPr rtl="1"/>
          <a:endParaRPr lang="ar-SA"/>
        </a:p>
      </dgm:t>
    </dgm:pt>
    <dgm:pt modelId="{513B3E3D-2569-41F1-85FD-5462E3B6A94F}">
      <dgm:prSet/>
      <dgm:spPr>
        <a:solidFill>
          <a:srgbClr val="FFFF00"/>
        </a:solidFill>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solidFill>
                <a:srgbClr val="C00000"/>
              </a:solidFill>
              <a:effectLst/>
              <a:latin typeface="Calibri" pitchFamily="34" charset="0"/>
              <a:ea typeface="Calibri" pitchFamily="34" charset="0"/>
              <a:cs typeface="Arial" pitchFamily="34" charset="0"/>
            </a:rPr>
            <a:t>البداهةُ والوضوحٌ </a:t>
          </a:r>
          <a:endParaRPr kumimoji="0" lang="ar-SA" b="0" i="0" u="none" strike="noStrike" cap="none" normalizeH="0" baseline="0" dirty="0" smtClean="0">
            <a:ln/>
            <a:solidFill>
              <a:srgbClr val="C00000"/>
            </a:solidFill>
            <a:effectLst/>
            <a:latin typeface="Arial" pitchFamily="34" charset="0"/>
            <a:cs typeface="Arial" pitchFamily="34" charset="0"/>
          </a:endParaRPr>
        </a:p>
      </dgm:t>
    </dgm:pt>
    <dgm:pt modelId="{4D9C3ECB-F08F-4930-8953-AC43B2A76B16}" type="parTrans" cxnId="{B6F3483D-7CB6-4F71-B940-C6EAF78AD542}">
      <dgm:prSet/>
      <dgm:spPr/>
      <dgm:t>
        <a:bodyPr/>
        <a:lstStyle/>
        <a:p>
          <a:pPr rtl="1"/>
          <a:endParaRPr lang="ar-SA"/>
        </a:p>
      </dgm:t>
    </dgm:pt>
    <dgm:pt modelId="{F608FD86-777F-460E-BE16-C5DB47DF0072}" type="sibTrans" cxnId="{B6F3483D-7CB6-4F71-B940-C6EAF78AD542}">
      <dgm:prSet/>
      <dgm:spPr/>
      <dgm:t>
        <a:bodyPr/>
        <a:lstStyle/>
        <a:p>
          <a:pPr rtl="1"/>
          <a:endParaRPr lang="ar-SA"/>
        </a:p>
      </dgm:t>
    </dgm:pt>
    <dgm:pt modelId="{04B00675-A6B9-472A-83FB-27F06C9862F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solidFill>
                <a:srgbClr val="FF0000"/>
              </a:solidFill>
              <a:effectLst/>
              <a:latin typeface="Calibri" pitchFamily="34" charset="0"/>
              <a:ea typeface="Calibri" pitchFamily="34" charset="0"/>
              <a:cs typeface="Arial" pitchFamily="34" charset="0"/>
            </a:rPr>
            <a:t>الإحصاءُ</a:t>
          </a:r>
          <a:r>
            <a:rPr kumimoji="0" lang="ar-SA" b="1" i="0" u="none" strike="noStrike" cap="none" normalizeH="0" baseline="0" dirty="0" smtClean="0">
              <a:ln/>
              <a:effectLst/>
              <a:latin typeface="Calibri" pitchFamily="34" charset="0"/>
              <a:ea typeface="Calibri" pitchFamily="34" charset="0"/>
              <a:cs typeface="Arial" pitchFamily="34" charset="0"/>
            </a:rPr>
            <a:t> </a:t>
          </a:r>
          <a:endParaRPr kumimoji="0" lang="ar-SA" b="0" i="0" u="none" strike="noStrike" cap="none" normalizeH="0" baseline="0" dirty="0" smtClean="0">
            <a:ln/>
            <a:effectLst/>
            <a:latin typeface="Arial" pitchFamily="34" charset="0"/>
            <a:cs typeface="Arial" pitchFamily="34" charset="0"/>
          </a:endParaRPr>
        </a:p>
      </dgm:t>
    </dgm:pt>
    <dgm:pt modelId="{B7BBC2BE-5342-4F4A-8D6B-C174E7EE359E}" type="parTrans" cxnId="{9C25EF16-1679-4369-8E4B-A29853C19F16}">
      <dgm:prSet/>
      <dgm:spPr/>
      <dgm:t>
        <a:bodyPr/>
        <a:lstStyle/>
        <a:p>
          <a:pPr rtl="1"/>
          <a:endParaRPr lang="ar-SA"/>
        </a:p>
      </dgm:t>
    </dgm:pt>
    <dgm:pt modelId="{EAF4A950-E94F-4614-B4E2-55D22D189380}" type="sibTrans" cxnId="{9C25EF16-1679-4369-8E4B-A29853C19F16}">
      <dgm:prSet/>
      <dgm:spPr/>
      <dgm:t>
        <a:bodyPr/>
        <a:lstStyle/>
        <a:p>
          <a:pPr rtl="1"/>
          <a:endParaRPr lang="ar-SA"/>
        </a:p>
      </dgm:t>
    </dgm:pt>
    <dgm:pt modelId="{7CC0DE56-30BF-42CF-ABD4-AC89276F6F3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solidFill>
                <a:schemeClr val="accent4">
                  <a:lumMod val="75000"/>
                </a:schemeClr>
              </a:solidFill>
              <a:effectLst/>
              <a:latin typeface="Calibri" pitchFamily="34" charset="0"/>
              <a:ea typeface="Calibri" pitchFamily="34" charset="0"/>
              <a:cs typeface="Arial" pitchFamily="34" charset="0"/>
            </a:rPr>
            <a:t>التركيبُ</a:t>
          </a:r>
          <a:r>
            <a:rPr kumimoji="0" lang="ar-SA" b="0" i="0" u="none" strike="noStrike" cap="none" normalizeH="0" baseline="0" dirty="0" smtClean="0">
              <a:ln/>
              <a:effectLst/>
              <a:latin typeface="Calibri" pitchFamily="34" charset="0"/>
              <a:ea typeface="Calibri" pitchFamily="34" charset="0"/>
              <a:cs typeface="Arial" pitchFamily="34" charset="0"/>
            </a:rPr>
            <a:t> </a:t>
          </a:r>
          <a:endParaRPr kumimoji="0" lang="ar-SA" b="0" i="0" u="none" strike="noStrike" cap="none" normalizeH="0" baseline="0" dirty="0" smtClean="0">
            <a:ln/>
            <a:effectLst/>
            <a:latin typeface="Arial" pitchFamily="34" charset="0"/>
            <a:cs typeface="Arial" pitchFamily="34" charset="0"/>
          </a:endParaRPr>
        </a:p>
      </dgm:t>
    </dgm:pt>
    <dgm:pt modelId="{A3E12890-B140-45A2-8D87-D393E87B8591}" type="parTrans" cxnId="{ECFA2F0E-D633-4C46-BB11-CE22133C4231}">
      <dgm:prSet/>
      <dgm:spPr/>
      <dgm:t>
        <a:bodyPr/>
        <a:lstStyle/>
        <a:p>
          <a:pPr rtl="1"/>
          <a:endParaRPr lang="ar-SA"/>
        </a:p>
      </dgm:t>
    </dgm:pt>
    <dgm:pt modelId="{AAF80BC9-F67E-4DDF-9C57-779C551B956B}" type="sibTrans" cxnId="{ECFA2F0E-D633-4C46-BB11-CE22133C4231}">
      <dgm:prSet/>
      <dgm:spPr/>
      <dgm:t>
        <a:bodyPr/>
        <a:lstStyle/>
        <a:p>
          <a:pPr rtl="1"/>
          <a:endParaRPr lang="ar-SA"/>
        </a:p>
      </dgm:t>
    </dgm:pt>
    <dgm:pt modelId="{205F14AF-04C0-466B-BB31-0F93AD17780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solidFill>
                <a:srgbClr val="7030A0"/>
              </a:solidFill>
              <a:effectLst/>
              <a:latin typeface="Calibri" pitchFamily="34" charset="0"/>
              <a:ea typeface="Calibri" pitchFamily="34" charset="0"/>
              <a:cs typeface="Arial" pitchFamily="34" charset="0"/>
            </a:rPr>
            <a:t>التحليلُ</a:t>
          </a:r>
          <a:r>
            <a:rPr kumimoji="0" lang="ar-SA" b="1" i="0" u="none" strike="noStrike" cap="none" normalizeH="0" baseline="0" dirty="0" smtClean="0">
              <a:ln/>
              <a:effectLst/>
              <a:latin typeface="Calibri" pitchFamily="34" charset="0"/>
              <a:ea typeface="Calibri" pitchFamily="34" charset="0"/>
              <a:cs typeface="Arial" pitchFamily="34" charset="0"/>
            </a:rPr>
            <a:t> </a:t>
          </a:r>
          <a:endParaRPr kumimoji="0" lang="ar-SA" b="0" i="0" u="none" strike="noStrike" cap="none" normalizeH="0" baseline="0" dirty="0" smtClean="0">
            <a:ln/>
            <a:effectLst/>
            <a:latin typeface="Arial" pitchFamily="34" charset="0"/>
            <a:cs typeface="Arial" pitchFamily="34" charset="0"/>
          </a:endParaRPr>
        </a:p>
      </dgm:t>
    </dgm:pt>
    <dgm:pt modelId="{A4E623E1-7FCD-4B9E-992B-CC88E5E49137}" type="parTrans" cxnId="{E1B5C47A-4300-468F-82FA-1C15D947EC36}">
      <dgm:prSet/>
      <dgm:spPr/>
      <dgm:t>
        <a:bodyPr/>
        <a:lstStyle/>
        <a:p>
          <a:pPr rtl="1"/>
          <a:endParaRPr lang="ar-SA"/>
        </a:p>
      </dgm:t>
    </dgm:pt>
    <dgm:pt modelId="{49F2BF7E-15AC-427B-8AC0-BBF68FB1FF81}" type="sibTrans" cxnId="{E1B5C47A-4300-468F-82FA-1C15D947EC36}">
      <dgm:prSet/>
      <dgm:spPr/>
      <dgm:t>
        <a:bodyPr/>
        <a:lstStyle/>
        <a:p>
          <a:pPr rtl="1"/>
          <a:endParaRPr lang="ar-SA"/>
        </a:p>
      </dgm:t>
    </dgm:pt>
    <dgm:pt modelId="{100F03C0-5840-4497-A3EE-8B6876117AD6}" type="pres">
      <dgm:prSet presAssocID="{11FB03FF-1CC8-411E-A30C-08AD66A4A8B5}" presName="Name0" presStyleCnt="0">
        <dgm:presLayoutVars>
          <dgm:chMax val="1"/>
          <dgm:chPref val="1"/>
          <dgm:dir/>
          <dgm:animOne val="branch"/>
          <dgm:animLvl val="lvl"/>
        </dgm:presLayoutVars>
      </dgm:prSet>
      <dgm:spPr/>
    </dgm:pt>
    <dgm:pt modelId="{5D79A009-626A-4837-A259-96E28D5E8471}" type="pres">
      <dgm:prSet presAssocID="{D39F601D-86D4-4FA3-B50B-FD50C70A2372}" presName="singleCycle" presStyleCnt="0"/>
      <dgm:spPr/>
    </dgm:pt>
    <dgm:pt modelId="{6E47CCD1-27E1-4428-B18D-205A6929485F}" type="pres">
      <dgm:prSet presAssocID="{D39F601D-86D4-4FA3-B50B-FD50C70A2372}" presName="singleCenter" presStyleLbl="node1" presStyleIdx="0" presStyleCnt="5">
        <dgm:presLayoutVars>
          <dgm:chMax val="7"/>
          <dgm:chPref val="7"/>
        </dgm:presLayoutVars>
      </dgm:prSet>
      <dgm:spPr/>
      <dgm:t>
        <a:bodyPr/>
        <a:lstStyle/>
        <a:p>
          <a:pPr rtl="1"/>
          <a:endParaRPr lang="ar-SA"/>
        </a:p>
      </dgm:t>
    </dgm:pt>
    <dgm:pt modelId="{229315A8-9B90-4C6D-9CC9-9DF659921CF3}" type="pres">
      <dgm:prSet presAssocID="{4D9C3ECB-F08F-4930-8953-AC43B2A76B16}" presName="Name56" presStyleLbl="parChTrans1D2" presStyleIdx="0" presStyleCnt="4"/>
      <dgm:spPr/>
      <dgm:t>
        <a:bodyPr/>
        <a:lstStyle/>
        <a:p>
          <a:pPr rtl="1"/>
          <a:endParaRPr lang="ar-SA"/>
        </a:p>
      </dgm:t>
    </dgm:pt>
    <dgm:pt modelId="{32B616E7-BB4D-4FA0-B0F1-8F83E7921B18}" type="pres">
      <dgm:prSet presAssocID="{513B3E3D-2569-41F1-85FD-5462E3B6A94F}" presName="text0" presStyleLbl="node1" presStyleIdx="1" presStyleCnt="5">
        <dgm:presLayoutVars>
          <dgm:bulletEnabled val="1"/>
        </dgm:presLayoutVars>
      </dgm:prSet>
      <dgm:spPr/>
      <dgm:t>
        <a:bodyPr/>
        <a:lstStyle/>
        <a:p>
          <a:pPr rtl="1"/>
          <a:endParaRPr lang="ar-SA"/>
        </a:p>
      </dgm:t>
    </dgm:pt>
    <dgm:pt modelId="{8B4E9C68-16B7-4482-894E-6F909ACFB3AC}" type="pres">
      <dgm:prSet presAssocID="{B7BBC2BE-5342-4F4A-8D6B-C174E7EE359E}" presName="Name56" presStyleLbl="parChTrans1D2" presStyleIdx="1" presStyleCnt="4"/>
      <dgm:spPr/>
      <dgm:t>
        <a:bodyPr/>
        <a:lstStyle/>
        <a:p>
          <a:pPr rtl="1"/>
          <a:endParaRPr lang="ar-SA"/>
        </a:p>
      </dgm:t>
    </dgm:pt>
    <dgm:pt modelId="{8F707D00-F8D3-4724-81AA-2A4BCA304F56}" type="pres">
      <dgm:prSet presAssocID="{04B00675-A6B9-472A-83FB-27F06C9862FA}" presName="text0" presStyleLbl="node1" presStyleIdx="2" presStyleCnt="5">
        <dgm:presLayoutVars>
          <dgm:bulletEnabled val="1"/>
        </dgm:presLayoutVars>
      </dgm:prSet>
      <dgm:spPr/>
      <dgm:t>
        <a:bodyPr/>
        <a:lstStyle/>
        <a:p>
          <a:pPr rtl="1"/>
          <a:endParaRPr lang="ar-SA"/>
        </a:p>
      </dgm:t>
    </dgm:pt>
    <dgm:pt modelId="{3EBE4B69-AB3B-44B8-872B-8921E2EC17D6}" type="pres">
      <dgm:prSet presAssocID="{A3E12890-B140-45A2-8D87-D393E87B8591}" presName="Name56" presStyleLbl="parChTrans1D2" presStyleIdx="2" presStyleCnt="4"/>
      <dgm:spPr/>
      <dgm:t>
        <a:bodyPr/>
        <a:lstStyle/>
        <a:p>
          <a:pPr rtl="1"/>
          <a:endParaRPr lang="ar-SA"/>
        </a:p>
      </dgm:t>
    </dgm:pt>
    <dgm:pt modelId="{FE72B789-F558-47D6-9329-05B8B7BFF3B0}" type="pres">
      <dgm:prSet presAssocID="{7CC0DE56-30BF-42CF-ABD4-AC89276F6F3C}" presName="text0" presStyleLbl="node1" presStyleIdx="3" presStyleCnt="5">
        <dgm:presLayoutVars>
          <dgm:bulletEnabled val="1"/>
        </dgm:presLayoutVars>
      </dgm:prSet>
      <dgm:spPr/>
      <dgm:t>
        <a:bodyPr/>
        <a:lstStyle/>
        <a:p>
          <a:pPr rtl="1"/>
          <a:endParaRPr lang="ar-SA"/>
        </a:p>
      </dgm:t>
    </dgm:pt>
    <dgm:pt modelId="{943E147B-2AA4-4314-A08A-518716A1FE3D}" type="pres">
      <dgm:prSet presAssocID="{A4E623E1-7FCD-4B9E-992B-CC88E5E49137}" presName="Name56" presStyleLbl="parChTrans1D2" presStyleIdx="3" presStyleCnt="4"/>
      <dgm:spPr/>
      <dgm:t>
        <a:bodyPr/>
        <a:lstStyle/>
        <a:p>
          <a:pPr rtl="1"/>
          <a:endParaRPr lang="ar-SA"/>
        </a:p>
      </dgm:t>
    </dgm:pt>
    <dgm:pt modelId="{B6BFD928-8E0E-405C-A6A1-A16FE02D95E7}" type="pres">
      <dgm:prSet presAssocID="{205F14AF-04C0-466B-BB31-0F93AD17780B}" presName="text0" presStyleLbl="node1" presStyleIdx="4" presStyleCnt="5">
        <dgm:presLayoutVars>
          <dgm:bulletEnabled val="1"/>
        </dgm:presLayoutVars>
      </dgm:prSet>
      <dgm:spPr/>
      <dgm:t>
        <a:bodyPr/>
        <a:lstStyle/>
        <a:p>
          <a:pPr rtl="1"/>
          <a:endParaRPr lang="ar-SA"/>
        </a:p>
      </dgm:t>
    </dgm:pt>
  </dgm:ptLst>
  <dgm:cxnLst>
    <dgm:cxn modelId="{32FAC739-7EC0-414D-BA79-BC844070350B}" srcId="{11FB03FF-1CC8-411E-A30C-08AD66A4A8B5}" destId="{D39F601D-86D4-4FA3-B50B-FD50C70A2372}" srcOrd="0" destOrd="0" parTransId="{33EE545E-3B42-43AF-8D1A-CD0BA7228449}" sibTransId="{7FAF906C-9B72-41D6-B99C-BCCD6914247B}"/>
    <dgm:cxn modelId="{7CE40053-F09D-4497-B25A-AA7AE23CE709}" type="presOf" srcId="{513B3E3D-2569-41F1-85FD-5462E3B6A94F}" destId="{32B616E7-BB4D-4FA0-B0F1-8F83E7921B18}" srcOrd="0" destOrd="0" presId="urn:microsoft.com/office/officeart/2008/layout/RadialCluster"/>
    <dgm:cxn modelId="{334D0F65-AFAD-4623-975B-F122505F8047}" type="presOf" srcId="{A4E623E1-7FCD-4B9E-992B-CC88E5E49137}" destId="{943E147B-2AA4-4314-A08A-518716A1FE3D}" srcOrd="0" destOrd="0" presId="urn:microsoft.com/office/officeart/2008/layout/RadialCluster"/>
    <dgm:cxn modelId="{81CC4AD0-B905-4AAA-894E-DD0A4E941E12}" type="presOf" srcId="{7CC0DE56-30BF-42CF-ABD4-AC89276F6F3C}" destId="{FE72B789-F558-47D6-9329-05B8B7BFF3B0}" srcOrd="0" destOrd="0" presId="urn:microsoft.com/office/officeart/2008/layout/RadialCluster"/>
    <dgm:cxn modelId="{ECFA2F0E-D633-4C46-BB11-CE22133C4231}" srcId="{D39F601D-86D4-4FA3-B50B-FD50C70A2372}" destId="{7CC0DE56-30BF-42CF-ABD4-AC89276F6F3C}" srcOrd="2" destOrd="0" parTransId="{A3E12890-B140-45A2-8D87-D393E87B8591}" sibTransId="{AAF80BC9-F67E-4DDF-9C57-779C551B956B}"/>
    <dgm:cxn modelId="{B98CF7BF-527A-4E6E-BF92-B5DAF74F77F1}" type="presOf" srcId="{04B00675-A6B9-472A-83FB-27F06C9862FA}" destId="{8F707D00-F8D3-4724-81AA-2A4BCA304F56}" srcOrd="0" destOrd="0" presId="urn:microsoft.com/office/officeart/2008/layout/RadialCluster"/>
    <dgm:cxn modelId="{9B0CD182-B0D2-47B0-97EA-C72C22F17DE2}" type="presOf" srcId="{11FB03FF-1CC8-411E-A30C-08AD66A4A8B5}" destId="{100F03C0-5840-4497-A3EE-8B6876117AD6}" srcOrd="0" destOrd="0" presId="urn:microsoft.com/office/officeart/2008/layout/RadialCluster"/>
    <dgm:cxn modelId="{D3930F52-56EB-4D6E-9675-2438D769B4D4}" type="presOf" srcId="{4D9C3ECB-F08F-4930-8953-AC43B2A76B16}" destId="{229315A8-9B90-4C6D-9CC9-9DF659921CF3}" srcOrd="0" destOrd="0" presId="urn:microsoft.com/office/officeart/2008/layout/RadialCluster"/>
    <dgm:cxn modelId="{B4D1FF6F-1891-4019-8614-41E23D133A0E}" type="presOf" srcId="{B7BBC2BE-5342-4F4A-8D6B-C174E7EE359E}" destId="{8B4E9C68-16B7-4482-894E-6F909ACFB3AC}" srcOrd="0" destOrd="0" presId="urn:microsoft.com/office/officeart/2008/layout/RadialCluster"/>
    <dgm:cxn modelId="{E1B5C47A-4300-468F-82FA-1C15D947EC36}" srcId="{D39F601D-86D4-4FA3-B50B-FD50C70A2372}" destId="{205F14AF-04C0-466B-BB31-0F93AD17780B}" srcOrd="3" destOrd="0" parTransId="{A4E623E1-7FCD-4B9E-992B-CC88E5E49137}" sibTransId="{49F2BF7E-15AC-427B-8AC0-BBF68FB1FF81}"/>
    <dgm:cxn modelId="{B50E7190-5590-4E98-A13E-5AF581CC5CF3}" type="presOf" srcId="{205F14AF-04C0-466B-BB31-0F93AD17780B}" destId="{B6BFD928-8E0E-405C-A6A1-A16FE02D95E7}" srcOrd="0" destOrd="0" presId="urn:microsoft.com/office/officeart/2008/layout/RadialCluster"/>
    <dgm:cxn modelId="{9C25EF16-1679-4369-8E4B-A29853C19F16}" srcId="{D39F601D-86D4-4FA3-B50B-FD50C70A2372}" destId="{04B00675-A6B9-472A-83FB-27F06C9862FA}" srcOrd="1" destOrd="0" parTransId="{B7BBC2BE-5342-4F4A-8D6B-C174E7EE359E}" sibTransId="{EAF4A950-E94F-4614-B4E2-55D22D189380}"/>
    <dgm:cxn modelId="{B6F3483D-7CB6-4F71-B940-C6EAF78AD542}" srcId="{D39F601D-86D4-4FA3-B50B-FD50C70A2372}" destId="{513B3E3D-2569-41F1-85FD-5462E3B6A94F}" srcOrd="0" destOrd="0" parTransId="{4D9C3ECB-F08F-4930-8953-AC43B2A76B16}" sibTransId="{F608FD86-777F-460E-BE16-C5DB47DF0072}"/>
    <dgm:cxn modelId="{3179368C-60AB-46BE-87A6-8AB3FEE1CF5F}" type="presOf" srcId="{D39F601D-86D4-4FA3-B50B-FD50C70A2372}" destId="{6E47CCD1-27E1-4428-B18D-205A6929485F}" srcOrd="0" destOrd="0" presId="urn:microsoft.com/office/officeart/2008/layout/RadialCluster"/>
    <dgm:cxn modelId="{6FBEC9B6-890B-40CC-B7B2-82E160FEF0F7}" type="presOf" srcId="{A3E12890-B140-45A2-8D87-D393E87B8591}" destId="{3EBE4B69-AB3B-44B8-872B-8921E2EC17D6}" srcOrd="0" destOrd="0" presId="urn:microsoft.com/office/officeart/2008/layout/RadialCluster"/>
    <dgm:cxn modelId="{850BFD13-1CAD-434D-9ADE-7C71D366C7EF}" type="presParOf" srcId="{100F03C0-5840-4497-A3EE-8B6876117AD6}" destId="{5D79A009-626A-4837-A259-96E28D5E8471}" srcOrd="0" destOrd="0" presId="urn:microsoft.com/office/officeart/2008/layout/RadialCluster"/>
    <dgm:cxn modelId="{D416CB88-AF8A-47F8-9ECD-8CC45C4F4793}" type="presParOf" srcId="{5D79A009-626A-4837-A259-96E28D5E8471}" destId="{6E47CCD1-27E1-4428-B18D-205A6929485F}" srcOrd="0" destOrd="0" presId="urn:microsoft.com/office/officeart/2008/layout/RadialCluster"/>
    <dgm:cxn modelId="{0F0F96A6-7857-4F1D-B072-97255760B9D8}" type="presParOf" srcId="{5D79A009-626A-4837-A259-96E28D5E8471}" destId="{229315A8-9B90-4C6D-9CC9-9DF659921CF3}" srcOrd="1" destOrd="0" presId="urn:microsoft.com/office/officeart/2008/layout/RadialCluster"/>
    <dgm:cxn modelId="{1C141FCB-9BC7-4E0F-B6AB-C57149341C3C}" type="presParOf" srcId="{5D79A009-626A-4837-A259-96E28D5E8471}" destId="{32B616E7-BB4D-4FA0-B0F1-8F83E7921B18}" srcOrd="2" destOrd="0" presId="urn:microsoft.com/office/officeart/2008/layout/RadialCluster"/>
    <dgm:cxn modelId="{1E652A9A-B25C-427F-AD01-2CE32A571908}" type="presParOf" srcId="{5D79A009-626A-4837-A259-96E28D5E8471}" destId="{8B4E9C68-16B7-4482-894E-6F909ACFB3AC}" srcOrd="3" destOrd="0" presId="urn:microsoft.com/office/officeart/2008/layout/RadialCluster"/>
    <dgm:cxn modelId="{CD8E0183-0EE5-45CD-AE05-8A1E5EB779EF}" type="presParOf" srcId="{5D79A009-626A-4837-A259-96E28D5E8471}" destId="{8F707D00-F8D3-4724-81AA-2A4BCA304F56}" srcOrd="4" destOrd="0" presId="urn:microsoft.com/office/officeart/2008/layout/RadialCluster"/>
    <dgm:cxn modelId="{DD1FD9F6-78F9-477C-A107-D06915201BE8}" type="presParOf" srcId="{5D79A009-626A-4837-A259-96E28D5E8471}" destId="{3EBE4B69-AB3B-44B8-872B-8921E2EC17D6}" srcOrd="5" destOrd="0" presId="urn:microsoft.com/office/officeart/2008/layout/RadialCluster"/>
    <dgm:cxn modelId="{214D72A3-C95D-44E9-9577-D92E9422A55E}" type="presParOf" srcId="{5D79A009-626A-4837-A259-96E28D5E8471}" destId="{FE72B789-F558-47D6-9329-05B8B7BFF3B0}" srcOrd="6" destOrd="0" presId="urn:microsoft.com/office/officeart/2008/layout/RadialCluster"/>
    <dgm:cxn modelId="{FC3CA925-4954-412C-B834-D4F58FB1DF88}" type="presParOf" srcId="{5D79A009-626A-4837-A259-96E28D5E8471}" destId="{943E147B-2AA4-4314-A08A-518716A1FE3D}" srcOrd="7" destOrd="0" presId="urn:microsoft.com/office/officeart/2008/layout/RadialCluster"/>
    <dgm:cxn modelId="{34F8DCED-22D3-4A53-B72A-BB480941F8B0}" type="presParOf" srcId="{5D79A009-626A-4837-A259-96E28D5E8471}" destId="{B6BFD928-8E0E-405C-A6A1-A16FE02D95E7}"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7CCD1-27E1-4428-B18D-205A6929485F}">
      <dsp:nvSpPr>
        <dsp:cNvPr id="0" name=""/>
        <dsp:cNvSpPr/>
      </dsp:nvSpPr>
      <dsp:spPr>
        <a:xfrm>
          <a:off x="4078720" y="2385814"/>
          <a:ext cx="2044983" cy="204498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600" b="1" i="0" u="none" strike="noStrike" kern="1200" cap="none" normalizeH="0" baseline="0" dirty="0" smtClean="0">
              <a:ln/>
              <a:solidFill>
                <a:srgbClr val="002060"/>
              </a:solidFill>
              <a:effectLst/>
              <a:latin typeface="Calibri" pitchFamily="34" charset="0"/>
              <a:ea typeface="Calibri" pitchFamily="34" charset="0"/>
              <a:cs typeface="Arial" pitchFamily="34" charset="0"/>
            </a:rPr>
            <a:t>قواعد العقل  لدى ديكارت </a:t>
          </a:r>
          <a:endParaRPr kumimoji="0" lang="ar-SY" sz="3600" b="0" i="0" u="none" strike="noStrike" kern="1200" cap="none" normalizeH="0" baseline="0" dirty="0" smtClean="0">
            <a:ln/>
            <a:solidFill>
              <a:srgbClr val="002060"/>
            </a:solidFill>
            <a:effectLst/>
            <a:latin typeface="Arial" pitchFamily="34" charset="0"/>
            <a:cs typeface="Arial" pitchFamily="34" charset="0"/>
          </a:endParaRPr>
        </a:p>
      </dsp:txBody>
      <dsp:txXfrm>
        <a:off x="4178548" y="2485642"/>
        <a:ext cx="1845327" cy="1845327"/>
      </dsp:txXfrm>
    </dsp:sp>
    <dsp:sp modelId="{229315A8-9B90-4C6D-9CC9-9DF659921CF3}">
      <dsp:nvSpPr>
        <dsp:cNvPr id="0" name=""/>
        <dsp:cNvSpPr/>
      </dsp:nvSpPr>
      <dsp:spPr>
        <a:xfrm rot="16200000">
          <a:off x="4593667" y="1878269"/>
          <a:ext cx="1015089" cy="0"/>
        </a:xfrm>
        <a:custGeom>
          <a:avLst/>
          <a:gdLst/>
          <a:ahLst/>
          <a:cxnLst/>
          <a:rect l="0" t="0" r="0" b="0"/>
          <a:pathLst>
            <a:path>
              <a:moveTo>
                <a:pt x="0" y="0"/>
              </a:moveTo>
              <a:lnTo>
                <a:pt x="1015089"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2B616E7-BB4D-4FA0-B0F1-8F83E7921B18}">
      <dsp:nvSpPr>
        <dsp:cNvPr id="0" name=""/>
        <dsp:cNvSpPr/>
      </dsp:nvSpPr>
      <dsp:spPr>
        <a:xfrm>
          <a:off x="4416142" y="585"/>
          <a:ext cx="1370139" cy="1370139"/>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700" b="1" i="0" u="none" strike="noStrike" kern="1200" cap="none" normalizeH="0" baseline="0" dirty="0" smtClean="0">
              <a:ln/>
              <a:solidFill>
                <a:srgbClr val="C00000"/>
              </a:solidFill>
              <a:effectLst/>
              <a:latin typeface="Calibri" pitchFamily="34" charset="0"/>
              <a:ea typeface="Calibri" pitchFamily="34" charset="0"/>
              <a:cs typeface="Arial" pitchFamily="34" charset="0"/>
            </a:rPr>
            <a:t>البداهةُ والوضوحٌ </a:t>
          </a:r>
          <a:endParaRPr kumimoji="0" lang="ar-SA" sz="2700" b="0" i="0" u="none" strike="noStrike" kern="1200" cap="none" normalizeH="0" baseline="0" dirty="0" smtClean="0">
            <a:ln/>
            <a:solidFill>
              <a:srgbClr val="C00000"/>
            </a:solidFill>
            <a:effectLst/>
            <a:latin typeface="Arial" pitchFamily="34" charset="0"/>
            <a:cs typeface="Arial" pitchFamily="34" charset="0"/>
          </a:endParaRPr>
        </a:p>
      </dsp:txBody>
      <dsp:txXfrm>
        <a:off x="4483027" y="67470"/>
        <a:ext cx="1236369" cy="1236369"/>
      </dsp:txXfrm>
    </dsp:sp>
    <dsp:sp modelId="{8B4E9C68-16B7-4482-894E-6F909ACFB3AC}">
      <dsp:nvSpPr>
        <dsp:cNvPr id="0" name=""/>
        <dsp:cNvSpPr/>
      </dsp:nvSpPr>
      <dsp:spPr>
        <a:xfrm>
          <a:off x="6123704" y="3408306"/>
          <a:ext cx="1015089" cy="0"/>
        </a:xfrm>
        <a:custGeom>
          <a:avLst/>
          <a:gdLst/>
          <a:ahLst/>
          <a:cxnLst/>
          <a:rect l="0" t="0" r="0" b="0"/>
          <a:pathLst>
            <a:path>
              <a:moveTo>
                <a:pt x="0" y="0"/>
              </a:moveTo>
              <a:lnTo>
                <a:pt x="1015089"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707D00-F8D3-4724-81AA-2A4BCA304F56}">
      <dsp:nvSpPr>
        <dsp:cNvPr id="0" name=""/>
        <dsp:cNvSpPr/>
      </dsp:nvSpPr>
      <dsp:spPr>
        <a:xfrm>
          <a:off x="7138793" y="2723236"/>
          <a:ext cx="1370139" cy="1370139"/>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100" b="1" i="0" u="none" strike="noStrike" kern="1200" cap="none" normalizeH="0" baseline="0" dirty="0" smtClean="0">
              <a:ln/>
              <a:solidFill>
                <a:srgbClr val="FF0000"/>
              </a:solidFill>
              <a:effectLst/>
              <a:latin typeface="Calibri" pitchFamily="34" charset="0"/>
              <a:ea typeface="Calibri" pitchFamily="34" charset="0"/>
              <a:cs typeface="Arial" pitchFamily="34" charset="0"/>
            </a:rPr>
            <a:t>الإحصاءُ</a:t>
          </a:r>
          <a:r>
            <a:rPr kumimoji="0" lang="ar-SA" sz="3100" b="1" i="0" u="none" strike="noStrike" kern="1200" cap="none" normalizeH="0" baseline="0" dirty="0" smtClean="0">
              <a:ln/>
              <a:effectLst/>
              <a:latin typeface="Calibri" pitchFamily="34" charset="0"/>
              <a:ea typeface="Calibri" pitchFamily="34" charset="0"/>
              <a:cs typeface="Arial" pitchFamily="34" charset="0"/>
            </a:rPr>
            <a:t> </a:t>
          </a:r>
          <a:endParaRPr kumimoji="0" lang="ar-SA" sz="3100" b="0" i="0" u="none" strike="noStrike" kern="1200" cap="none" normalizeH="0" baseline="0" dirty="0" smtClean="0">
            <a:ln/>
            <a:effectLst/>
            <a:latin typeface="Arial" pitchFamily="34" charset="0"/>
            <a:cs typeface="Arial" pitchFamily="34" charset="0"/>
          </a:endParaRPr>
        </a:p>
      </dsp:txBody>
      <dsp:txXfrm>
        <a:off x="7205678" y="2790121"/>
        <a:ext cx="1236369" cy="1236369"/>
      </dsp:txXfrm>
    </dsp:sp>
    <dsp:sp modelId="{3EBE4B69-AB3B-44B8-872B-8921E2EC17D6}">
      <dsp:nvSpPr>
        <dsp:cNvPr id="0" name=""/>
        <dsp:cNvSpPr/>
      </dsp:nvSpPr>
      <dsp:spPr>
        <a:xfrm rot="5400000">
          <a:off x="4593667" y="4938343"/>
          <a:ext cx="1015089" cy="0"/>
        </a:xfrm>
        <a:custGeom>
          <a:avLst/>
          <a:gdLst/>
          <a:ahLst/>
          <a:cxnLst/>
          <a:rect l="0" t="0" r="0" b="0"/>
          <a:pathLst>
            <a:path>
              <a:moveTo>
                <a:pt x="0" y="0"/>
              </a:moveTo>
              <a:lnTo>
                <a:pt x="1015089"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72B789-F558-47D6-9329-05B8B7BFF3B0}">
      <dsp:nvSpPr>
        <dsp:cNvPr id="0" name=""/>
        <dsp:cNvSpPr/>
      </dsp:nvSpPr>
      <dsp:spPr>
        <a:xfrm>
          <a:off x="4416142" y="5445887"/>
          <a:ext cx="1370139" cy="1370139"/>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400" b="1" i="0" u="none" strike="noStrike" kern="1200" cap="none" normalizeH="0" baseline="0" dirty="0" smtClean="0">
              <a:ln/>
              <a:solidFill>
                <a:schemeClr val="accent4">
                  <a:lumMod val="75000"/>
                </a:schemeClr>
              </a:solidFill>
              <a:effectLst/>
              <a:latin typeface="Calibri" pitchFamily="34" charset="0"/>
              <a:ea typeface="Calibri" pitchFamily="34" charset="0"/>
              <a:cs typeface="Arial" pitchFamily="34" charset="0"/>
            </a:rPr>
            <a:t>التركيبُ</a:t>
          </a:r>
          <a:r>
            <a:rPr kumimoji="0" lang="ar-SA" sz="3400" b="0" i="0" u="none" strike="noStrike" kern="1200" cap="none" normalizeH="0" baseline="0" dirty="0" smtClean="0">
              <a:ln/>
              <a:effectLst/>
              <a:latin typeface="Calibri" pitchFamily="34" charset="0"/>
              <a:ea typeface="Calibri" pitchFamily="34" charset="0"/>
              <a:cs typeface="Arial" pitchFamily="34" charset="0"/>
            </a:rPr>
            <a:t> </a:t>
          </a:r>
          <a:endParaRPr kumimoji="0" lang="ar-SA" sz="3400" b="0" i="0" u="none" strike="noStrike" kern="1200" cap="none" normalizeH="0" baseline="0" dirty="0" smtClean="0">
            <a:ln/>
            <a:effectLst/>
            <a:latin typeface="Arial" pitchFamily="34" charset="0"/>
            <a:cs typeface="Arial" pitchFamily="34" charset="0"/>
          </a:endParaRPr>
        </a:p>
      </dsp:txBody>
      <dsp:txXfrm>
        <a:off x="4483027" y="5512772"/>
        <a:ext cx="1236369" cy="1236369"/>
      </dsp:txXfrm>
    </dsp:sp>
    <dsp:sp modelId="{943E147B-2AA4-4314-A08A-518716A1FE3D}">
      <dsp:nvSpPr>
        <dsp:cNvPr id="0" name=""/>
        <dsp:cNvSpPr/>
      </dsp:nvSpPr>
      <dsp:spPr>
        <a:xfrm rot="10800000">
          <a:off x="3063631" y="3408306"/>
          <a:ext cx="1015089" cy="0"/>
        </a:xfrm>
        <a:custGeom>
          <a:avLst/>
          <a:gdLst/>
          <a:ahLst/>
          <a:cxnLst/>
          <a:rect l="0" t="0" r="0" b="0"/>
          <a:pathLst>
            <a:path>
              <a:moveTo>
                <a:pt x="0" y="0"/>
              </a:moveTo>
              <a:lnTo>
                <a:pt x="1015089"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BFD928-8E0E-405C-A6A1-A16FE02D95E7}">
      <dsp:nvSpPr>
        <dsp:cNvPr id="0" name=""/>
        <dsp:cNvSpPr/>
      </dsp:nvSpPr>
      <dsp:spPr>
        <a:xfrm>
          <a:off x="1693491" y="2723236"/>
          <a:ext cx="1370139" cy="137013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kern="1200" cap="none" normalizeH="0" baseline="0" dirty="0" smtClean="0">
              <a:ln/>
              <a:solidFill>
                <a:srgbClr val="7030A0"/>
              </a:solidFill>
              <a:effectLst/>
              <a:latin typeface="Calibri" pitchFamily="34" charset="0"/>
              <a:ea typeface="Calibri" pitchFamily="34" charset="0"/>
              <a:cs typeface="Arial" pitchFamily="34" charset="0"/>
            </a:rPr>
            <a:t>التحليلُ</a:t>
          </a:r>
          <a:r>
            <a:rPr kumimoji="0" lang="ar-SA" sz="3600" b="1" i="0" u="none" strike="noStrike" kern="1200" cap="none" normalizeH="0" baseline="0" dirty="0" smtClean="0">
              <a:ln/>
              <a:effectLst/>
              <a:latin typeface="Calibri" pitchFamily="34" charset="0"/>
              <a:ea typeface="Calibri" pitchFamily="34" charset="0"/>
              <a:cs typeface="Arial" pitchFamily="34" charset="0"/>
            </a:rPr>
            <a:t> </a:t>
          </a:r>
          <a:endParaRPr kumimoji="0" lang="ar-SA" sz="3600" b="0" i="0" u="none" strike="noStrike" kern="1200" cap="none" normalizeH="0" baseline="0" dirty="0" smtClean="0">
            <a:ln/>
            <a:effectLst/>
            <a:latin typeface="Arial" pitchFamily="34" charset="0"/>
            <a:cs typeface="Arial" pitchFamily="34" charset="0"/>
          </a:endParaRPr>
        </a:p>
      </dsp:txBody>
      <dsp:txXfrm>
        <a:off x="1760376" y="2790121"/>
        <a:ext cx="1236369" cy="123636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70C399-46E2-47EB-A1A9-983AD9ADFFC9}" type="datetimeFigureOut">
              <a:rPr lang="ar-SA" smtClean="0"/>
              <a:t>30/01/40</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FBA762F-A960-4347-8EAA-3208C7096DF0}" type="slidenum">
              <a:rPr lang="ar-SA" smtClean="0"/>
              <a:t>‹#›</a:t>
            </a:fld>
            <a:endParaRPr lang="ar-SA"/>
          </a:p>
        </p:txBody>
      </p:sp>
    </p:spTree>
    <p:extLst>
      <p:ext uri="{BB962C8B-B14F-4D97-AF65-F5344CB8AC3E}">
        <p14:creationId xmlns:p14="http://schemas.microsoft.com/office/powerpoint/2010/main" val="7334413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FBA762F-A960-4347-8EAA-3208C7096DF0}" type="slidenum">
              <a:rPr lang="ar-SA" smtClean="0"/>
              <a:t>11</a:t>
            </a:fld>
            <a:endParaRPr lang="ar-SA"/>
          </a:p>
        </p:txBody>
      </p:sp>
    </p:spTree>
    <p:extLst>
      <p:ext uri="{BB962C8B-B14F-4D97-AF65-F5344CB8AC3E}">
        <p14:creationId xmlns:p14="http://schemas.microsoft.com/office/powerpoint/2010/main" val="116888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FBA762F-A960-4347-8EAA-3208C7096DF0}" type="slidenum">
              <a:rPr lang="ar-SA" smtClean="0"/>
              <a:t>13</a:t>
            </a:fld>
            <a:endParaRPr lang="ar-SA"/>
          </a:p>
        </p:txBody>
      </p:sp>
    </p:spTree>
    <p:extLst>
      <p:ext uri="{BB962C8B-B14F-4D97-AF65-F5344CB8AC3E}">
        <p14:creationId xmlns:p14="http://schemas.microsoft.com/office/powerpoint/2010/main" val="376192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FBA762F-A960-4347-8EAA-3208C7096DF0}" type="slidenum">
              <a:rPr lang="ar-SA" smtClean="0"/>
              <a:t>15</a:t>
            </a:fld>
            <a:endParaRPr lang="ar-SA"/>
          </a:p>
        </p:txBody>
      </p:sp>
    </p:spTree>
    <p:extLst>
      <p:ext uri="{BB962C8B-B14F-4D97-AF65-F5344CB8AC3E}">
        <p14:creationId xmlns:p14="http://schemas.microsoft.com/office/powerpoint/2010/main" val="182792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FBA762F-A960-4347-8EAA-3208C7096DF0}" type="slidenum">
              <a:rPr lang="ar-SA" smtClean="0"/>
              <a:t>16</a:t>
            </a:fld>
            <a:endParaRPr lang="ar-SA"/>
          </a:p>
        </p:txBody>
      </p:sp>
    </p:spTree>
    <p:extLst>
      <p:ext uri="{BB962C8B-B14F-4D97-AF65-F5344CB8AC3E}">
        <p14:creationId xmlns:p14="http://schemas.microsoft.com/office/powerpoint/2010/main" val="244002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4FBA762F-A960-4347-8EAA-3208C7096DF0}" type="slidenum">
              <a:rPr lang="ar-SA" smtClean="0"/>
              <a:t>19</a:t>
            </a:fld>
            <a:endParaRPr lang="ar-SA"/>
          </a:p>
        </p:txBody>
      </p:sp>
    </p:spTree>
    <p:extLst>
      <p:ext uri="{BB962C8B-B14F-4D97-AF65-F5344CB8AC3E}">
        <p14:creationId xmlns:p14="http://schemas.microsoft.com/office/powerpoint/2010/main" val="108657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3DB1A83-2558-4E62-B946-48931CDB8802}" type="uaqdatetime1">
              <a:rPr lang="ar-SA" smtClean="0"/>
              <a:t>01/02/40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323083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90869A1-A30F-46EC-AC07-A4F1DE61294A}" type="uaqdatetime1">
              <a:rPr lang="ar-SA" smtClean="0"/>
              <a:t>01/02/40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22718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04D6F42-C9BE-4E89-A20B-0DE4549DD225}" type="uaqdatetime1">
              <a:rPr lang="ar-SA" smtClean="0"/>
              <a:t>01/02/40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23956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BF77227-0A21-4E10-8086-90C750DD0932}" type="uaqdatetime1">
              <a:rPr lang="ar-SA" smtClean="0"/>
              <a:t>01/02/40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14339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DB0AC-40E7-4A49-8B3F-37C9DBC886E9}" type="uaqdatetime1">
              <a:rPr lang="ar-SA" smtClean="0"/>
              <a:t>01/02/40</a:t>
            </a:fld>
            <a:endParaRPr lang="ar-SA"/>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a:p>
        </p:txBody>
      </p:sp>
      <p:sp>
        <p:nvSpPr>
          <p:cNvPr id="6" name="Slide Number Placeholder 5"/>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325800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7AE4DB6-D195-42B6-A568-5473716E1571}" type="uaqdatetime1">
              <a:rPr lang="ar-SA" smtClean="0"/>
              <a:t>01/02/40</a:t>
            </a:fld>
            <a:endParaRPr lang="ar-SA"/>
          </a:p>
        </p:txBody>
      </p:sp>
      <p:sp>
        <p:nvSpPr>
          <p:cNvPr id="6" name="Footer Placeholder 5"/>
          <p:cNvSpPr>
            <a:spLocks noGrp="1"/>
          </p:cNvSpPr>
          <p:nvPr>
            <p:ph type="ftr" sz="quarter" idx="11"/>
          </p:nvPr>
        </p:nvSpPr>
        <p:spPr/>
        <p:txBody>
          <a:bodyPr/>
          <a:lstStyle/>
          <a:p>
            <a:r>
              <a:rPr lang="ar-SA" smtClean="0"/>
              <a:t>المنصة التربوية السورية </a:t>
            </a:r>
            <a:endParaRPr lang="ar-SA"/>
          </a:p>
        </p:txBody>
      </p:sp>
      <p:sp>
        <p:nvSpPr>
          <p:cNvPr id="7" name="Slide Number Placeholder 6"/>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278994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843F9DF5-5A5B-4906-97AB-226B6DA18431}" type="uaqdatetime1">
              <a:rPr lang="ar-SA" smtClean="0"/>
              <a:t>01/02/40</a:t>
            </a:fld>
            <a:endParaRPr lang="ar-SA"/>
          </a:p>
        </p:txBody>
      </p:sp>
      <p:sp>
        <p:nvSpPr>
          <p:cNvPr id="8" name="Footer Placeholder 7"/>
          <p:cNvSpPr>
            <a:spLocks noGrp="1"/>
          </p:cNvSpPr>
          <p:nvPr>
            <p:ph type="ftr" sz="quarter" idx="11"/>
          </p:nvPr>
        </p:nvSpPr>
        <p:spPr/>
        <p:txBody>
          <a:bodyPr/>
          <a:lstStyle/>
          <a:p>
            <a:r>
              <a:rPr lang="ar-SA" smtClean="0"/>
              <a:t>المنصة التربوية السورية </a:t>
            </a:r>
            <a:endParaRPr lang="ar-SA"/>
          </a:p>
        </p:txBody>
      </p:sp>
      <p:sp>
        <p:nvSpPr>
          <p:cNvPr id="9" name="Slide Number Placeholder 8"/>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240607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DE925949-0D6C-4C05-9F0E-3B7916E7DB16}" type="uaqdatetime1">
              <a:rPr lang="ar-SA" smtClean="0"/>
              <a:t>01/02/40</a:t>
            </a:fld>
            <a:endParaRPr lang="ar-SA"/>
          </a:p>
        </p:txBody>
      </p:sp>
      <p:sp>
        <p:nvSpPr>
          <p:cNvPr id="4" name="Footer Placeholder 3"/>
          <p:cNvSpPr>
            <a:spLocks noGrp="1"/>
          </p:cNvSpPr>
          <p:nvPr>
            <p:ph type="ftr" sz="quarter" idx="11"/>
          </p:nvPr>
        </p:nvSpPr>
        <p:spPr/>
        <p:txBody>
          <a:bodyPr/>
          <a:lstStyle/>
          <a:p>
            <a:r>
              <a:rPr lang="ar-SA" smtClean="0"/>
              <a:t>المنصة التربوية السورية </a:t>
            </a:r>
            <a:endParaRPr lang="ar-SA"/>
          </a:p>
        </p:txBody>
      </p:sp>
      <p:sp>
        <p:nvSpPr>
          <p:cNvPr id="5" name="Slide Number Placeholder 4"/>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225103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D0D01-5BAA-4C18-878B-3E696CAE0A3F}" type="uaqdatetime1">
              <a:rPr lang="ar-SA" smtClean="0"/>
              <a:t>01/02/40</a:t>
            </a:fld>
            <a:endParaRPr lang="ar-SA"/>
          </a:p>
        </p:txBody>
      </p:sp>
      <p:sp>
        <p:nvSpPr>
          <p:cNvPr id="3" name="Footer Placeholder 2"/>
          <p:cNvSpPr>
            <a:spLocks noGrp="1"/>
          </p:cNvSpPr>
          <p:nvPr>
            <p:ph type="ftr" sz="quarter" idx="11"/>
          </p:nvPr>
        </p:nvSpPr>
        <p:spPr/>
        <p:txBody>
          <a:bodyPr/>
          <a:lstStyle/>
          <a:p>
            <a:r>
              <a:rPr lang="ar-SA" smtClean="0"/>
              <a:t>المنصة التربوية السورية </a:t>
            </a:r>
            <a:endParaRPr lang="ar-SA"/>
          </a:p>
        </p:txBody>
      </p:sp>
      <p:sp>
        <p:nvSpPr>
          <p:cNvPr id="4" name="Slide Number Placeholder 3"/>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337997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E1CCB-7FF9-49A0-8133-ECABCB712FD3}" type="uaqdatetime1">
              <a:rPr lang="ar-SA" smtClean="0"/>
              <a:t>01/02/40</a:t>
            </a:fld>
            <a:endParaRPr lang="ar-SA"/>
          </a:p>
        </p:txBody>
      </p:sp>
      <p:sp>
        <p:nvSpPr>
          <p:cNvPr id="6" name="Footer Placeholder 5"/>
          <p:cNvSpPr>
            <a:spLocks noGrp="1"/>
          </p:cNvSpPr>
          <p:nvPr>
            <p:ph type="ftr" sz="quarter" idx="11"/>
          </p:nvPr>
        </p:nvSpPr>
        <p:spPr/>
        <p:txBody>
          <a:bodyPr/>
          <a:lstStyle/>
          <a:p>
            <a:r>
              <a:rPr lang="ar-SA" smtClean="0"/>
              <a:t>المنصة التربوية السورية </a:t>
            </a:r>
            <a:endParaRPr lang="ar-SA"/>
          </a:p>
        </p:txBody>
      </p:sp>
      <p:sp>
        <p:nvSpPr>
          <p:cNvPr id="7" name="Slide Number Placeholder 6"/>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217905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AA473-8AD4-4479-9714-45D5D6B788BA}" type="uaqdatetime1">
              <a:rPr lang="ar-SA" smtClean="0"/>
              <a:t>01/02/40</a:t>
            </a:fld>
            <a:endParaRPr lang="ar-SA"/>
          </a:p>
        </p:txBody>
      </p:sp>
      <p:sp>
        <p:nvSpPr>
          <p:cNvPr id="6" name="Footer Placeholder 5"/>
          <p:cNvSpPr>
            <a:spLocks noGrp="1"/>
          </p:cNvSpPr>
          <p:nvPr>
            <p:ph type="ftr" sz="quarter" idx="11"/>
          </p:nvPr>
        </p:nvSpPr>
        <p:spPr/>
        <p:txBody>
          <a:bodyPr/>
          <a:lstStyle/>
          <a:p>
            <a:r>
              <a:rPr lang="ar-SA" smtClean="0"/>
              <a:t>المنصة التربوية السورية </a:t>
            </a:r>
            <a:endParaRPr lang="ar-SA"/>
          </a:p>
        </p:txBody>
      </p:sp>
      <p:sp>
        <p:nvSpPr>
          <p:cNvPr id="7" name="Slide Number Placeholder 6"/>
          <p:cNvSpPr>
            <a:spLocks noGrp="1"/>
          </p:cNvSpPr>
          <p:nvPr>
            <p:ph type="sldNum" sz="quarter" idx="12"/>
          </p:nvPr>
        </p:nvSpPr>
        <p:spPr/>
        <p:txBody>
          <a:bodyPr/>
          <a:lstStyle/>
          <a:p>
            <a:fld id="{DD16300F-CCB1-4D08-8FE3-6344DFC837B6}" type="slidenum">
              <a:rPr lang="ar-SA" smtClean="0"/>
              <a:t>‹#›</a:t>
            </a:fld>
            <a:endParaRPr lang="ar-SA"/>
          </a:p>
        </p:txBody>
      </p:sp>
    </p:spTree>
    <p:extLst>
      <p:ext uri="{BB962C8B-B14F-4D97-AF65-F5344CB8AC3E}">
        <p14:creationId xmlns:p14="http://schemas.microsoft.com/office/powerpoint/2010/main" val="379562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9EC289-8161-48E6-B6E1-EF6926A63742}" type="uaqdatetime1">
              <a:rPr lang="ar-SA" smtClean="0"/>
              <a:t>01/02/40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المنصة التربوية السورية </a:t>
            </a: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D16300F-CCB1-4D08-8FE3-6344DFC837B6}" type="slidenum">
              <a:rPr lang="ar-SA" smtClean="0"/>
              <a:t>‹#›</a:t>
            </a:fld>
            <a:endParaRPr lang="ar-SA"/>
          </a:p>
        </p:txBody>
      </p:sp>
    </p:spTree>
    <p:extLst>
      <p:ext uri="{BB962C8B-B14F-4D97-AF65-F5344CB8AC3E}">
        <p14:creationId xmlns:p14="http://schemas.microsoft.com/office/powerpoint/2010/main" val="101410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470025"/>
          </a:xfrm>
        </p:spPr>
        <p:txBody>
          <a:bodyPr>
            <a:noAutofit/>
          </a:bodyPr>
          <a:lstStyle/>
          <a:p>
            <a:r>
              <a:rPr lang="ar-SA" sz="9600" dirty="0">
                <a:solidFill>
                  <a:srgbClr val="FF0000"/>
                </a:solidFill>
              </a:rPr>
              <a:t>الشك الفلسفي </a:t>
            </a:r>
          </a:p>
        </p:txBody>
      </p:sp>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05064"/>
            <a:ext cx="4067944" cy="2838159"/>
          </a:xfrm>
          <a:prstGeom prst="rect">
            <a:avLst/>
          </a:prstGeom>
          <a:effectLst>
            <a:softEdge rad="317500"/>
          </a:effectLst>
        </p:spPr>
      </p:pic>
      <p:pic>
        <p:nvPicPr>
          <p:cNvPr id="5" name="صورة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1"/>
            <a:ext cx="4139952" cy="2852935"/>
          </a:xfrm>
          <a:prstGeom prst="rect">
            <a:avLst/>
          </a:prstGeom>
          <a:effectLst>
            <a:softEdge rad="317500"/>
          </a:effectLst>
        </p:spPr>
      </p:pic>
      <p:pic>
        <p:nvPicPr>
          <p:cNvPr id="4" name="Clay02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50329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by="(-#ppt_w*2)" calcmode="lin" valueType="num">
                                      <p:cBhvr rctx="PPT">
                                        <p:cTn id="21" dur="500" autoRev="1" fill="hold">
                                          <p:stCondLst>
                                            <p:cond delay="0"/>
                                          </p:stCondLst>
                                        </p:cTn>
                                        <p:tgtEl>
                                          <p:spTgt spid="2"/>
                                        </p:tgtEl>
                                        <p:attrNameLst>
                                          <p:attrName>ppt_w</p:attrName>
                                        </p:attrNameLst>
                                      </p:cBhvr>
                                    </p:anim>
                                    <p:anim by="(#ppt_w*0.50)" calcmode="lin" valueType="num">
                                      <p:cBhvr>
                                        <p:cTn id="22" dur="500" decel="50000" autoRev="1" fill="hold">
                                          <p:stCondLst>
                                            <p:cond delay="0"/>
                                          </p:stCondLst>
                                        </p:cTn>
                                        <p:tgtEl>
                                          <p:spTgt spid="2"/>
                                        </p:tgtEl>
                                        <p:attrNameLst>
                                          <p:attrName>ppt_x</p:attrName>
                                        </p:attrNameLst>
                                      </p:cBhvr>
                                    </p:anim>
                                    <p:anim from="(-#ppt_h/2)" to="(#ppt_y)" calcmode="lin" valueType="num">
                                      <p:cBhvr>
                                        <p:cTn id="23" dur="1000" fill="hold">
                                          <p:stCondLst>
                                            <p:cond delay="0"/>
                                          </p:stCondLst>
                                        </p:cTn>
                                        <p:tgtEl>
                                          <p:spTgt spid="2"/>
                                        </p:tgtEl>
                                        <p:attrNameLst>
                                          <p:attrName>ppt_y</p:attrName>
                                        </p:attrNameLst>
                                      </p:cBhvr>
                                    </p:anim>
                                    <p:animRot by="21600000">
                                      <p:cBhvr>
                                        <p:cTn id="2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916832"/>
            <a:ext cx="8229600" cy="1143000"/>
          </a:xfrm>
        </p:spPr>
        <p:txBody>
          <a:bodyPr>
            <a:noAutofit/>
          </a:bodyPr>
          <a:lstStyle/>
          <a:p>
            <a:pPr>
              <a:spcBef>
                <a:spcPct val="20000"/>
              </a:spcBef>
            </a:pPr>
            <a:r>
              <a:rPr lang="ar-SY" sz="7200" dirty="0">
                <a:solidFill>
                  <a:srgbClr val="FF0000"/>
                </a:solidFill>
              </a:rPr>
              <a:t>نشاط</a:t>
            </a:r>
            <a:endParaRPr lang="ar-SA" sz="7200" dirty="0">
              <a:solidFill>
                <a:srgbClr val="FF0000"/>
              </a:solidFill>
            </a:endParaRPr>
          </a:p>
        </p:txBody>
      </p:sp>
      <p:sp>
        <p:nvSpPr>
          <p:cNvPr id="3" name="Content Placeholder 2"/>
          <p:cNvSpPr>
            <a:spLocks noGrp="1"/>
          </p:cNvSpPr>
          <p:nvPr>
            <p:ph idx="1"/>
          </p:nvPr>
        </p:nvSpPr>
        <p:spPr>
          <a:xfrm>
            <a:off x="467544" y="3140968"/>
            <a:ext cx="8229600" cy="1900808"/>
          </a:xfrm>
        </p:spPr>
        <p:txBody>
          <a:bodyPr/>
          <a:lstStyle/>
          <a:p>
            <a:pPr marL="0" indent="0" algn="ctr">
              <a:buNone/>
            </a:pPr>
            <a:r>
              <a:rPr lang="ar-SY" sz="4800" dirty="0">
                <a:solidFill>
                  <a:schemeClr val="accent6">
                    <a:lumMod val="75000"/>
                  </a:schemeClr>
                </a:solidFill>
                <a:latin typeface="+mj-lt"/>
                <a:ea typeface="+mj-ea"/>
                <a:cs typeface="+mj-cs"/>
              </a:rPr>
              <a:t>هل يمكن أن تكون الحواس سبباٍ للشكّ في المعرفة برأيك ؟ ولماذا ؟</a:t>
            </a:r>
            <a:endParaRPr lang="en-US" sz="4800" dirty="0">
              <a:solidFill>
                <a:schemeClr val="accent6">
                  <a:lumMod val="75000"/>
                </a:schemeClr>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5148C550-8E4F-4451-9810-19F9A2E73087}"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b="1" smtClean="0">
                <a:solidFill>
                  <a:srgbClr val="FF00FF"/>
                </a:solidFill>
              </a:rPr>
              <a:t>المنصة التربوية السورية </a:t>
            </a:r>
            <a:endParaRPr lang="ar-SA" b="1"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10</a:t>
            </a:fld>
            <a:endParaRPr lang="ar-SA"/>
          </a:p>
        </p:txBody>
      </p:sp>
    </p:spTree>
    <p:extLst>
      <p:ext uri="{BB962C8B-B14F-4D97-AF65-F5344CB8AC3E}">
        <p14:creationId xmlns:p14="http://schemas.microsoft.com/office/powerpoint/2010/main" val="259808535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17841"/>
            <a:ext cx="8820472" cy="3744416"/>
          </a:xfrm>
        </p:spPr>
        <p:txBody>
          <a:bodyPr/>
          <a:lstStyle/>
          <a:p>
            <a:pPr marL="0" indent="0">
              <a:lnSpc>
                <a:spcPct val="90000"/>
              </a:lnSpc>
              <a:buNone/>
            </a:pPr>
            <a:endParaRPr lang="ar-SY" sz="3300" dirty="0">
              <a:solidFill>
                <a:srgbClr val="7030A0"/>
              </a:solidFill>
              <a:latin typeface="+mj-lt"/>
              <a:ea typeface="+mj-ea"/>
              <a:cs typeface="+mj-cs"/>
            </a:endParaRPr>
          </a:p>
          <a:p>
            <a:pPr marL="0" indent="0">
              <a:lnSpc>
                <a:spcPct val="90000"/>
              </a:lnSpc>
              <a:buNone/>
            </a:pPr>
            <a:r>
              <a:rPr lang="ar-SY" sz="3300" dirty="0" smtClean="0">
                <a:solidFill>
                  <a:srgbClr val="7030A0"/>
                </a:solidFill>
                <a:latin typeface="+mj-lt"/>
                <a:ea typeface="+mj-ea"/>
                <a:cs typeface="+mj-cs"/>
              </a:rPr>
              <a:t>3- </a:t>
            </a:r>
            <a:r>
              <a:rPr lang="ar-SY" sz="3300" dirty="0">
                <a:solidFill>
                  <a:srgbClr val="7030A0"/>
                </a:solidFill>
                <a:latin typeface="+mj-lt"/>
                <a:ea typeface="+mj-ea"/>
                <a:cs typeface="+mj-cs"/>
              </a:rPr>
              <a:t>هيوم: (1724-1776</a:t>
            </a:r>
            <a:r>
              <a:rPr lang="ar-SY" sz="3300" dirty="0" smtClean="0">
                <a:solidFill>
                  <a:srgbClr val="7030A0"/>
                </a:solidFill>
                <a:latin typeface="+mj-lt"/>
                <a:ea typeface="+mj-ea"/>
                <a:cs typeface="+mj-cs"/>
              </a:rPr>
              <a:t>) : </a:t>
            </a:r>
          </a:p>
          <a:p>
            <a:pPr marL="0" indent="0" algn="ctr">
              <a:lnSpc>
                <a:spcPct val="90000"/>
              </a:lnSpc>
              <a:buNone/>
            </a:pPr>
            <a:r>
              <a:rPr lang="ar-SY" sz="3300" dirty="0" smtClean="0">
                <a:solidFill>
                  <a:schemeClr val="accent2">
                    <a:lumMod val="75000"/>
                  </a:schemeClr>
                </a:solidFill>
                <a:latin typeface="+mj-lt"/>
                <a:ea typeface="+mj-ea"/>
                <a:cs typeface="+mj-cs"/>
              </a:rPr>
              <a:t>رأى </a:t>
            </a:r>
            <a:r>
              <a:rPr lang="ar-SY" sz="3300" dirty="0">
                <a:solidFill>
                  <a:schemeClr val="accent2">
                    <a:lumMod val="75000"/>
                  </a:schemeClr>
                </a:solidFill>
                <a:latin typeface="+mj-lt"/>
                <a:ea typeface="+mj-ea"/>
                <a:cs typeface="+mj-cs"/>
              </a:rPr>
              <a:t>أن ما نعرفه بيقين هو أفكارنا عن أنفسنا وعن العالم، لكننا لا نستطيع الانتقال بيقينٍ من وجود أفكارنا إلى وجود النفس كجوهرٍ، أو إلى وجود عالم محسوسٍ مستقل عنا، ذلك </a:t>
            </a:r>
            <a:r>
              <a:rPr lang="ar-SY" sz="3300" dirty="0">
                <a:solidFill>
                  <a:srgbClr val="002060"/>
                </a:solidFill>
                <a:latin typeface="+mj-lt"/>
                <a:ea typeface="+mj-ea"/>
                <a:cs typeface="+mj-cs"/>
              </a:rPr>
              <a:t>أمر اعتقادٍ </a:t>
            </a:r>
            <a:r>
              <a:rPr lang="ar-SY" sz="3300" dirty="0">
                <a:solidFill>
                  <a:schemeClr val="accent2">
                    <a:lumMod val="75000"/>
                  </a:schemeClr>
                </a:solidFill>
                <a:latin typeface="+mj-lt"/>
                <a:ea typeface="+mj-ea"/>
                <a:cs typeface="+mj-cs"/>
              </a:rPr>
              <a:t>وليس أمر </a:t>
            </a:r>
            <a:r>
              <a:rPr lang="ar-SY" sz="3300" dirty="0">
                <a:solidFill>
                  <a:srgbClr val="002060"/>
                </a:solidFill>
                <a:latin typeface="+mj-lt"/>
                <a:ea typeface="+mj-ea"/>
                <a:cs typeface="+mj-cs"/>
              </a:rPr>
              <a:t>برهان موضوعي </a:t>
            </a:r>
            <a:r>
              <a:rPr lang="ar-SY" sz="3300" dirty="0">
                <a:solidFill>
                  <a:schemeClr val="accent2">
                    <a:lumMod val="75000"/>
                  </a:schemeClr>
                </a:solidFill>
                <a:latin typeface="+mj-lt"/>
                <a:ea typeface="+mj-ea"/>
                <a:cs typeface="+mj-cs"/>
              </a:rPr>
              <a:t>وإنما نعيش في عالم أفكارنا</a:t>
            </a:r>
            <a:r>
              <a:rPr lang="ar-SY" sz="3300" dirty="0">
                <a:solidFill>
                  <a:srgbClr val="002060"/>
                </a:solidFill>
                <a:latin typeface="+mj-lt"/>
                <a:ea typeface="+mj-ea"/>
                <a:cs typeface="+mj-cs"/>
              </a:rPr>
              <a:t>، وأنَ هناك حاجزاً بين عالم الأفكار وعالم الأشياء. </a:t>
            </a:r>
            <a:endParaRPr lang="en-US" sz="3300" dirty="0">
              <a:solidFill>
                <a:srgbClr val="002060"/>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AA971618-E62E-4C5B-A0CA-C6B63C92CB35}"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sz="1600" b="1" smtClean="0">
                <a:solidFill>
                  <a:srgbClr val="FF00FF"/>
                </a:solidFill>
              </a:rPr>
              <a:t>المنصة التربوية السورية </a:t>
            </a:r>
            <a:endParaRPr lang="ar-SA" sz="1600"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11</a:t>
            </a:fld>
            <a:endParaRPr lang="ar-SA"/>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0"/>
            <a:ext cx="3240360" cy="2998553"/>
          </a:xfrm>
          <a:prstGeom prst="rect">
            <a:avLst/>
          </a:prstGeom>
          <a:effectLst>
            <a:softEdge rad="635000"/>
          </a:effectLst>
        </p:spPr>
      </p:pic>
    </p:spTree>
    <p:extLst>
      <p:ext uri="{BB962C8B-B14F-4D97-AF65-F5344CB8AC3E}">
        <p14:creationId xmlns:p14="http://schemas.microsoft.com/office/powerpoint/2010/main" val="3897346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1" end="1"/>
                                            </p:txEl>
                                          </p:spTgt>
                                        </p:tgtEl>
                                        <p:attrNameLst>
                                          <p:attrName>ppt_w</p:attrName>
                                        </p:attrNameLst>
                                      </p:cBhvr>
                                    </p:anim>
                                    <p:anim by="(#ppt_w*0.50)" calcmode="lin" valueType="num">
                                      <p:cBhvr>
                                        <p:cTn id="13" dur="500" decel="50000" autoRev="1" fill="hold">
                                          <p:stCondLst>
                                            <p:cond delay="0"/>
                                          </p:stCondLst>
                                        </p:cTn>
                                        <p:tgtEl>
                                          <p:spTgt spid="3">
                                            <p:txEl>
                                              <p:pRg st="1" end="1"/>
                                            </p:txEl>
                                          </p:spTgt>
                                        </p:tgtEl>
                                        <p:attrNameLst>
                                          <p:attrName>ppt_x</p:attrName>
                                        </p:attrNameLst>
                                      </p:cBhvr>
                                    </p:anim>
                                    <p:anim from="(-#ppt_h/2)" to="(#ppt_y)" calcmode="lin" valueType="num">
                                      <p:cBhvr>
                                        <p:cTn id="14" dur="1000" fill="hold">
                                          <p:stCondLst>
                                            <p:cond delay="0"/>
                                          </p:stCondLst>
                                        </p:cTn>
                                        <p:tgtEl>
                                          <p:spTgt spid="3">
                                            <p:txEl>
                                              <p:pRg st="1" end="1"/>
                                            </p:txEl>
                                          </p:spTgt>
                                        </p:tgtEl>
                                        <p:attrNameLst>
                                          <p:attrName>ppt_y</p:attrName>
                                        </p:attrNameLst>
                                      </p:cBhvr>
                                    </p:anim>
                                    <p:animRot by="21600000">
                                      <p:cBhvr>
                                        <p:cTn id="15" dur="1000" fill="hold">
                                          <p:stCondLst>
                                            <p:cond delay="0"/>
                                          </p:stCondLst>
                                        </p:cTn>
                                        <p:tgtEl>
                                          <p:spTgt spid="3">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2" end="2"/>
                                            </p:txEl>
                                          </p:spTgt>
                                        </p:tgtEl>
                                        <p:attrNameLst>
                                          <p:attrName>ppt_w</p:attrName>
                                        </p:attrNameLst>
                                      </p:cBhvr>
                                    </p:anim>
                                    <p:anim by="(#ppt_w*0.50)" calcmode="lin" valueType="num">
                                      <p:cBhvr>
                                        <p:cTn id="21" dur="500" decel="50000" autoRev="1" fill="hold">
                                          <p:stCondLst>
                                            <p:cond delay="0"/>
                                          </p:stCondLst>
                                        </p:cTn>
                                        <p:tgtEl>
                                          <p:spTgt spid="3">
                                            <p:txEl>
                                              <p:pRg st="2" end="2"/>
                                            </p:txEl>
                                          </p:spTgt>
                                        </p:tgtEl>
                                        <p:attrNameLst>
                                          <p:attrName>ppt_x</p:attrName>
                                        </p:attrNameLst>
                                      </p:cBhvr>
                                    </p:anim>
                                    <p:anim from="(-#ppt_h/2)" to="(#ppt_y)" calcmode="lin" valueType="num">
                                      <p:cBhvr>
                                        <p:cTn id="22" dur="1000" fill="hold">
                                          <p:stCondLst>
                                            <p:cond delay="0"/>
                                          </p:stCondLst>
                                        </p:cTn>
                                        <p:tgtEl>
                                          <p:spTgt spid="3">
                                            <p:txEl>
                                              <p:pRg st="2" end="2"/>
                                            </p:txEl>
                                          </p:spTgt>
                                        </p:tgtEl>
                                        <p:attrNameLst>
                                          <p:attrName>ppt_y</p:attrName>
                                        </p:attrNameLst>
                                      </p:cBhvr>
                                    </p:anim>
                                    <p:animRot by="21600000">
                                      <p:cBhvr>
                                        <p:cTn id="23"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4162474"/>
          </a:xfrm>
        </p:spPr>
        <p:txBody>
          <a:bodyPr>
            <a:noAutofit/>
          </a:bodyPr>
          <a:lstStyle/>
          <a:p>
            <a:r>
              <a:rPr lang="ar-SY" sz="4000" dirty="0" smtClean="0">
                <a:solidFill>
                  <a:srgbClr val="FF0000"/>
                </a:solidFill>
              </a:rPr>
              <a:t/>
            </a:r>
            <a:br>
              <a:rPr lang="ar-SY" sz="4000" dirty="0" smtClean="0">
                <a:solidFill>
                  <a:srgbClr val="FF0000"/>
                </a:solidFill>
              </a:rPr>
            </a:br>
            <a:r>
              <a:rPr lang="ar-SY" sz="4000" dirty="0" smtClean="0">
                <a:solidFill>
                  <a:srgbClr val="FF0000"/>
                </a:solidFill>
              </a:rPr>
              <a:t>افكر وأتاول</a:t>
            </a:r>
            <a:br>
              <a:rPr lang="ar-SY" sz="4000" dirty="0" smtClean="0">
                <a:solidFill>
                  <a:srgbClr val="FF0000"/>
                </a:solidFill>
              </a:rPr>
            </a:br>
            <a:r>
              <a:rPr lang="ar-SY" sz="4000" dirty="0" smtClean="0"/>
              <a:t/>
            </a:r>
            <a:br>
              <a:rPr lang="ar-SY" sz="4000" dirty="0" smtClean="0"/>
            </a:br>
            <a:r>
              <a:rPr lang="ar-SY" sz="4000" dirty="0">
                <a:solidFill>
                  <a:srgbClr val="FF00FF"/>
                </a:solidFill>
              </a:rPr>
              <a:t>يقولُ دعاة الشك المطلق: </a:t>
            </a:r>
            <a:r>
              <a:rPr lang="ar-SY" sz="4000" dirty="0">
                <a:solidFill>
                  <a:schemeClr val="accent3">
                    <a:lumMod val="75000"/>
                  </a:schemeClr>
                </a:solidFill>
              </a:rPr>
              <a:t>أن العلم ليس في مقدور الإنسان </a:t>
            </a:r>
            <a:r>
              <a:rPr lang="ar-SY" sz="4000" dirty="0" smtClean="0">
                <a:solidFill>
                  <a:schemeClr val="accent3">
                    <a:lumMod val="75000"/>
                  </a:schemeClr>
                </a:solidFill>
              </a:rPr>
              <a:t> و يصرحون </a:t>
            </a:r>
            <a:r>
              <a:rPr lang="ar-SY" sz="4000" dirty="0">
                <a:solidFill>
                  <a:schemeClr val="accent3">
                    <a:lumMod val="75000"/>
                  </a:schemeClr>
                </a:solidFill>
              </a:rPr>
              <a:t>أن أي ادعاء للعلم لا مبرر لهُ.</a:t>
            </a:r>
            <a:r>
              <a:rPr lang="en-US" sz="4000" dirty="0"/>
              <a:t/>
            </a:r>
            <a:br>
              <a:rPr lang="en-US" sz="4000" dirty="0"/>
            </a:br>
            <a:endParaRPr lang="ar-SA" sz="4000" dirty="0"/>
          </a:p>
        </p:txBody>
      </p:sp>
      <p:sp>
        <p:nvSpPr>
          <p:cNvPr id="3" name="Content Placeholder 2"/>
          <p:cNvSpPr>
            <a:spLocks noGrp="1"/>
          </p:cNvSpPr>
          <p:nvPr>
            <p:ph idx="1"/>
          </p:nvPr>
        </p:nvSpPr>
        <p:spPr>
          <a:xfrm>
            <a:off x="539552" y="4581128"/>
            <a:ext cx="8229600" cy="2625155"/>
          </a:xfrm>
        </p:spPr>
        <p:txBody>
          <a:bodyPr/>
          <a:lstStyle/>
          <a:p>
            <a:pPr marL="0" indent="0" algn="ctr">
              <a:buNone/>
            </a:pPr>
            <a:r>
              <a:rPr lang="ar-SY" sz="4000" dirty="0">
                <a:solidFill>
                  <a:srgbClr val="0070C0"/>
                </a:solidFill>
                <a:latin typeface="+mj-lt"/>
                <a:ea typeface="+mj-ea"/>
                <a:cs typeface="+mj-cs"/>
              </a:rPr>
              <a:t>استخلص أهم النقاط التي استند اليها أنصار الشك المطلق بوصفه (مذهباً) ؟</a:t>
            </a:r>
            <a:endParaRPr lang="en-US" sz="4000" dirty="0">
              <a:solidFill>
                <a:srgbClr val="0070C0"/>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0CE15AF4-B4A8-4473-B102-1A1FFE8061D2}"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dirty="0" smtClean="0">
                <a:solidFill>
                  <a:srgbClr val="FF00FF"/>
                </a:solidFill>
              </a:rPr>
              <a:t>المنصة التربوية السورية </a:t>
            </a:r>
            <a:endParaRPr lang="ar-SA"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12</a:t>
            </a:fld>
            <a:endParaRPr lang="ar-SA"/>
          </a:p>
        </p:txBody>
      </p:sp>
    </p:spTree>
    <p:extLst>
      <p:ext uri="{BB962C8B-B14F-4D97-AF65-F5344CB8AC3E}">
        <p14:creationId xmlns:p14="http://schemas.microsoft.com/office/powerpoint/2010/main" val="4188161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24" y="836712"/>
            <a:ext cx="8985176" cy="4525963"/>
          </a:xfrm>
        </p:spPr>
        <p:txBody>
          <a:bodyPr>
            <a:normAutofit/>
          </a:bodyPr>
          <a:lstStyle/>
          <a:p>
            <a:pPr marL="0" indent="0">
              <a:buNone/>
            </a:pPr>
            <a:r>
              <a:rPr lang="ar-SY" sz="3600" dirty="0">
                <a:solidFill>
                  <a:schemeClr val="accent5">
                    <a:lumMod val="75000"/>
                  </a:schemeClr>
                </a:solidFill>
                <a:latin typeface="+mj-lt"/>
                <a:ea typeface="+mj-ea"/>
                <a:cs typeface="+mj-cs"/>
              </a:rPr>
              <a:t>ثالثاً: الشك المنهجي : </a:t>
            </a:r>
            <a:endParaRPr lang="ar-SY" sz="3600" dirty="0" smtClean="0">
              <a:solidFill>
                <a:schemeClr val="accent5">
                  <a:lumMod val="75000"/>
                </a:schemeClr>
              </a:solidFill>
              <a:latin typeface="+mj-lt"/>
              <a:ea typeface="+mj-ea"/>
              <a:cs typeface="+mj-cs"/>
            </a:endParaRPr>
          </a:p>
          <a:p>
            <a:pPr marL="0" indent="0">
              <a:buNone/>
            </a:pPr>
            <a:r>
              <a:rPr lang="ar-SY" sz="3600" dirty="0" smtClean="0">
                <a:solidFill>
                  <a:srgbClr val="7030A0"/>
                </a:solidFill>
                <a:latin typeface="+mj-lt"/>
                <a:ea typeface="+mj-ea"/>
                <a:cs typeface="+mj-cs"/>
              </a:rPr>
              <a:t>إن </a:t>
            </a:r>
            <a:r>
              <a:rPr lang="ar-SY" sz="3600" dirty="0">
                <a:solidFill>
                  <a:srgbClr val="7030A0"/>
                </a:solidFill>
                <a:latin typeface="+mj-lt"/>
                <a:ea typeface="+mj-ea"/>
                <a:cs typeface="+mj-cs"/>
              </a:rPr>
              <a:t>المعرفة الموضوعية بحسب أنصار هذا الاتجاه ممكنة، وهي بالمعنى الدقيق </a:t>
            </a:r>
            <a:r>
              <a:rPr lang="ar-SY" sz="3600" b="1" dirty="0">
                <a:solidFill>
                  <a:srgbClr val="002060"/>
                </a:solidFill>
                <a:latin typeface="+mj-lt"/>
                <a:ea typeface="+mj-ea"/>
                <a:cs typeface="+mj-cs"/>
              </a:rPr>
              <a:t>اليقينية الثابتة </a:t>
            </a:r>
            <a:r>
              <a:rPr lang="ar-SY" sz="3600" dirty="0">
                <a:solidFill>
                  <a:srgbClr val="7030A0"/>
                </a:solidFill>
                <a:latin typeface="+mj-lt"/>
                <a:ea typeface="+mj-ea"/>
                <a:cs typeface="+mj-cs"/>
              </a:rPr>
              <a:t>التي لا تختلف من شخص لآخر، وإن العقل ينطوي على قدرات للوصول إلى اليقين، والسبيل للوصول </a:t>
            </a:r>
            <a:r>
              <a:rPr lang="ar-SY" sz="3600" b="1" dirty="0">
                <a:solidFill>
                  <a:srgbClr val="002060"/>
                </a:solidFill>
                <a:latin typeface="+mj-lt"/>
                <a:ea typeface="+mj-ea"/>
                <a:cs typeface="+mj-cs"/>
              </a:rPr>
              <a:t>إلى هذا اليقين إنما هو الشك الإرادي</a:t>
            </a:r>
            <a:r>
              <a:rPr lang="ar-SY" sz="3600" dirty="0">
                <a:solidFill>
                  <a:srgbClr val="7030A0"/>
                </a:solidFill>
                <a:latin typeface="+mj-lt"/>
                <a:ea typeface="+mj-ea"/>
                <a:cs typeface="+mj-cs"/>
              </a:rPr>
              <a:t>، في كل ما اكتسبناه في الماضي، والحذر في قبول كل ما اتفق عليه الفلاسفة السابقون للوصول إلى اليقين.</a:t>
            </a:r>
            <a:endParaRPr lang="ar-SA" sz="3600" dirty="0">
              <a:solidFill>
                <a:srgbClr val="7030A0"/>
              </a:solidFill>
              <a:latin typeface="+mj-lt"/>
              <a:ea typeface="+mj-ea"/>
              <a:cs typeface="+mj-cs"/>
            </a:endParaRPr>
          </a:p>
        </p:txBody>
      </p:sp>
      <p:sp>
        <p:nvSpPr>
          <p:cNvPr id="2" name="عنصر نائب للتاريخ 1"/>
          <p:cNvSpPr>
            <a:spLocks noGrp="1"/>
          </p:cNvSpPr>
          <p:nvPr>
            <p:ph type="dt" sz="half" idx="10"/>
          </p:nvPr>
        </p:nvSpPr>
        <p:spPr/>
        <p:txBody>
          <a:bodyPr/>
          <a:lstStyle/>
          <a:p>
            <a:fld id="{43DF3D10-17AE-4928-BF34-D19C497412B4}"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sz="1600" b="1" smtClean="0">
                <a:solidFill>
                  <a:srgbClr val="FF00FF"/>
                </a:solidFill>
              </a:rPr>
              <a:t>المنصة التربوية السورية </a:t>
            </a:r>
            <a:endParaRPr lang="ar-SA" sz="1600"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13</a:t>
            </a:fld>
            <a:endParaRPr lang="ar-SA"/>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5851"/>
            <a:ext cx="3946118" cy="1835125"/>
          </a:xfrm>
          <a:prstGeom prst="rect">
            <a:avLst/>
          </a:prstGeom>
          <a:effectLst>
            <a:softEdge rad="635000"/>
          </a:effectLst>
        </p:spPr>
      </p:pic>
    </p:spTree>
    <p:extLst>
      <p:ext uri="{BB962C8B-B14F-4D97-AF65-F5344CB8AC3E}">
        <p14:creationId xmlns:p14="http://schemas.microsoft.com/office/powerpoint/2010/main" val="28541640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16832"/>
            <a:ext cx="9153074" cy="4525963"/>
          </a:xfrm>
        </p:spPr>
        <p:txBody>
          <a:bodyPr/>
          <a:lstStyle/>
          <a:p>
            <a:pPr marL="0" indent="0" algn="ctr">
              <a:buNone/>
            </a:pPr>
            <a:r>
              <a:rPr lang="ar-SY" sz="3600" dirty="0">
                <a:solidFill>
                  <a:srgbClr val="7030A0"/>
                </a:solidFill>
                <a:latin typeface="+mj-lt"/>
                <a:ea typeface="+mj-ea"/>
                <a:cs typeface="+mj-cs"/>
              </a:rPr>
              <a:t> لا بدَ من تدريب العقل على تكوين </a:t>
            </a:r>
            <a:r>
              <a:rPr lang="ar-SY" sz="3600" b="1" dirty="0">
                <a:solidFill>
                  <a:srgbClr val="002060"/>
                </a:solidFill>
                <a:latin typeface="+mj-lt"/>
                <a:ea typeface="+mj-ea"/>
                <a:cs typeface="+mj-cs"/>
              </a:rPr>
              <a:t>ملكة النقد والتحليل </a:t>
            </a:r>
            <a:r>
              <a:rPr lang="ar-SY" sz="3600" dirty="0">
                <a:solidFill>
                  <a:srgbClr val="7030A0"/>
                </a:solidFill>
                <a:latin typeface="+mj-lt"/>
                <a:ea typeface="+mj-ea"/>
                <a:cs typeface="+mj-cs"/>
              </a:rPr>
              <a:t>ومناقشة ماعَده السابقون مبادئ أوليةً</a:t>
            </a:r>
            <a:r>
              <a:rPr lang="ar-SY" sz="3600" b="1" dirty="0">
                <a:solidFill>
                  <a:srgbClr val="002060"/>
                </a:solidFill>
                <a:latin typeface="+mj-lt"/>
                <a:ea typeface="+mj-ea"/>
                <a:cs typeface="+mj-cs"/>
              </a:rPr>
              <a:t> حتى نصل إلى مبادئ أولية </a:t>
            </a:r>
            <a:r>
              <a:rPr lang="ar-SY" sz="3600" dirty="0">
                <a:solidFill>
                  <a:srgbClr val="7030A0"/>
                </a:solidFill>
                <a:latin typeface="+mj-lt"/>
                <a:ea typeface="+mj-ea"/>
                <a:cs typeface="+mj-cs"/>
              </a:rPr>
              <a:t>وقضايا نراها واضحةً متميزةً نبني عليها من جديدٍ قضايا يقينيةً أخرى، </a:t>
            </a:r>
            <a:r>
              <a:rPr lang="ar-SY" sz="3600" dirty="0">
                <a:solidFill>
                  <a:srgbClr val="00CC00"/>
                </a:solidFill>
                <a:latin typeface="+mj-lt"/>
                <a:ea typeface="+mj-ea"/>
                <a:cs typeface="+mj-cs"/>
              </a:rPr>
              <a:t>لقد اهتم ديكارت بمسائل العلم وتابع تطوراته وعرض آرائه مع علماء عصره وسعى إلى بناء فلسفة تدمج بين المنهج والمعرفة من أجل هذه الغاية.</a:t>
            </a:r>
            <a:endParaRPr lang="en-US" sz="3600" dirty="0">
              <a:solidFill>
                <a:srgbClr val="00CC00"/>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a:xfrm>
            <a:off x="-3636912" y="4797152"/>
            <a:ext cx="2133600" cy="365125"/>
          </a:xfrm>
        </p:spPr>
        <p:txBody>
          <a:bodyPr/>
          <a:lstStyle/>
          <a:p>
            <a:fld id="{5A807449-E227-40F2-A49B-1AD70E0257B6}"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sz="1600" smtClean="0">
                <a:solidFill>
                  <a:srgbClr val="FF00FF"/>
                </a:solidFill>
              </a:rPr>
              <a:t>المنصة التربوية السورية </a:t>
            </a:r>
            <a:endParaRPr lang="ar-SA" sz="1600"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14</a:t>
            </a:fld>
            <a:endParaRPr lang="ar-SA"/>
          </a:p>
        </p:txBody>
      </p:sp>
    </p:spTree>
    <p:extLst>
      <p:ext uri="{BB962C8B-B14F-4D97-AF65-F5344CB8AC3E}">
        <p14:creationId xmlns:p14="http://schemas.microsoft.com/office/powerpoint/2010/main" val="23742027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999" y="332656"/>
            <a:ext cx="7886001" cy="5217443"/>
          </a:xfrm>
        </p:spPr>
        <p:txBody>
          <a:bodyPr>
            <a:normAutofit/>
          </a:bodyPr>
          <a:lstStyle/>
          <a:p>
            <a:pPr marL="0" indent="0">
              <a:buNone/>
            </a:pPr>
            <a:r>
              <a:rPr lang="en-US" dirty="0"/>
              <a:t> </a:t>
            </a:r>
            <a:r>
              <a:rPr lang="ar-SY" sz="3600" b="1" dirty="0">
                <a:solidFill>
                  <a:srgbClr val="00CC00"/>
                </a:solidFill>
                <a:latin typeface="+mj-lt"/>
                <a:ea typeface="+mj-ea"/>
                <a:cs typeface="+mj-cs"/>
              </a:rPr>
              <a:t>إن الشك الذي أراده ديكارت هو وقفة عقلية يحاول فيها الذهن تنقية أفكاره </a:t>
            </a:r>
            <a:r>
              <a:rPr lang="ar-SY" sz="3600" dirty="0">
                <a:solidFill>
                  <a:srgbClr val="0070C0"/>
                </a:solidFill>
                <a:latin typeface="+mj-lt"/>
                <a:ea typeface="+mj-ea"/>
                <a:cs typeface="+mj-cs"/>
              </a:rPr>
              <a:t>وتمثلاته فقد اعتاد الناس بحكم فطرتهم على الثقة في حواسهم، لأنّهم يفترضون وجود العالم الخارجي دون الحاجة إلى الاستخدام العقليّ. </a:t>
            </a:r>
            <a:r>
              <a:rPr lang="ar-SY" sz="3600" b="1" dirty="0">
                <a:solidFill>
                  <a:srgbClr val="00CC00"/>
                </a:solidFill>
                <a:latin typeface="+mj-lt"/>
                <a:ea typeface="+mj-ea"/>
                <a:cs typeface="+mj-cs"/>
              </a:rPr>
              <a:t>وكان شك ديكارت منهجياً تسيره إرادة تلتمسُ اليقينَ حيثُ انطلق من فكرة الشك في وجود كل الأشياء ومن صحة كل المعارف حسية أم عقلية، لكنه متيقن أنه يشك</a:t>
            </a:r>
            <a:r>
              <a:rPr lang="ar-SY" sz="3600" dirty="0">
                <a:solidFill>
                  <a:srgbClr val="0070C0"/>
                </a:solidFill>
                <a:latin typeface="+mj-lt"/>
                <a:ea typeface="+mj-ea"/>
                <a:cs typeface="+mj-cs"/>
              </a:rPr>
              <a:t>، والشك فكر والفكر وجود، وأراد أن يثبت حقيقة الفكر بالاستناد إلى الشك </a:t>
            </a:r>
            <a:r>
              <a:rPr lang="ar-SY" sz="3600" b="1" dirty="0">
                <a:solidFill>
                  <a:srgbClr val="FF00FF"/>
                </a:solidFill>
                <a:latin typeface="+mj-lt"/>
                <a:ea typeface="+mj-ea"/>
                <a:cs typeface="+mj-cs"/>
              </a:rPr>
              <a:t>(أنا أفكُر إذا أنا أوجدُ). </a:t>
            </a:r>
            <a:endParaRPr lang="en-US" sz="3600" b="1" dirty="0">
              <a:solidFill>
                <a:srgbClr val="FF00FF"/>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249C166E-B35A-4501-8143-208F70A514CD}"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sz="1600" b="1" smtClean="0">
                <a:solidFill>
                  <a:srgbClr val="FF00FF"/>
                </a:solidFill>
              </a:rPr>
              <a:t>المنصة التربوية السورية </a:t>
            </a:r>
            <a:endParaRPr lang="ar-SA" sz="1600"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15</a:t>
            </a:fld>
            <a:endParaRPr lang="ar-SA"/>
          </a:p>
        </p:txBody>
      </p:sp>
    </p:spTree>
    <p:extLst>
      <p:ext uri="{BB962C8B-B14F-4D97-AF65-F5344CB8AC3E}">
        <p14:creationId xmlns:p14="http://schemas.microsoft.com/office/powerpoint/2010/main" val="10813943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0" r="10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64904"/>
            <a:ext cx="8960659" cy="3268960"/>
          </a:xfrm>
        </p:spPr>
        <p:txBody>
          <a:bodyPr/>
          <a:lstStyle/>
          <a:p>
            <a:pPr marL="0" indent="0" algn="ctr">
              <a:buNone/>
            </a:pPr>
            <a:r>
              <a:rPr lang="ar-SY" sz="3600" dirty="0">
                <a:solidFill>
                  <a:srgbClr val="0070C0"/>
                </a:solidFill>
                <a:latin typeface="+mj-lt"/>
                <a:ea typeface="+mj-ea"/>
                <a:cs typeface="+mj-cs"/>
              </a:rPr>
              <a:t>قد جعل ديكارتُ العلم والفلسفة لاحقين لمرحلة التفكير النقدي الذي يهتم فيها الفيلسوف بدراسة المنهج وتحديد خطوات البحث العلمي، وكرس جانباً من دراستهٍ لوضع قواعد المنهج، وقد وضع أربع قواعد في كتابه مقال في المنهج يعتقد أنها السبيل للوصول للحقيقة. </a:t>
            </a:r>
            <a:endParaRPr lang="en-US" sz="3600" dirty="0">
              <a:solidFill>
                <a:srgbClr val="0070C0"/>
              </a:solidFill>
              <a:latin typeface="+mj-lt"/>
              <a:ea typeface="+mj-ea"/>
              <a:cs typeface="+mj-cs"/>
            </a:endParaRPr>
          </a:p>
          <a:p>
            <a:pPr marL="0" indent="0" algn="ctr">
              <a:buNone/>
            </a:pPr>
            <a:endParaRPr lang="ar-SA" dirty="0"/>
          </a:p>
        </p:txBody>
      </p:sp>
      <p:sp>
        <p:nvSpPr>
          <p:cNvPr id="2" name="عنصر نائب للتاريخ 1"/>
          <p:cNvSpPr>
            <a:spLocks noGrp="1"/>
          </p:cNvSpPr>
          <p:nvPr>
            <p:ph type="dt" sz="half" idx="10"/>
          </p:nvPr>
        </p:nvSpPr>
        <p:spPr/>
        <p:txBody>
          <a:bodyPr/>
          <a:lstStyle/>
          <a:p>
            <a:fld id="{E9E55E05-DCD5-4E7C-BEB8-345A02E2241D}"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sz="1600" b="1" smtClean="0">
                <a:solidFill>
                  <a:srgbClr val="FF00FF"/>
                </a:solidFill>
              </a:rPr>
              <a:t>المنصة التربوية السورية </a:t>
            </a:r>
            <a:endParaRPr lang="ar-SA" sz="1600"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16</a:t>
            </a:fld>
            <a:endParaRPr lang="ar-SA"/>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60648"/>
            <a:ext cx="5830604" cy="2373561"/>
          </a:xfrm>
          <a:prstGeom prst="rect">
            <a:avLst/>
          </a:prstGeom>
          <a:effectLst>
            <a:softEdge rad="127000"/>
          </a:effectLst>
        </p:spPr>
      </p:pic>
    </p:spTree>
    <p:extLst>
      <p:ext uri="{BB962C8B-B14F-4D97-AF65-F5344CB8AC3E}">
        <p14:creationId xmlns:p14="http://schemas.microsoft.com/office/powerpoint/2010/main" val="102952692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91133111"/>
              </p:ext>
            </p:extLst>
          </p:nvPr>
        </p:nvGraphicFramePr>
        <p:xfrm>
          <a:off x="-468560" y="-28110"/>
          <a:ext cx="10202425" cy="6816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عنصر نائب للتاريخ 1"/>
          <p:cNvSpPr>
            <a:spLocks noGrp="1"/>
          </p:cNvSpPr>
          <p:nvPr>
            <p:ph type="dt" sz="half" idx="10"/>
          </p:nvPr>
        </p:nvSpPr>
        <p:spPr/>
        <p:txBody>
          <a:bodyPr/>
          <a:lstStyle/>
          <a:p>
            <a:fld id="{EC6AFE86-4165-4C98-8C8E-F5FF6360FC30}" type="uaqdatetime1">
              <a:rPr lang="ar-SA" smtClean="0"/>
              <a:t>01/02/40</a:t>
            </a:fld>
            <a:endParaRPr lang="ar-SA"/>
          </a:p>
        </p:txBody>
      </p:sp>
      <p:sp>
        <p:nvSpPr>
          <p:cNvPr id="3" name="عنصر نائب للتذييل 2"/>
          <p:cNvSpPr>
            <a:spLocks noGrp="1"/>
          </p:cNvSpPr>
          <p:nvPr>
            <p:ph type="ftr" sz="quarter" idx="11"/>
          </p:nvPr>
        </p:nvSpPr>
        <p:spPr>
          <a:xfrm>
            <a:off x="1737052" y="6356350"/>
            <a:ext cx="2895600" cy="365125"/>
          </a:xfrm>
        </p:spPr>
        <p:txBody>
          <a:bodyPr/>
          <a:lstStyle/>
          <a:p>
            <a:r>
              <a:rPr lang="ar-SA" sz="1600" b="1" smtClean="0">
                <a:solidFill>
                  <a:srgbClr val="FF00FF"/>
                </a:solidFill>
              </a:rPr>
              <a:t>المنصة التربوية السورية </a:t>
            </a:r>
            <a:endParaRPr lang="ar-SA" sz="1600" b="1" dirty="0">
              <a:solidFill>
                <a:srgbClr val="FF00FF"/>
              </a:solidFill>
            </a:endParaRPr>
          </a:p>
        </p:txBody>
      </p:sp>
      <p:sp>
        <p:nvSpPr>
          <p:cNvPr id="4" name="عنصر نائب لرقم الشريحة 3"/>
          <p:cNvSpPr>
            <a:spLocks noGrp="1"/>
          </p:cNvSpPr>
          <p:nvPr>
            <p:ph type="sldNum" sz="quarter" idx="12"/>
          </p:nvPr>
        </p:nvSpPr>
        <p:spPr/>
        <p:txBody>
          <a:bodyPr/>
          <a:lstStyle/>
          <a:p>
            <a:fld id="{DD16300F-CCB1-4D08-8FE3-6344DFC837B6}" type="slidenum">
              <a:rPr lang="ar-SA" smtClean="0"/>
              <a:t>17</a:t>
            </a:fld>
            <a:endParaRPr lang="ar-SA"/>
          </a:p>
        </p:txBody>
      </p:sp>
    </p:spTree>
    <p:extLst>
      <p:ext uri="{BB962C8B-B14F-4D97-AF65-F5344CB8AC3E}">
        <p14:creationId xmlns:p14="http://schemas.microsoft.com/office/powerpoint/2010/main" val="176508465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412776"/>
            <a:ext cx="8229600" cy="1143000"/>
          </a:xfrm>
        </p:spPr>
        <p:txBody>
          <a:bodyPr>
            <a:normAutofit/>
          </a:bodyPr>
          <a:lstStyle/>
          <a:p>
            <a:r>
              <a:rPr lang="ar-SY" sz="6000" dirty="0">
                <a:solidFill>
                  <a:srgbClr val="FF0000"/>
                </a:solidFill>
              </a:rPr>
              <a:t>افكر</a:t>
            </a:r>
            <a:endParaRPr lang="ar-SA" sz="6000" dirty="0">
              <a:solidFill>
                <a:srgbClr val="FF0000"/>
              </a:solidFill>
            </a:endParaRPr>
          </a:p>
        </p:txBody>
      </p:sp>
      <p:sp>
        <p:nvSpPr>
          <p:cNvPr id="3" name="Content Placeholder 2"/>
          <p:cNvSpPr>
            <a:spLocks noGrp="1"/>
          </p:cNvSpPr>
          <p:nvPr>
            <p:ph idx="1"/>
          </p:nvPr>
        </p:nvSpPr>
        <p:spPr>
          <a:xfrm>
            <a:off x="611560" y="2636912"/>
            <a:ext cx="8229600" cy="2332856"/>
          </a:xfrm>
        </p:spPr>
        <p:txBody>
          <a:bodyPr/>
          <a:lstStyle/>
          <a:p>
            <a:pPr marL="0" indent="0" algn="ctr">
              <a:buNone/>
            </a:pPr>
            <a:r>
              <a:rPr lang="ar-SY" sz="4800" dirty="0">
                <a:solidFill>
                  <a:schemeClr val="accent3">
                    <a:lumMod val="75000"/>
                  </a:schemeClr>
                </a:solidFill>
                <a:latin typeface="+mj-lt"/>
                <a:ea typeface="+mj-ea"/>
                <a:cs typeface="+mj-cs"/>
              </a:rPr>
              <a:t>استخلص بعض الفوارق بين الشك المطلق والشك المنهجي، وأُبين رأيي أيهما يقودُ للمعرفة؟</a:t>
            </a:r>
            <a:endParaRPr lang="en-US" sz="4800" dirty="0">
              <a:solidFill>
                <a:schemeClr val="accent3">
                  <a:lumMod val="75000"/>
                </a:schemeClr>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08ECE08F-1E81-4BDC-8990-B3F4A8A93C1A}"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sz="1600" b="1" smtClean="0">
                <a:solidFill>
                  <a:srgbClr val="FF00FF"/>
                </a:solidFill>
              </a:rPr>
              <a:t>المنصة التربوية السورية </a:t>
            </a:r>
            <a:endParaRPr lang="ar-SA" sz="1600" b="1"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18</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5" y="603151"/>
            <a:ext cx="2343150" cy="1952625"/>
          </a:xfrm>
          <a:prstGeom prst="rect">
            <a:avLst/>
          </a:prstGeom>
        </p:spPr>
      </p:pic>
    </p:spTree>
    <p:extLst>
      <p:ext uri="{BB962C8B-B14F-4D97-AF65-F5344CB8AC3E}">
        <p14:creationId xmlns:p14="http://schemas.microsoft.com/office/powerpoint/2010/main" val="18744468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0" end="0"/>
                                            </p:txEl>
                                          </p:spTgt>
                                        </p:tgtEl>
                                        <p:attrNameLst>
                                          <p:attrName>ppt_w</p:attrName>
                                        </p:attrNameLst>
                                      </p:cBhvr>
                                    </p:anim>
                                    <p:anim by="(#ppt_w*0.50)" calcmode="lin" valueType="num">
                                      <p:cBhvr>
                                        <p:cTn id="21" dur="500" decel="50000" autoRev="1" fill="hold">
                                          <p:stCondLst>
                                            <p:cond delay="0"/>
                                          </p:stCondLst>
                                        </p:cTn>
                                        <p:tgtEl>
                                          <p:spTgt spid="3">
                                            <p:txEl>
                                              <p:pRg st="0" end="0"/>
                                            </p:txEl>
                                          </p:spTgt>
                                        </p:tgtEl>
                                        <p:attrNameLst>
                                          <p:attrName>ppt_x</p:attrName>
                                        </p:attrNameLst>
                                      </p:cBhvr>
                                    </p:anim>
                                    <p:anim from="(-#ppt_h/2)" to="(#ppt_y)" calcmode="lin" valueType="num">
                                      <p:cBhvr>
                                        <p:cTn id="22" dur="1000" fill="hold">
                                          <p:stCondLst>
                                            <p:cond delay="0"/>
                                          </p:stCondLst>
                                        </p:cTn>
                                        <p:tgtEl>
                                          <p:spTgt spid="3">
                                            <p:txEl>
                                              <p:pRg st="0" end="0"/>
                                            </p:txEl>
                                          </p:spTgt>
                                        </p:tgtEl>
                                        <p:attrNameLst>
                                          <p:attrName>ppt_y</p:attrName>
                                        </p:attrNameLst>
                                      </p:cBhvr>
                                    </p:anim>
                                    <p:animRot by="21600000">
                                      <p:cBhvr>
                                        <p:cTn id="23"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892480" cy="4525963"/>
          </a:xfrm>
        </p:spPr>
        <p:txBody>
          <a:bodyPr>
            <a:normAutofit fontScale="92500" lnSpcReduction="10000"/>
          </a:bodyPr>
          <a:lstStyle/>
          <a:p>
            <a:pPr marL="0" indent="0">
              <a:buNone/>
            </a:pPr>
            <a:r>
              <a:rPr lang="ar-SY" sz="3600" dirty="0">
                <a:solidFill>
                  <a:schemeClr val="accent5">
                    <a:lumMod val="75000"/>
                  </a:schemeClr>
                </a:solidFill>
                <a:latin typeface="+mj-lt"/>
                <a:ea typeface="+mj-ea"/>
                <a:cs typeface="+mj-cs"/>
              </a:rPr>
              <a:t>رابعاً: نسبيةُ الحقيقة: </a:t>
            </a:r>
            <a:endParaRPr lang="en-US" sz="3600" dirty="0">
              <a:solidFill>
                <a:schemeClr val="accent5">
                  <a:lumMod val="75000"/>
                </a:schemeClr>
              </a:solidFill>
              <a:latin typeface="+mj-lt"/>
              <a:ea typeface="+mj-ea"/>
              <a:cs typeface="+mj-cs"/>
            </a:endParaRPr>
          </a:p>
          <a:p>
            <a:pPr marL="0" indent="0" algn="ctr">
              <a:buNone/>
            </a:pPr>
            <a:r>
              <a:rPr lang="ar-SY" sz="3600" dirty="0">
                <a:solidFill>
                  <a:srgbClr val="C00000"/>
                </a:solidFill>
                <a:latin typeface="+mj-lt"/>
                <a:ea typeface="+mj-ea"/>
                <a:cs typeface="+mj-cs"/>
              </a:rPr>
              <a:t>الحقيقة المطلقة تقابلها الحقيقةُ النسبيةُ وهناك الحقيقة الواقعية, فالمعرفة تهدف لتوضيح كل شيءٍ عن العالم بكل ظواهره  والمعرفة الكاملة عن العالم تقترب منه باستمرار لكنها لاتصل إليه أبدا  فتبقى في كل زمن حقيقة نسبية تحوي في جانب من جوانبها الحقيقة المطلقة, والمعرفة يمكن أن تتغير ويتم تدقيقها بل وأن تدحض في مجرى تطور العلم، وقد اختلف الفلاسفة في ما بينهم في تحديد معايير الحقيقة لاّن كلً منهم ينظر اليها من منظار مغايرٍ للآخر.</a:t>
            </a:r>
            <a:endParaRPr lang="en-US" sz="3600" dirty="0">
              <a:solidFill>
                <a:srgbClr val="C00000"/>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03316DC4-B500-40F1-85FC-32CA74EF14BC}"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b="1" smtClean="0">
                <a:solidFill>
                  <a:srgbClr val="FF00FF"/>
                </a:solidFill>
              </a:rPr>
              <a:t>المنصة التربوية السورية </a:t>
            </a:r>
            <a:endParaRPr lang="ar-SA"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19</a:t>
            </a:fld>
            <a:endParaRPr lang="ar-SA"/>
          </a:p>
        </p:txBody>
      </p:sp>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31069"/>
            <a:ext cx="2143125" cy="1281707"/>
          </a:xfrm>
          <a:prstGeom prst="rect">
            <a:avLst/>
          </a:prstGeom>
          <a:effectLst>
            <a:softEdge rad="63500"/>
          </a:effectLst>
        </p:spPr>
      </p:pic>
    </p:spTree>
    <p:extLst>
      <p:ext uri="{BB962C8B-B14F-4D97-AF65-F5344CB8AC3E}">
        <p14:creationId xmlns:p14="http://schemas.microsoft.com/office/powerpoint/2010/main" val="38730351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sz="5300" dirty="0">
                <a:solidFill>
                  <a:srgbClr val="FF0000"/>
                </a:solidFill>
              </a:rPr>
              <a:t>قضية للمناقشة </a:t>
            </a:r>
            <a:r>
              <a:rPr lang="en-US" dirty="0"/>
              <a:t/>
            </a:r>
            <a:br>
              <a:rPr lang="en-US" dirty="0"/>
            </a:br>
            <a:endParaRPr lang="ar-SA" dirty="0"/>
          </a:p>
        </p:txBody>
      </p:sp>
      <p:sp>
        <p:nvSpPr>
          <p:cNvPr id="3" name="Content Placeholder 2"/>
          <p:cNvSpPr>
            <a:spLocks noGrp="1"/>
          </p:cNvSpPr>
          <p:nvPr>
            <p:ph idx="1"/>
          </p:nvPr>
        </p:nvSpPr>
        <p:spPr>
          <a:xfrm>
            <a:off x="467544" y="1844824"/>
            <a:ext cx="8229600" cy="4277071"/>
          </a:xfrm>
        </p:spPr>
        <p:txBody>
          <a:bodyPr>
            <a:normAutofit/>
          </a:bodyPr>
          <a:lstStyle/>
          <a:p>
            <a:pPr marL="0" indent="0" algn="ctr">
              <a:buNone/>
            </a:pPr>
            <a:r>
              <a:rPr lang="ar-SY" sz="3600" dirty="0">
                <a:solidFill>
                  <a:srgbClr val="00CC00"/>
                </a:solidFill>
                <a:latin typeface="+mj-lt"/>
                <a:ea typeface="+mj-ea"/>
                <a:cs typeface="+mj-cs"/>
              </a:rPr>
              <a:t>يقولُ ديكارتُ: </a:t>
            </a:r>
            <a:r>
              <a:rPr lang="ar-SY" sz="3600" dirty="0">
                <a:solidFill>
                  <a:srgbClr val="002060"/>
                </a:solidFill>
                <a:latin typeface="+mj-lt"/>
                <a:ea typeface="+mj-ea"/>
                <a:cs typeface="+mj-cs"/>
              </a:rPr>
              <a:t>( ينبغي لي أن أرفض كل ما يخيلُ إلي أن فيه أدنى شك, وذلك لأرى هل يبقى لدي بعد ذلك شيء لا يمكنُ الشك به</a:t>
            </a:r>
            <a:r>
              <a:rPr lang="ar-SY" sz="3600" dirty="0" smtClean="0">
                <a:solidFill>
                  <a:srgbClr val="002060"/>
                </a:solidFill>
                <a:latin typeface="+mj-lt"/>
                <a:ea typeface="+mj-ea"/>
                <a:cs typeface="+mj-cs"/>
              </a:rPr>
              <a:t>).</a:t>
            </a:r>
            <a:endParaRPr lang="en-US" sz="3600" dirty="0" smtClean="0">
              <a:solidFill>
                <a:srgbClr val="002060"/>
              </a:solidFill>
              <a:latin typeface="+mj-lt"/>
              <a:ea typeface="+mj-ea"/>
              <a:cs typeface="+mj-cs"/>
            </a:endParaRPr>
          </a:p>
          <a:p>
            <a:pPr marL="514350" lvl="0" indent="-514350" algn="ctr">
              <a:buFont typeface="+mj-lt"/>
              <a:buAutoNum type="arabicPeriod"/>
            </a:pPr>
            <a:r>
              <a:rPr lang="ar-SY" sz="3600" dirty="0">
                <a:solidFill>
                  <a:srgbClr val="FF0000"/>
                </a:solidFill>
                <a:latin typeface="+mj-lt"/>
                <a:ea typeface="+mj-ea"/>
                <a:cs typeface="+mj-cs"/>
              </a:rPr>
              <a:t>ما الشكُ؟</a:t>
            </a:r>
            <a:endParaRPr lang="en-US" sz="3600" dirty="0">
              <a:solidFill>
                <a:srgbClr val="FF0000"/>
              </a:solidFill>
              <a:latin typeface="+mj-lt"/>
              <a:ea typeface="+mj-ea"/>
              <a:cs typeface="+mj-cs"/>
            </a:endParaRPr>
          </a:p>
          <a:p>
            <a:pPr marL="514350" lvl="0" indent="-514350" algn="ctr">
              <a:buFont typeface="+mj-lt"/>
              <a:buAutoNum type="arabicPeriod"/>
            </a:pPr>
            <a:r>
              <a:rPr lang="ar-SY" sz="3600" dirty="0" smtClean="0">
                <a:solidFill>
                  <a:srgbClr val="0070C0"/>
                </a:solidFill>
                <a:latin typeface="+mj-lt"/>
                <a:ea typeface="+mj-ea"/>
                <a:cs typeface="+mj-cs"/>
              </a:rPr>
              <a:t>هل </a:t>
            </a:r>
            <a:r>
              <a:rPr lang="ar-SY" sz="3600" dirty="0">
                <a:solidFill>
                  <a:srgbClr val="0070C0"/>
                </a:solidFill>
                <a:latin typeface="+mj-lt"/>
                <a:ea typeface="+mj-ea"/>
                <a:cs typeface="+mj-cs"/>
              </a:rPr>
              <a:t>تستطيع حسم خياراتك كلها دون ترددٍ أو تأملٍ؟ </a:t>
            </a:r>
            <a:endParaRPr lang="en-US" sz="3600" dirty="0">
              <a:solidFill>
                <a:srgbClr val="0070C0"/>
              </a:solidFill>
              <a:latin typeface="+mj-lt"/>
              <a:ea typeface="+mj-ea"/>
              <a:cs typeface="+mj-cs"/>
            </a:endParaRPr>
          </a:p>
          <a:p>
            <a:pPr marL="514350" lvl="0" indent="-514350" algn="ctr">
              <a:buFont typeface="+mj-lt"/>
              <a:buAutoNum type="arabicPeriod"/>
            </a:pPr>
            <a:r>
              <a:rPr lang="ar-SY" sz="3600" dirty="0">
                <a:solidFill>
                  <a:schemeClr val="accent6">
                    <a:lumMod val="75000"/>
                  </a:schemeClr>
                </a:solidFill>
                <a:latin typeface="+mj-lt"/>
                <a:ea typeface="+mj-ea"/>
                <a:cs typeface="+mj-cs"/>
              </a:rPr>
              <a:t>ما الحقيقة برأيك؟ وهل هناك حقيقة مطلقة ؟</a:t>
            </a:r>
            <a:endParaRPr lang="en-US" sz="3600" dirty="0">
              <a:solidFill>
                <a:schemeClr val="accent6">
                  <a:lumMod val="75000"/>
                </a:schemeClr>
              </a:solidFill>
              <a:latin typeface="+mj-lt"/>
              <a:ea typeface="+mj-ea"/>
              <a:cs typeface="+mj-cs"/>
            </a:endParaRPr>
          </a:p>
          <a:p>
            <a:pPr marL="0" indent="0">
              <a:buNone/>
            </a:pPr>
            <a:endParaRPr lang="ar-SA" sz="3600" dirty="0"/>
          </a:p>
        </p:txBody>
      </p:sp>
      <p:sp>
        <p:nvSpPr>
          <p:cNvPr id="4" name="عنصر نائب للتاريخ 3"/>
          <p:cNvSpPr>
            <a:spLocks noGrp="1"/>
          </p:cNvSpPr>
          <p:nvPr>
            <p:ph type="dt" sz="half" idx="10"/>
          </p:nvPr>
        </p:nvSpPr>
        <p:spPr/>
        <p:txBody>
          <a:bodyPr/>
          <a:lstStyle/>
          <a:p>
            <a:fld id="{EAFF39FD-7096-407C-BF32-B8443B73C951}"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b="1" dirty="0" smtClean="0">
                <a:solidFill>
                  <a:srgbClr val="00CC00"/>
                </a:solidFill>
              </a:rPr>
              <a:t>المنصة التربوية السورية </a:t>
            </a:r>
            <a:endParaRPr lang="ar-SA" b="1" dirty="0">
              <a:solidFill>
                <a:srgbClr val="00CC00"/>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2</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836712"/>
            <a:ext cx="3456384" cy="887389"/>
          </a:xfrm>
          <a:prstGeom prst="rect">
            <a:avLst/>
          </a:prstGeom>
        </p:spPr>
      </p:pic>
    </p:spTree>
    <p:extLst>
      <p:ext uri="{BB962C8B-B14F-4D97-AF65-F5344CB8AC3E}">
        <p14:creationId xmlns:p14="http://schemas.microsoft.com/office/powerpoint/2010/main" val="29156313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0" end="0"/>
                                            </p:txEl>
                                          </p:spTgt>
                                        </p:tgtEl>
                                        <p:attrNameLst>
                                          <p:attrName>ppt_w</p:attrName>
                                        </p:attrNameLst>
                                      </p:cBhvr>
                                    </p:anim>
                                    <p:anim by="(#ppt_w*0.50)" calcmode="lin" valueType="num">
                                      <p:cBhvr>
                                        <p:cTn id="21" dur="500" decel="50000" autoRev="1" fill="hold">
                                          <p:stCondLst>
                                            <p:cond delay="0"/>
                                          </p:stCondLst>
                                        </p:cTn>
                                        <p:tgtEl>
                                          <p:spTgt spid="3">
                                            <p:txEl>
                                              <p:pRg st="0" end="0"/>
                                            </p:txEl>
                                          </p:spTgt>
                                        </p:tgtEl>
                                        <p:attrNameLst>
                                          <p:attrName>ppt_x</p:attrName>
                                        </p:attrNameLst>
                                      </p:cBhvr>
                                    </p:anim>
                                    <p:anim from="(-#ppt_h/2)" to="(#ppt_y)" calcmode="lin" valueType="num">
                                      <p:cBhvr>
                                        <p:cTn id="22" dur="1000" fill="hold">
                                          <p:stCondLst>
                                            <p:cond delay="0"/>
                                          </p:stCondLst>
                                        </p:cTn>
                                        <p:tgtEl>
                                          <p:spTgt spid="3">
                                            <p:txEl>
                                              <p:pRg st="0" end="0"/>
                                            </p:txEl>
                                          </p:spTgt>
                                        </p:tgtEl>
                                        <p:attrNameLst>
                                          <p:attrName>ppt_y</p:attrName>
                                        </p:attrNameLst>
                                      </p:cBhvr>
                                    </p:anim>
                                    <p:animRot by="21600000">
                                      <p:cBhvr>
                                        <p:cTn id="23" dur="1000" fill="hold">
                                          <p:stCondLst>
                                            <p:cond delay="0"/>
                                          </p:stCondLst>
                                        </p:cTn>
                                        <p:tgtEl>
                                          <p:spTgt spid="3">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1" end="1"/>
                                            </p:txEl>
                                          </p:spTgt>
                                        </p:tgtEl>
                                        <p:attrNameLst>
                                          <p:attrName>ppt_w</p:attrName>
                                        </p:attrNameLst>
                                      </p:cBhvr>
                                    </p:anim>
                                    <p:anim by="(#ppt_w*0.50)" calcmode="lin" valueType="num">
                                      <p:cBhvr>
                                        <p:cTn id="29" dur="500" decel="50000" autoRev="1" fill="hold">
                                          <p:stCondLst>
                                            <p:cond delay="0"/>
                                          </p:stCondLst>
                                        </p:cTn>
                                        <p:tgtEl>
                                          <p:spTgt spid="3">
                                            <p:txEl>
                                              <p:pRg st="1" end="1"/>
                                            </p:txEl>
                                          </p:spTgt>
                                        </p:tgtEl>
                                        <p:attrNameLst>
                                          <p:attrName>ppt_x</p:attrName>
                                        </p:attrNameLst>
                                      </p:cBhvr>
                                    </p:anim>
                                    <p:anim from="(-#ppt_h/2)" to="(#ppt_y)" calcmode="lin" valueType="num">
                                      <p:cBhvr>
                                        <p:cTn id="30" dur="1000" fill="hold">
                                          <p:stCondLst>
                                            <p:cond delay="0"/>
                                          </p:stCondLst>
                                        </p:cTn>
                                        <p:tgtEl>
                                          <p:spTgt spid="3">
                                            <p:txEl>
                                              <p:pRg st="1" end="1"/>
                                            </p:txEl>
                                          </p:spTgt>
                                        </p:tgtEl>
                                        <p:attrNameLst>
                                          <p:attrName>ppt_y</p:attrName>
                                        </p:attrNameLst>
                                      </p:cBhvr>
                                    </p:anim>
                                    <p:animRot by="21600000">
                                      <p:cBhvr>
                                        <p:cTn id="31" dur="1000" fill="hold">
                                          <p:stCondLst>
                                            <p:cond delay="0"/>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2" end="2"/>
                                            </p:txEl>
                                          </p:spTgt>
                                        </p:tgtEl>
                                        <p:attrNameLst>
                                          <p:attrName>ppt_w</p:attrName>
                                        </p:attrNameLst>
                                      </p:cBhvr>
                                    </p:anim>
                                    <p:anim by="(#ppt_w*0.50)" calcmode="lin" valueType="num">
                                      <p:cBhvr>
                                        <p:cTn id="37" dur="500" decel="50000" autoRev="1" fill="hold">
                                          <p:stCondLst>
                                            <p:cond delay="0"/>
                                          </p:stCondLst>
                                        </p:cTn>
                                        <p:tgtEl>
                                          <p:spTgt spid="3">
                                            <p:txEl>
                                              <p:pRg st="2" end="2"/>
                                            </p:txEl>
                                          </p:spTgt>
                                        </p:tgtEl>
                                        <p:attrNameLst>
                                          <p:attrName>ppt_x</p:attrName>
                                        </p:attrNameLst>
                                      </p:cBhvr>
                                    </p:anim>
                                    <p:anim from="(-#ppt_h/2)" to="(#ppt_y)" calcmode="lin" valueType="num">
                                      <p:cBhvr>
                                        <p:cTn id="38" dur="1000" fill="hold">
                                          <p:stCondLst>
                                            <p:cond delay="0"/>
                                          </p:stCondLst>
                                        </p:cTn>
                                        <p:tgtEl>
                                          <p:spTgt spid="3">
                                            <p:txEl>
                                              <p:pRg st="2" end="2"/>
                                            </p:txEl>
                                          </p:spTgt>
                                        </p:tgtEl>
                                        <p:attrNameLst>
                                          <p:attrName>ppt_y</p:attrName>
                                        </p:attrNameLst>
                                      </p:cBhvr>
                                    </p:anim>
                                    <p:animRot by="21600000">
                                      <p:cBhvr>
                                        <p:cTn id="39" dur="1000" fill="hold">
                                          <p:stCondLst>
                                            <p:cond delay="0"/>
                                          </p:stCondLst>
                                        </p:cTn>
                                        <p:tgtEl>
                                          <p:spTgt spid="3">
                                            <p:txEl>
                                              <p:pRg st="2" end="2"/>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3" end="3"/>
                                            </p:txEl>
                                          </p:spTgt>
                                        </p:tgtEl>
                                        <p:attrNameLst>
                                          <p:attrName>style.visibility</p:attrName>
                                        </p:attrNameLst>
                                      </p:cBhvr>
                                      <p:to>
                                        <p:strVal val="visible"/>
                                      </p:to>
                                    </p:set>
                                    <p:anim by="(-#ppt_w*2)" calcmode="lin" valueType="num">
                                      <p:cBhvr rctx="PPT">
                                        <p:cTn id="44" dur="500" autoRev="1" fill="hold">
                                          <p:stCondLst>
                                            <p:cond delay="0"/>
                                          </p:stCondLst>
                                        </p:cTn>
                                        <p:tgtEl>
                                          <p:spTgt spid="3">
                                            <p:txEl>
                                              <p:pRg st="3" end="3"/>
                                            </p:txEl>
                                          </p:spTgt>
                                        </p:tgtEl>
                                        <p:attrNameLst>
                                          <p:attrName>ppt_w</p:attrName>
                                        </p:attrNameLst>
                                      </p:cBhvr>
                                    </p:anim>
                                    <p:anim by="(#ppt_w*0.50)" calcmode="lin" valueType="num">
                                      <p:cBhvr>
                                        <p:cTn id="45" dur="500" decel="50000" autoRev="1" fill="hold">
                                          <p:stCondLst>
                                            <p:cond delay="0"/>
                                          </p:stCondLst>
                                        </p:cTn>
                                        <p:tgtEl>
                                          <p:spTgt spid="3">
                                            <p:txEl>
                                              <p:pRg st="3" end="3"/>
                                            </p:txEl>
                                          </p:spTgt>
                                        </p:tgtEl>
                                        <p:attrNameLst>
                                          <p:attrName>ppt_x</p:attrName>
                                        </p:attrNameLst>
                                      </p:cBhvr>
                                    </p:anim>
                                    <p:anim from="(-#ppt_h/2)" to="(#ppt_y)" calcmode="lin" valueType="num">
                                      <p:cBhvr>
                                        <p:cTn id="46" dur="1000" fill="hold">
                                          <p:stCondLst>
                                            <p:cond delay="0"/>
                                          </p:stCondLst>
                                        </p:cTn>
                                        <p:tgtEl>
                                          <p:spTgt spid="3">
                                            <p:txEl>
                                              <p:pRg st="3" end="3"/>
                                            </p:txEl>
                                          </p:spTgt>
                                        </p:tgtEl>
                                        <p:attrNameLst>
                                          <p:attrName>ppt_y</p:attrName>
                                        </p:attrNameLst>
                                      </p:cBhvr>
                                    </p:anim>
                                    <p:animRot by="21600000">
                                      <p:cBhvr>
                                        <p:cTn id="47"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40109"/>
            <a:ext cx="8229600" cy="4525963"/>
          </a:xfrm>
        </p:spPr>
        <p:txBody>
          <a:bodyPr>
            <a:normAutofit/>
          </a:bodyPr>
          <a:lstStyle/>
          <a:p>
            <a:pPr marL="0" indent="0" algn="ctr">
              <a:spcBef>
                <a:spcPct val="0"/>
              </a:spcBef>
              <a:buNone/>
            </a:pPr>
            <a:r>
              <a:rPr lang="ar-SY" sz="6000" dirty="0" smtClean="0">
                <a:solidFill>
                  <a:srgbClr val="0070C0"/>
                </a:solidFill>
                <a:latin typeface="+mj-lt"/>
                <a:ea typeface="+mj-ea"/>
                <a:cs typeface="+mj-cs"/>
              </a:rPr>
              <a:t>(</a:t>
            </a:r>
            <a:r>
              <a:rPr lang="ar-SY" sz="6000" dirty="0">
                <a:solidFill>
                  <a:srgbClr val="0070C0"/>
                </a:solidFill>
                <a:latin typeface="+mj-lt"/>
                <a:ea typeface="+mj-ea"/>
                <a:cs typeface="+mj-cs"/>
              </a:rPr>
              <a:t>الحقيقة هي خاصيه ما هو حق, وهي القصية الصادقة وما تمت البرهنة عليه وشهادة الشاهد الذي يحكي ما شاهده وما فعله...)</a:t>
            </a:r>
            <a:endParaRPr lang="en-US" sz="6000" dirty="0">
              <a:solidFill>
                <a:srgbClr val="0070C0"/>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71D7D09E-194A-47FA-A723-F27D1F475D99}"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b="1" smtClean="0">
                <a:solidFill>
                  <a:srgbClr val="FF00FF"/>
                </a:solidFill>
              </a:rPr>
              <a:t>المنصة التربوية السورية </a:t>
            </a:r>
            <a:endParaRPr lang="ar-SA"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20</a:t>
            </a:fld>
            <a:endParaRPr lang="ar-SA"/>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692696"/>
            <a:ext cx="2327920" cy="1224136"/>
          </a:xfrm>
          <a:prstGeom prst="rect">
            <a:avLst/>
          </a:prstGeom>
          <a:effectLst>
            <a:softEdge rad="63500"/>
          </a:effectLst>
        </p:spPr>
      </p:pic>
      <p:sp>
        <p:nvSpPr>
          <p:cNvPr id="7" name="Rectangle 6"/>
          <p:cNvSpPr/>
          <p:nvPr/>
        </p:nvSpPr>
        <p:spPr>
          <a:xfrm>
            <a:off x="4788024" y="716503"/>
            <a:ext cx="1523174" cy="1200329"/>
          </a:xfrm>
          <a:prstGeom prst="rect">
            <a:avLst/>
          </a:prstGeom>
        </p:spPr>
        <p:txBody>
          <a:bodyPr wrap="none">
            <a:spAutoFit/>
          </a:bodyPr>
          <a:lstStyle/>
          <a:p>
            <a:pPr algn="ctr">
              <a:spcBef>
                <a:spcPct val="0"/>
              </a:spcBef>
            </a:pPr>
            <a:r>
              <a:rPr lang="ar-SY" sz="7200" dirty="0">
                <a:solidFill>
                  <a:srgbClr val="FF0000"/>
                </a:solidFill>
              </a:rPr>
              <a:t>احلل</a:t>
            </a:r>
            <a:endParaRPr lang="ar-SY" sz="7200" dirty="0"/>
          </a:p>
        </p:txBody>
      </p:sp>
    </p:spTree>
    <p:extLst>
      <p:ext uri="{BB962C8B-B14F-4D97-AF65-F5344CB8AC3E}">
        <p14:creationId xmlns:p14="http://schemas.microsoft.com/office/powerpoint/2010/main" val="240056492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0" end="0"/>
                                            </p:txEl>
                                          </p:spTgt>
                                        </p:tgtEl>
                                        <p:attrNameLst>
                                          <p:attrName>ppt_w</p:attrName>
                                        </p:attrNameLst>
                                      </p:cBhvr>
                                    </p:anim>
                                    <p:anim by="(#ppt_w*0.50)" calcmode="lin" valueType="num">
                                      <p:cBhvr>
                                        <p:cTn id="21" dur="500" decel="50000" autoRev="1" fill="hold">
                                          <p:stCondLst>
                                            <p:cond delay="0"/>
                                          </p:stCondLst>
                                        </p:cTn>
                                        <p:tgtEl>
                                          <p:spTgt spid="3">
                                            <p:txEl>
                                              <p:pRg st="0" end="0"/>
                                            </p:txEl>
                                          </p:spTgt>
                                        </p:tgtEl>
                                        <p:attrNameLst>
                                          <p:attrName>ppt_x</p:attrName>
                                        </p:attrNameLst>
                                      </p:cBhvr>
                                    </p:anim>
                                    <p:anim from="(-#ppt_h/2)" to="(#ppt_y)" calcmode="lin" valueType="num">
                                      <p:cBhvr>
                                        <p:cTn id="22" dur="1000" fill="hold">
                                          <p:stCondLst>
                                            <p:cond delay="0"/>
                                          </p:stCondLst>
                                        </p:cTn>
                                        <p:tgtEl>
                                          <p:spTgt spid="3">
                                            <p:txEl>
                                              <p:pRg st="0" end="0"/>
                                            </p:txEl>
                                          </p:spTgt>
                                        </p:tgtEl>
                                        <p:attrNameLst>
                                          <p:attrName>ppt_y</p:attrName>
                                        </p:attrNameLst>
                                      </p:cBhvr>
                                    </p:anim>
                                    <p:animRot by="21600000">
                                      <p:cBhvr>
                                        <p:cTn id="23"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8229600" cy="1143000"/>
          </a:xfrm>
        </p:spPr>
        <p:txBody>
          <a:bodyPr>
            <a:normAutofit/>
          </a:bodyPr>
          <a:lstStyle/>
          <a:p>
            <a:r>
              <a:rPr lang="ar-SY" sz="6000" dirty="0">
                <a:solidFill>
                  <a:srgbClr val="FF0000"/>
                </a:solidFill>
              </a:rPr>
              <a:t>نشاط</a:t>
            </a:r>
            <a:endParaRPr lang="ar-SA" sz="6000" dirty="0">
              <a:solidFill>
                <a:srgbClr val="FF0000"/>
              </a:solidFill>
            </a:endParaRPr>
          </a:p>
        </p:txBody>
      </p:sp>
      <p:sp>
        <p:nvSpPr>
          <p:cNvPr id="3" name="Content Placeholder 2"/>
          <p:cNvSpPr>
            <a:spLocks noGrp="1"/>
          </p:cNvSpPr>
          <p:nvPr>
            <p:ph idx="1"/>
          </p:nvPr>
        </p:nvSpPr>
        <p:spPr>
          <a:xfrm>
            <a:off x="539552" y="2780928"/>
            <a:ext cx="8229600" cy="2188840"/>
          </a:xfrm>
        </p:spPr>
        <p:txBody>
          <a:bodyPr/>
          <a:lstStyle/>
          <a:p>
            <a:pPr marL="0" indent="0" algn="ctr">
              <a:spcBef>
                <a:spcPct val="0"/>
              </a:spcBef>
              <a:buNone/>
            </a:pPr>
            <a:r>
              <a:rPr lang="ar-SY" sz="6000" dirty="0">
                <a:solidFill>
                  <a:srgbClr val="0070C0"/>
                </a:solidFill>
                <a:latin typeface="+mj-lt"/>
                <a:ea typeface="+mj-ea"/>
                <a:cs typeface="+mj-cs"/>
              </a:rPr>
              <a:t>اُستخلصُ المعنى النسبي للحقيقة من خلال حواري مع زملائي ؟</a:t>
            </a:r>
            <a:endParaRPr lang="en-US" sz="6000" dirty="0">
              <a:solidFill>
                <a:srgbClr val="0070C0"/>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2F9BC5C9-CA63-4936-93B3-B865C312861E}"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smtClean="0">
                <a:solidFill>
                  <a:srgbClr val="FF00FF"/>
                </a:solidFill>
              </a:rPr>
              <a:t>المنصة التربوية السورية </a:t>
            </a:r>
            <a:endParaRPr lang="ar-SA"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21</a:t>
            </a:fld>
            <a:endParaRPr lang="ar-SA"/>
          </a:p>
        </p:txBody>
      </p:sp>
    </p:spTree>
    <p:extLst>
      <p:ext uri="{BB962C8B-B14F-4D97-AF65-F5344CB8AC3E}">
        <p14:creationId xmlns:p14="http://schemas.microsoft.com/office/powerpoint/2010/main" val="7733511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764704"/>
          </a:xfrm>
        </p:spPr>
        <p:txBody>
          <a:bodyPr>
            <a:noAutofit/>
          </a:bodyPr>
          <a:lstStyle/>
          <a:p>
            <a:r>
              <a:rPr lang="ar-SY" sz="4800" dirty="0">
                <a:solidFill>
                  <a:srgbClr val="FF0000"/>
                </a:solidFill>
              </a:rPr>
              <a:t>التقويم</a:t>
            </a:r>
            <a:endParaRPr lang="ar-SA" sz="4800" dirty="0">
              <a:solidFill>
                <a:srgbClr val="FF0000"/>
              </a:solidFill>
            </a:endParaRPr>
          </a:p>
        </p:txBody>
      </p:sp>
      <p:sp>
        <p:nvSpPr>
          <p:cNvPr id="3" name="Content Placeholder 2"/>
          <p:cNvSpPr>
            <a:spLocks noGrp="1"/>
          </p:cNvSpPr>
          <p:nvPr>
            <p:ph idx="1"/>
          </p:nvPr>
        </p:nvSpPr>
        <p:spPr>
          <a:xfrm>
            <a:off x="395536" y="1025352"/>
            <a:ext cx="8676456" cy="5067944"/>
          </a:xfrm>
        </p:spPr>
        <p:txBody>
          <a:bodyPr>
            <a:noAutofit/>
          </a:bodyPr>
          <a:lstStyle/>
          <a:p>
            <a:pPr marL="0" indent="0">
              <a:spcBef>
                <a:spcPct val="0"/>
              </a:spcBef>
              <a:buNone/>
            </a:pPr>
            <a:r>
              <a:rPr lang="ar-SY" sz="3000" b="1" dirty="0">
                <a:solidFill>
                  <a:srgbClr val="7030A0"/>
                </a:solidFill>
                <a:latin typeface="+mj-lt"/>
                <a:ea typeface="+mj-ea"/>
                <a:cs typeface="+mj-cs"/>
              </a:rPr>
              <a:t>أولاً: </a:t>
            </a:r>
            <a:r>
              <a:rPr lang="ar-SY" sz="3000" b="1" dirty="0" smtClean="0">
                <a:solidFill>
                  <a:srgbClr val="7030A0"/>
                </a:solidFill>
                <a:latin typeface="+mj-lt"/>
                <a:ea typeface="+mj-ea"/>
                <a:cs typeface="+mj-cs"/>
              </a:rPr>
              <a:t>أجب على كلاً </a:t>
            </a:r>
            <a:r>
              <a:rPr lang="ar-SY" sz="3000" b="1" dirty="0">
                <a:solidFill>
                  <a:srgbClr val="7030A0"/>
                </a:solidFill>
                <a:latin typeface="+mj-lt"/>
                <a:ea typeface="+mj-ea"/>
                <a:cs typeface="+mj-cs"/>
              </a:rPr>
              <a:t>مما يأتي: </a:t>
            </a:r>
            <a:endParaRPr lang="en-US" sz="3000" b="1" dirty="0">
              <a:solidFill>
                <a:srgbClr val="7030A0"/>
              </a:solidFill>
              <a:latin typeface="+mj-lt"/>
              <a:ea typeface="+mj-ea"/>
              <a:cs typeface="+mj-cs"/>
            </a:endParaRPr>
          </a:p>
          <a:p>
            <a:pPr marL="0" lvl="0" indent="0">
              <a:spcBef>
                <a:spcPct val="0"/>
              </a:spcBef>
              <a:buNone/>
            </a:pPr>
            <a:r>
              <a:rPr lang="ar-SY" sz="3000" b="1" dirty="0" smtClean="0">
                <a:solidFill>
                  <a:srgbClr val="00B050"/>
                </a:solidFill>
                <a:latin typeface="+mj-lt"/>
                <a:ea typeface="+mj-ea"/>
                <a:cs typeface="+mj-cs"/>
              </a:rPr>
              <a:t>1- يتصل </a:t>
            </a:r>
            <a:r>
              <a:rPr lang="ar-SY" sz="3000" b="1" dirty="0">
                <a:solidFill>
                  <a:srgbClr val="00B050"/>
                </a:solidFill>
                <a:latin typeface="+mj-lt"/>
                <a:ea typeface="+mj-ea"/>
                <a:cs typeface="+mj-cs"/>
              </a:rPr>
              <a:t>الشك الفلسفي بنظرية </a:t>
            </a:r>
            <a:r>
              <a:rPr lang="ar-SY" sz="3000" b="1" dirty="0" smtClean="0">
                <a:solidFill>
                  <a:srgbClr val="00B050"/>
                </a:solidFill>
                <a:latin typeface="+mj-lt"/>
                <a:ea typeface="+mj-ea"/>
                <a:cs typeface="+mj-cs"/>
              </a:rPr>
              <a:t>المعرفة وضح ذلك . </a:t>
            </a:r>
            <a:endParaRPr lang="en-US" sz="3000" b="1" dirty="0">
              <a:solidFill>
                <a:srgbClr val="00B050"/>
              </a:solidFill>
              <a:latin typeface="+mj-lt"/>
              <a:ea typeface="+mj-ea"/>
              <a:cs typeface="+mj-cs"/>
            </a:endParaRPr>
          </a:p>
          <a:p>
            <a:pPr marL="0" lvl="0" indent="0">
              <a:spcBef>
                <a:spcPct val="0"/>
              </a:spcBef>
              <a:buNone/>
            </a:pPr>
            <a:r>
              <a:rPr lang="ar-SY" sz="3000" b="1" dirty="0" smtClean="0">
                <a:solidFill>
                  <a:srgbClr val="00B050"/>
                </a:solidFill>
                <a:latin typeface="+mj-lt"/>
                <a:ea typeface="+mj-ea"/>
                <a:cs typeface="+mj-cs"/>
              </a:rPr>
              <a:t>2- الشك </a:t>
            </a:r>
            <a:r>
              <a:rPr lang="ar-SY" sz="3000" b="1" dirty="0">
                <a:solidFill>
                  <a:srgbClr val="00B050"/>
                </a:solidFill>
                <a:latin typeface="+mj-lt"/>
                <a:ea typeface="+mj-ea"/>
                <a:cs typeface="+mj-cs"/>
              </a:rPr>
              <a:t>المطلق غاية في </a:t>
            </a:r>
            <a:r>
              <a:rPr lang="ar-SY" sz="3000" b="1" dirty="0" smtClean="0">
                <a:solidFill>
                  <a:srgbClr val="00B050"/>
                </a:solidFill>
                <a:latin typeface="+mj-lt"/>
                <a:ea typeface="+mj-ea"/>
                <a:cs typeface="+mj-cs"/>
              </a:rPr>
              <a:t>ذاته علل ذلك. </a:t>
            </a:r>
            <a:endParaRPr lang="en-US" sz="3000" b="1" dirty="0">
              <a:solidFill>
                <a:srgbClr val="00B050"/>
              </a:solidFill>
              <a:latin typeface="+mj-lt"/>
              <a:ea typeface="+mj-ea"/>
              <a:cs typeface="+mj-cs"/>
            </a:endParaRPr>
          </a:p>
          <a:p>
            <a:pPr marL="0" lvl="0" indent="0">
              <a:spcBef>
                <a:spcPct val="0"/>
              </a:spcBef>
              <a:buNone/>
            </a:pPr>
            <a:r>
              <a:rPr lang="ar-SY" sz="3000" b="1" dirty="0" smtClean="0">
                <a:solidFill>
                  <a:srgbClr val="00B050"/>
                </a:solidFill>
                <a:latin typeface="+mj-lt"/>
                <a:ea typeface="+mj-ea"/>
                <a:cs typeface="+mj-cs"/>
              </a:rPr>
              <a:t>3- يعتقد </a:t>
            </a:r>
            <a:r>
              <a:rPr lang="ar-SY" sz="3000" b="1" dirty="0">
                <a:solidFill>
                  <a:srgbClr val="00B050"/>
                </a:solidFill>
                <a:latin typeface="+mj-lt"/>
                <a:ea typeface="+mj-ea"/>
                <a:cs typeface="+mj-cs"/>
              </a:rPr>
              <a:t>بيرون انه لا يمكُننا فهم طبائع  </a:t>
            </a:r>
            <a:r>
              <a:rPr lang="ar-SY" sz="3000" b="1" dirty="0" smtClean="0">
                <a:solidFill>
                  <a:srgbClr val="00B050"/>
                </a:solidFill>
                <a:latin typeface="+mj-lt"/>
                <a:ea typeface="+mj-ea"/>
                <a:cs typeface="+mj-cs"/>
              </a:rPr>
              <a:t>الأشياء فسر ذلك. </a:t>
            </a:r>
            <a:endParaRPr lang="en-US" sz="3000" b="1" dirty="0">
              <a:solidFill>
                <a:srgbClr val="00B050"/>
              </a:solidFill>
              <a:latin typeface="+mj-lt"/>
              <a:ea typeface="+mj-ea"/>
              <a:cs typeface="+mj-cs"/>
            </a:endParaRPr>
          </a:p>
          <a:p>
            <a:pPr marL="0" lvl="0" indent="0">
              <a:spcBef>
                <a:spcPct val="0"/>
              </a:spcBef>
              <a:buNone/>
            </a:pPr>
            <a:r>
              <a:rPr lang="ar-SY" sz="3000" b="1" dirty="0" smtClean="0">
                <a:solidFill>
                  <a:srgbClr val="00B050"/>
                </a:solidFill>
                <a:latin typeface="+mj-lt"/>
                <a:ea typeface="+mj-ea"/>
                <a:cs typeface="+mj-cs"/>
              </a:rPr>
              <a:t>4- يرى </a:t>
            </a:r>
            <a:r>
              <a:rPr lang="ar-SY" sz="3000" b="1" dirty="0">
                <a:solidFill>
                  <a:srgbClr val="00B050"/>
                </a:solidFill>
                <a:latin typeface="+mj-lt"/>
                <a:ea typeface="+mj-ea"/>
                <a:cs typeface="+mj-cs"/>
              </a:rPr>
              <a:t>ديكارت ان الناس اعتادوا على الثقة في </a:t>
            </a:r>
            <a:r>
              <a:rPr lang="ar-SY" sz="3000" b="1" dirty="0" smtClean="0">
                <a:solidFill>
                  <a:srgbClr val="00B050"/>
                </a:solidFill>
                <a:latin typeface="+mj-lt"/>
                <a:ea typeface="+mj-ea"/>
                <a:cs typeface="+mj-cs"/>
              </a:rPr>
              <a:t>حواسهم لماذا . </a:t>
            </a:r>
            <a:endParaRPr lang="en-US" sz="3000" b="1" dirty="0">
              <a:solidFill>
                <a:srgbClr val="00B050"/>
              </a:solidFill>
              <a:latin typeface="+mj-lt"/>
              <a:ea typeface="+mj-ea"/>
              <a:cs typeface="+mj-cs"/>
            </a:endParaRPr>
          </a:p>
          <a:p>
            <a:pPr marL="0" lvl="0" indent="0">
              <a:spcBef>
                <a:spcPct val="0"/>
              </a:spcBef>
              <a:buNone/>
            </a:pPr>
            <a:r>
              <a:rPr lang="ar-SY" sz="3000" b="1" dirty="0" smtClean="0">
                <a:solidFill>
                  <a:srgbClr val="00B050"/>
                </a:solidFill>
                <a:latin typeface="+mj-lt"/>
                <a:ea typeface="+mj-ea"/>
                <a:cs typeface="+mj-cs"/>
              </a:rPr>
              <a:t>5- يجبُ </a:t>
            </a:r>
            <a:r>
              <a:rPr lang="ar-SY" sz="3000" b="1" dirty="0">
                <a:solidFill>
                  <a:srgbClr val="00B050"/>
                </a:solidFill>
                <a:latin typeface="+mj-lt"/>
                <a:ea typeface="+mj-ea"/>
                <a:cs typeface="+mj-cs"/>
              </a:rPr>
              <a:t>تدريب العقل على ملكة النقد </a:t>
            </a:r>
            <a:r>
              <a:rPr lang="ar-SY" sz="3000" b="1" dirty="0" smtClean="0">
                <a:solidFill>
                  <a:srgbClr val="00B050"/>
                </a:solidFill>
                <a:latin typeface="+mj-lt"/>
                <a:ea typeface="+mj-ea"/>
                <a:cs typeface="+mj-cs"/>
              </a:rPr>
              <a:t>والتحليل لماذا . </a:t>
            </a:r>
            <a:endParaRPr lang="en-US" sz="3000" b="1" dirty="0">
              <a:solidFill>
                <a:srgbClr val="00B050"/>
              </a:solidFill>
              <a:latin typeface="+mj-lt"/>
              <a:ea typeface="+mj-ea"/>
              <a:cs typeface="+mj-cs"/>
            </a:endParaRPr>
          </a:p>
          <a:p>
            <a:pPr marL="0" indent="0">
              <a:spcBef>
                <a:spcPct val="0"/>
              </a:spcBef>
              <a:buNone/>
            </a:pPr>
            <a:r>
              <a:rPr lang="ar-SY" sz="3000" dirty="0">
                <a:solidFill>
                  <a:srgbClr val="7030A0"/>
                </a:solidFill>
                <a:latin typeface="+mj-lt"/>
                <a:ea typeface="+mj-ea"/>
                <a:cs typeface="+mj-cs"/>
              </a:rPr>
              <a:t>ثانياً: أُجيبُ عن الأسئلة الآتية:</a:t>
            </a:r>
            <a:endParaRPr lang="en-US" sz="3000" dirty="0">
              <a:solidFill>
                <a:srgbClr val="7030A0"/>
              </a:solidFill>
              <a:latin typeface="+mj-lt"/>
              <a:ea typeface="+mj-ea"/>
              <a:cs typeface="+mj-cs"/>
            </a:endParaRPr>
          </a:p>
          <a:p>
            <a:pPr marL="0" lvl="0" indent="0">
              <a:spcBef>
                <a:spcPct val="0"/>
              </a:spcBef>
              <a:buNone/>
            </a:pPr>
            <a:r>
              <a:rPr lang="ar-SY" sz="3000" b="1" dirty="0" smtClean="0">
                <a:solidFill>
                  <a:srgbClr val="002060"/>
                </a:solidFill>
                <a:latin typeface="+mj-lt"/>
                <a:ea typeface="+mj-ea"/>
                <a:cs typeface="+mj-cs"/>
              </a:rPr>
              <a:t>1- أميزُ </a:t>
            </a:r>
            <a:r>
              <a:rPr lang="ar-SY" sz="3000" b="1" dirty="0">
                <a:solidFill>
                  <a:srgbClr val="002060"/>
                </a:solidFill>
                <a:latin typeface="+mj-lt"/>
                <a:ea typeface="+mj-ea"/>
                <a:cs typeface="+mj-cs"/>
              </a:rPr>
              <a:t>بين رأي كل من بيرون وديكارت فيما يتعلق بموضوع الشك. </a:t>
            </a:r>
            <a:endParaRPr lang="en-US" sz="3000" b="1" dirty="0">
              <a:solidFill>
                <a:srgbClr val="002060"/>
              </a:solidFill>
              <a:latin typeface="+mj-lt"/>
              <a:ea typeface="+mj-ea"/>
              <a:cs typeface="+mj-cs"/>
            </a:endParaRPr>
          </a:p>
          <a:p>
            <a:pPr marL="0" lvl="0" indent="0">
              <a:spcBef>
                <a:spcPct val="0"/>
              </a:spcBef>
              <a:buNone/>
            </a:pPr>
            <a:r>
              <a:rPr lang="ar-SY" sz="3000" dirty="0" smtClean="0">
                <a:solidFill>
                  <a:srgbClr val="00B050"/>
                </a:solidFill>
                <a:latin typeface="+mj-lt"/>
                <a:ea typeface="+mj-ea"/>
                <a:cs typeface="+mj-cs"/>
              </a:rPr>
              <a:t>2- أوازنُ </a:t>
            </a:r>
            <a:r>
              <a:rPr lang="ar-SY" sz="3000" dirty="0">
                <a:solidFill>
                  <a:srgbClr val="00B050"/>
                </a:solidFill>
                <a:latin typeface="+mj-lt"/>
                <a:ea typeface="+mj-ea"/>
                <a:cs typeface="+mj-cs"/>
              </a:rPr>
              <a:t>بين معنى الشك في علم النفس ومعناه في العلوم الطبيعية. </a:t>
            </a:r>
            <a:endParaRPr lang="en-US" sz="3000" dirty="0">
              <a:solidFill>
                <a:srgbClr val="00B050"/>
              </a:solidFill>
              <a:latin typeface="+mj-lt"/>
              <a:ea typeface="+mj-ea"/>
              <a:cs typeface="+mj-cs"/>
            </a:endParaRPr>
          </a:p>
          <a:p>
            <a:pPr marL="0" lvl="0" indent="0">
              <a:spcBef>
                <a:spcPct val="0"/>
              </a:spcBef>
              <a:buNone/>
            </a:pPr>
            <a:r>
              <a:rPr lang="ar-SY" sz="3000" dirty="0" smtClean="0">
                <a:solidFill>
                  <a:srgbClr val="00B050"/>
                </a:solidFill>
                <a:latin typeface="+mj-lt"/>
                <a:ea typeface="+mj-ea"/>
                <a:cs typeface="+mj-cs"/>
              </a:rPr>
              <a:t>3- اشرحُ </a:t>
            </a:r>
            <a:r>
              <a:rPr lang="ar-SY" sz="3000" dirty="0">
                <a:solidFill>
                  <a:srgbClr val="00B050"/>
                </a:solidFill>
                <a:latin typeface="+mj-lt"/>
                <a:ea typeface="+mj-ea"/>
                <a:cs typeface="+mj-cs"/>
              </a:rPr>
              <a:t>عبارة أنا أفكر إذا أنا أوجدُ. </a:t>
            </a:r>
            <a:endParaRPr lang="en-US" sz="3000" dirty="0">
              <a:solidFill>
                <a:srgbClr val="00B050"/>
              </a:solidFill>
              <a:latin typeface="+mj-lt"/>
              <a:ea typeface="+mj-ea"/>
              <a:cs typeface="+mj-cs"/>
            </a:endParaRPr>
          </a:p>
        </p:txBody>
      </p:sp>
      <p:sp>
        <p:nvSpPr>
          <p:cNvPr id="4" name="عنصر نائب للتاريخ 3"/>
          <p:cNvSpPr>
            <a:spLocks noGrp="1"/>
          </p:cNvSpPr>
          <p:nvPr>
            <p:ph type="dt" sz="half" idx="10"/>
          </p:nvPr>
        </p:nvSpPr>
        <p:spPr/>
        <p:txBody>
          <a:bodyPr/>
          <a:lstStyle/>
          <a:p>
            <a:fld id="{F6DB483C-63CE-4D22-98BC-9F44DE13F3B7}"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b="1" smtClean="0">
                <a:solidFill>
                  <a:srgbClr val="FF00FF"/>
                </a:solidFill>
              </a:rPr>
              <a:t>المنصة التربوية السورية </a:t>
            </a:r>
            <a:endParaRPr lang="ar-SA" b="1"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22</a:t>
            </a:fld>
            <a:endParaRPr lang="ar-SA"/>
          </a:p>
        </p:txBody>
      </p:sp>
    </p:spTree>
    <p:extLst>
      <p:ext uri="{BB962C8B-B14F-4D97-AF65-F5344CB8AC3E}">
        <p14:creationId xmlns:p14="http://schemas.microsoft.com/office/powerpoint/2010/main" val="4177211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1" end="1"/>
                                            </p:txEl>
                                          </p:spTgt>
                                        </p:tgtEl>
                                        <p:attrNameLst>
                                          <p:attrName>ppt_w</p:attrName>
                                        </p:attrNameLst>
                                      </p:cBhvr>
                                    </p:anim>
                                    <p:anim by="(#ppt_w*0.50)" calcmode="lin" valueType="num">
                                      <p:cBhvr>
                                        <p:cTn id="24" dur="500" decel="50000" autoRev="1" fill="hold">
                                          <p:stCondLst>
                                            <p:cond delay="0"/>
                                          </p:stCondLst>
                                        </p:cTn>
                                        <p:tgtEl>
                                          <p:spTgt spid="3">
                                            <p:txEl>
                                              <p:pRg st="1" end="1"/>
                                            </p:txEl>
                                          </p:spTgt>
                                        </p:tgtEl>
                                        <p:attrNameLst>
                                          <p:attrName>ppt_x</p:attrName>
                                        </p:attrNameLst>
                                      </p:cBhvr>
                                    </p:anim>
                                    <p:anim from="(-#ppt_h/2)" to="(#ppt_y)" calcmode="lin" valueType="num">
                                      <p:cBhvr>
                                        <p:cTn id="25" dur="1000" fill="hold">
                                          <p:stCondLst>
                                            <p:cond delay="0"/>
                                          </p:stCondLst>
                                        </p:cTn>
                                        <p:tgtEl>
                                          <p:spTgt spid="3">
                                            <p:txEl>
                                              <p:pRg st="1" end="1"/>
                                            </p:txEl>
                                          </p:spTgt>
                                        </p:tgtEl>
                                        <p:attrNameLst>
                                          <p:attrName>ppt_y</p:attrName>
                                        </p:attrNameLst>
                                      </p:cBhvr>
                                    </p:anim>
                                    <p:animRot by="21600000">
                                      <p:cBhvr>
                                        <p:cTn id="26" dur="1000" fill="hold">
                                          <p:stCondLst>
                                            <p:cond delay="0"/>
                                          </p:stCondLst>
                                        </p:cTn>
                                        <p:tgtEl>
                                          <p:spTgt spid="3">
                                            <p:txEl>
                                              <p:pRg st="1" end="1"/>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2" end="2"/>
                                            </p:txEl>
                                          </p:spTgt>
                                        </p:tgtEl>
                                        <p:attrNameLst>
                                          <p:attrName>ppt_w</p:attrName>
                                        </p:attrNameLst>
                                      </p:cBhvr>
                                    </p:anim>
                                    <p:anim by="(#ppt_w*0.50)" calcmode="lin" valueType="num">
                                      <p:cBhvr>
                                        <p:cTn id="32" dur="500" decel="50000" autoRev="1" fill="hold">
                                          <p:stCondLst>
                                            <p:cond delay="0"/>
                                          </p:stCondLst>
                                        </p:cTn>
                                        <p:tgtEl>
                                          <p:spTgt spid="3">
                                            <p:txEl>
                                              <p:pRg st="2" end="2"/>
                                            </p:txEl>
                                          </p:spTgt>
                                        </p:tgtEl>
                                        <p:attrNameLst>
                                          <p:attrName>ppt_x</p:attrName>
                                        </p:attrNameLst>
                                      </p:cBhvr>
                                    </p:anim>
                                    <p:anim from="(-#ppt_h/2)" to="(#ppt_y)" calcmode="lin" valueType="num">
                                      <p:cBhvr>
                                        <p:cTn id="33" dur="1000" fill="hold">
                                          <p:stCondLst>
                                            <p:cond delay="0"/>
                                          </p:stCondLst>
                                        </p:cTn>
                                        <p:tgtEl>
                                          <p:spTgt spid="3">
                                            <p:txEl>
                                              <p:pRg st="2" end="2"/>
                                            </p:txEl>
                                          </p:spTgt>
                                        </p:tgtEl>
                                        <p:attrNameLst>
                                          <p:attrName>ppt_y</p:attrName>
                                        </p:attrNameLst>
                                      </p:cBhvr>
                                    </p:anim>
                                    <p:animRot by="21600000">
                                      <p:cBhvr>
                                        <p:cTn id="34" dur="1000" fill="hold">
                                          <p:stCondLst>
                                            <p:cond delay="0"/>
                                          </p:stCondLst>
                                        </p:cTn>
                                        <p:tgtEl>
                                          <p:spTgt spid="3">
                                            <p:txEl>
                                              <p:pRg st="2" end="2"/>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3" end="3"/>
                                            </p:txEl>
                                          </p:spTgt>
                                        </p:tgtEl>
                                        <p:attrNameLst>
                                          <p:attrName>ppt_w</p:attrName>
                                        </p:attrNameLst>
                                      </p:cBhvr>
                                    </p:anim>
                                    <p:anim by="(#ppt_w*0.50)" calcmode="lin" valueType="num">
                                      <p:cBhvr>
                                        <p:cTn id="40" dur="500" decel="50000" autoRev="1" fill="hold">
                                          <p:stCondLst>
                                            <p:cond delay="0"/>
                                          </p:stCondLst>
                                        </p:cTn>
                                        <p:tgtEl>
                                          <p:spTgt spid="3">
                                            <p:txEl>
                                              <p:pRg st="3" end="3"/>
                                            </p:txEl>
                                          </p:spTgt>
                                        </p:tgtEl>
                                        <p:attrNameLst>
                                          <p:attrName>ppt_x</p:attrName>
                                        </p:attrNameLst>
                                      </p:cBhvr>
                                    </p:anim>
                                    <p:anim from="(-#ppt_h/2)" to="(#ppt_y)" calcmode="lin" valueType="num">
                                      <p:cBhvr>
                                        <p:cTn id="41" dur="1000" fill="hold">
                                          <p:stCondLst>
                                            <p:cond delay="0"/>
                                          </p:stCondLst>
                                        </p:cTn>
                                        <p:tgtEl>
                                          <p:spTgt spid="3">
                                            <p:txEl>
                                              <p:pRg st="3" end="3"/>
                                            </p:txEl>
                                          </p:spTgt>
                                        </p:tgtEl>
                                        <p:attrNameLst>
                                          <p:attrName>ppt_y</p:attrName>
                                        </p:attrNameLst>
                                      </p:cBhvr>
                                    </p:anim>
                                    <p:animRot by="21600000">
                                      <p:cBhvr>
                                        <p:cTn id="42" dur="1000" fill="hold">
                                          <p:stCondLst>
                                            <p:cond delay="0"/>
                                          </p:stCondLst>
                                        </p:cTn>
                                        <p:tgtEl>
                                          <p:spTgt spid="3">
                                            <p:txEl>
                                              <p:pRg st="3" end="3"/>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4" end="4"/>
                                            </p:txEl>
                                          </p:spTgt>
                                        </p:tgtEl>
                                        <p:attrNameLst>
                                          <p:attrName>ppt_w</p:attrName>
                                        </p:attrNameLst>
                                      </p:cBhvr>
                                    </p:anim>
                                    <p:anim by="(#ppt_w*0.50)" calcmode="lin" valueType="num">
                                      <p:cBhvr>
                                        <p:cTn id="48" dur="500" decel="50000" autoRev="1" fill="hold">
                                          <p:stCondLst>
                                            <p:cond delay="0"/>
                                          </p:stCondLst>
                                        </p:cTn>
                                        <p:tgtEl>
                                          <p:spTgt spid="3">
                                            <p:txEl>
                                              <p:pRg st="4" end="4"/>
                                            </p:txEl>
                                          </p:spTgt>
                                        </p:tgtEl>
                                        <p:attrNameLst>
                                          <p:attrName>ppt_x</p:attrName>
                                        </p:attrNameLst>
                                      </p:cBhvr>
                                    </p:anim>
                                    <p:anim from="(-#ppt_h/2)" to="(#ppt_y)" calcmode="lin" valueType="num">
                                      <p:cBhvr>
                                        <p:cTn id="49" dur="1000" fill="hold">
                                          <p:stCondLst>
                                            <p:cond delay="0"/>
                                          </p:stCondLst>
                                        </p:cTn>
                                        <p:tgtEl>
                                          <p:spTgt spid="3">
                                            <p:txEl>
                                              <p:pRg st="4" end="4"/>
                                            </p:txEl>
                                          </p:spTgt>
                                        </p:tgtEl>
                                        <p:attrNameLst>
                                          <p:attrName>ppt_y</p:attrName>
                                        </p:attrNameLst>
                                      </p:cBhvr>
                                    </p:anim>
                                    <p:animRot by="21600000">
                                      <p:cBhvr>
                                        <p:cTn id="50" dur="1000" fill="hold">
                                          <p:stCondLst>
                                            <p:cond delay="0"/>
                                          </p:stCondLst>
                                        </p:cTn>
                                        <p:tgtEl>
                                          <p:spTgt spid="3">
                                            <p:txEl>
                                              <p:pRg st="4" end="4"/>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5" end="5"/>
                                            </p:txEl>
                                          </p:spTgt>
                                        </p:tgtEl>
                                        <p:attrNameLst>
                                          <p:attrName>ppt_w</p:attrName>
                                        </p:attrNameLst>
                                      </p:cBhvr>
                                    </p:anim>
                                    <p:anim by="(#ppt_w*0.50)" calcmode="lin" valueType="num">
                                      <p:cBhvr>
                                        <p:cTn id="56" dur="500" decel="50000" autoRev="1" fill="hold">
                                          <p:stCondLst>
                                            <p:cond delay="0"/>
                                          </p:stCondLst>
                                        </p:cTn>
                                        <p:tgtEl>
                                          <p:spTgt spid="3">
                                            <p:txEl>
                                              <p:pRg st="5" end="5"/>
                                            </p:txEl>
                                          </p:spTgt>
                                        </p:tgtEl>
                                        <p:attrNameLst>
                                          <p:attrName>ppt_x</p:attrName>
                                        </p:attrNameLst>
                                      </p:cBhvr>
                                    </p:anim>
                                    <p:anim from="(-#ppt_h/2)" to="(#ppt_y)" calcmode="lin" valueType="num">
                                      <p:cBhvr>
                                        <p:cTn id="57" dur="1000" fill="hold">
                                          <p:stCondLst>
                                            <p:cond delay="0"/>
                                          </p:stCondLst>
                                        </p:cTn>
                                        <p:tgtEl>
                                          <p:spTgt spid="3">
                                            <p:txEl>
                                              <p:pRg st="5" end="5"/>
                                            </p:txEl>
                                          </p:spTgt>
                                        </p:tgtEl>
                                        <p:attrNameLst>
                                          <p:attrName>ppt_y</p:attrName>
                                        </p:attrNameLst>
                                      </p:cBhvr>
                                    </p:anim>
                                    <p:animRot by="21600000">
                                      <p:cBhvr>
                                        <p:cTn id="58" dur="1000" fill="hold">
                                          <p:stCondLst>
                                            <p:cond delay="0"/>
                                          </p:stCondLst>
                                        </p:cTn>
                                        <p:tgtEl>
                                          <p:spTgt spid="3">
                                            <p:txEl>
                                              <p:pRg st="5" end="5"/>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by="(-#ppt_w*2)" calcmode="lin" valueType="num">
                                      <p:cBhvr rctx="PPT">
                                        <p:cTn id="63" dur="500" autoRev="1" fill="hold">
                                          <p:stCondLst>
                                            <p:cond delay="0"/>
                                          </p:stCondLst>
                                        </p:cTn>
                                        <p:tgtEl>
                                          <p:spTgt spid="3">
                                            <p:txEl>
                                              <p:pRg st="6" end="6"/>
                                            </p:txEl>
                                          </p:spTgt>
                                        </p:tgtEl>
                                        <p:attrNameLst>
                                          <p:attrName>ppt_w</p:attrName>
                                        </p:attrNameLst>
                                      </p:cBhvr>
                                    </p:anim>
                                    <p:anim by="(#ppt_w*0.50)" calcmode="lin" valueType="num">
                                      <p:cBhvr>
                                        <p:cTn id="64" dur="500" decel="50000" autoRev="1" fill="hold">
                                          <p:stCondLst>
                                            <p:cond delay="0"/>
                                          </p:stCondLst>
                                        </p:cTn>
                                        <p:tgtEl>
                                          <p:spTgt spid="3">
                                            <p:txEl>
                                              <p:pRg st="6" end="6"/>
                                            </p:txEl>
                                          </p:spTgt>
                                        </p:tgtEl>
                                        <p:attrNameLst>
                                          <p:attrName>ppt_x</p:attrName>
                                        </p:attrNameLst>
                                      </p:cBhvr>
                                    </p:anim>
                                    <p:anim from="(-#ppt_h/2)" to="(#ppt_y)" calcmode="lin" valueType="num">
                                      <p:cBhvr>
                                        <p:cTn id="65" dur="1000" fill="hold">
                                          <p:stCondLst>
                                            <p:cond delay="0"/>
                                          </p:stCondLst>
                                        </p:cTn>
                                        <p:tgtEl>
                                          <p:spTgt spid="3">
                                            <p:txEl>
                                              <p:pRg st="6" end="6"/>
                                            </p:txEl>
                                          </p:spTgt>
                                        </p:tgtEl>
                                        <p:attrNameLst>
                                          <p:attrName>ppt_y</p:attrName>
                                        </p:attrNameLst>
                                      </p:cBhvr>
                                    </p:anim>
                                    <p:animRot by="21600000">
                                      <p:cBhvr>
                                        <p:cTn id="66" dur="1000" fill="hold">
                                          <p:stCondLst>
                                            <p:cond delay="0"/>
                                          </p:stCondLst>
                                        </p:cTn>
                                        <p:tgtEl>
                                          <p:spTgt spid="3">
                                            <p:txEl>
                                              <p:pRg st="6" end="6"/>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by="(-#ppt_w*2)" calcmode="lin" valueType="num">
                                      <p:cBhvr rctx="PPT">
                                        <p:cTn id="71" dur="500" autoRev="1" fill="hold">
                                          <p:stCondLst>
                                            <p:cond delay="0"/>
                                          </p:stCondLst>
                                        </p:cTn>
                                        <p:tgtEl>
                                          <p:spTgt spid="3">
                                            <p:txEl>
                                              <p:pRg st="7" end="7"/>
                                            </p:txEl>
                                          </p:spTgt>
                                        </p:tgtEl>
                                        <p:attrNameLst>
                                          <p:attrName>ppt_w</p:attrName>
                                        </p:attrNameLst>
                                      </p:cBhvr>
                                    </p:anim>
                                    <p:anim by="(#ppt_w*0.50)" calcmode="lin" valueType="num">
                                      <p:cBhvr>
                                        <p:cTn id="72" dur="500" decel="50000" autoRev="1" fill="hold">
                                          <p:stCondLst>
                                            <p:cond delay="0"/>
                                          </p:stCondLst>
                                        </p:cTn>
                                        <p:tgtEl>
                                          <p:spTgt spid="3">
                                            <p:txEl>
                                              <p:pRg st="7" end="7"/>
                                            </p:txEl>
                                          </p:spTgt>
                                        </p:tgtEl>
                                        <p:attrNameLst>
                                          <p:attrName>ppt_x</p:attrName>
                                        </p:attrNameLst>
                                      </p:cBhvr>
                                    </p:anim>
                                    <p:anim from="(-#ppt_h/2)" to="(#ppt_y)" calcmode="lin" valueType="num">
                                      <p:cBhvr>
                                        <p:cTn id="73" dur="1000" fill="hold">
                                          <p:stCondLst>
                                            <p:cond delay="0"/>
                                          </p:stCondLst>
                                        </p:cTn>
                                        <p:tgtEl>
                                          <p:spTgt spid="3">
                                            <p:txEl>
                                              <p:pRg st="7" end="7"/>
                                            </p:txEl>
                                          </p:spTgt>
                                        </p:tgtEl>
                                        <p:attrNameLst>
                                          <p:attrName>ppt_y</p:attrName>
                                        </p:attrNameLst>
                                      </p:cBhvr>
                                    </p:anim>
                                    <p:animRot by="21600000">
                                      <p:cBhvr>
                                        <p:cTn id="74" dur="1000" fill="hold">
                                          <p:stCondLst>
                                            <p:cond delay="0"/>
                                          </p:stCondLst>
                                        </p:cTn>
                                        <p:tgtEl>
                                          <p:spTgt spid="3">
                                            <p:txEl>
                                              <p:pRg st="7" end="7"/>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by="(-#ppt_w*2)" calcmode="lin" valueType="num">
                                      <p:cBhvr rctx="PPT">
                                        <p:cTn id="79" dur="500" autoRev="1" fill="hold">
                                          <p:stCondLst>
                                            <p:cond delay="0"/>
                                          </p:stCondLst>
                                        </p:cTn>
                                        <p:tgtEl>
                                          <p:spTgt spid="3">
                                            <p:txEl>
                                              <p:pRg st="8" end="8"/>
                                            </p:txEl>
                                          </p:spTgt>
                                        </p:tgtEl>
                                        <p:attrNameLst>
                                          <p:attrName>ppt_w</p:attrName>
                                        </p:attrNameLst>
                                      </p:cBhvr>
                                    </p:anim>
                                    <p:anim by="(#ppt_w*0.50)" calcmode="lin" valueType="num">
                                      <p:cBhvr>
                                        <p:cTn id="80" dur="500" decel="50000" autoRev="1" fill="hold">
                                          <p:stCondLst>
                                            <p:cond delay="0"/>
                                          </p:stCondLst>
                                        </p:cTn>
                                        <p:tgtEl>
                                          <p:spTgt spid="3">
                                            <p:txEl>
                                              <p:pRg st="8" end="8"/>
                                            </p:txEl>
                                          </p:spTgt>
                                        </p:tgtEl>
                                        <p:attrNameLst>
                                          <p:attrName>ppt_x</p:attrName>
                                        </p:attrNameLst>
                                      </p:cBhvr>
                                    </p:anim>
                                    <p:anim from="(-#ppt_h/2)" to="(#ppt_y)" calcmode="lin" valueType="num">
                                      <p:cBhvr>
                                        <p:cTn id="81" dur="1000" fill="hold">
                                          <p:stCondLst>
                                            <p:cond delay="0"/>
                                          </p:stCondLst>
                                        </p:cTn>
                                        <p:tgtEl>
                                          <p:spTgt spid="3">
                                            <p:txEl>
                                              <p:pRg st="8" end="8"/>
                                            </p:txEl>
                                          </p:spTgt>
                                        </p:tgtEl>
                                        <p:attrNameLst>
                                          <p:attrName>ppt_y</p:attrName>
                                        </p:attrNameLst>
                                      </p:cBhvr>
                                    </p:anim>
                                    <p:animRot by="21600000">
                                      <p:cBhvr>
                                        <p:cTn id="82" dur="1000" fill="hold">
                                          <p:stCondLst>
                                            <p:cond delay="0"/>
                                          </p:stCondLst>
                                        </p:cTn>
                                        <p:tgtEl>
                                          <p:spTgt spid="3">
                                            <p:txEl>
                                              <p:pRg st="8" end="8"/>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3">
                                            <p:txEl>
                                              <p:pRg st="9" end="9"/>
                                            </p:txEl>
                                          </p:spTgt>
                                        </p:tgtEl>
                                        <p:attrNameLst>
                                          <p:attrName>style.visibility</p:attrName>
                                        </p:attrNameLst>
                                      </p:cBhvr>
                                      <p:to>
                                        <p:strVal val="visible"/>
                                      </p:to>
                                    </p:set>
                                    <p:anim by="(-#ppt_w*2)" calcmode="lin" valueType="num">
                                      <p:cBhvr rctx="PPT">
                                        <p:cTn id="87" dur="500" autoRev="1" fill="hold">
                                          <p:stCondLst>
                                            <p:cond delay="0"/>
                                          </p:stCondLst>
                                        </p:cTn>
                                        <p:tgtEl>
                                          <p:spTgt spid="3">
                                            <p:txEl>
                                              <p:pRg st="9" end="9"/>
                                            </p:txEl>
                                          </p:spTgt>
                                        </p:tgtEl>
                                        <p:attrNameLst>
                                          <p:attrName>ppt_w</p:attrName>
                                        </p:attrNameLst>
                                      </p:cBhvr>
                                    </p:anim>
                                    <p:anim by="(#ppt_w*0.50)" calcmode="lin" valueType="num">
                                      <p:cBhvr>
                                        <p:cTn id="88" dur="500" decel="50000" autoRev="1" fill="hold">
                                          <p:stCondLst>
                                            <p:cond delay="0"/>
                                          </p:stCondLst>
                                        </p:cTn>
                                        <p:tgtEl>
                                          <p:spTgt spid="3">
                                            <p:txEl>
                                              <p:pRg st="9" end="9"/>
                                            </p:txEl>
                                          </p:spTgt>
                                        </p:tgtEl>
                                        <p:attrNameLst>
                                          <p:attrName>ppt_x</p:attrName>
                                        </p:attrNameLst>
                                      </p:cBhvr>
                                    </p:anim>
                                    <p:anim from="(-#ppt_h/2)" to="(#ppt_y)" calcmode="lin" valueType="num">
                                      <p:cBhvr>
                                        <p:cTn id="89" dur="1000" fill="hold">
                                          <p:stCondLst>
                                            <p:cond delay="0"/>
                                          </p:stCondLst>
                                        </p:cTn>
                                        <p:tgtEl>
                                          <p:spTgt spid="3">
                                            <p:txEl>
                                              <p:pRg st="9" end="9"/>
                                            </p:txEl>
                                          </p:spTgt>
                                        </p:tgtEl>
                                        <p:attrNameLst>
                                          <p:attrName>ppt_y</p:attrName>
                                        </p:attrNameLst>
                                      </p:cBhvr>
                                    </p:anim>
                                    <p:animRot by="21600000">
                                      <p:cBhvr>
                                        <p:cTn id="90" dur="1000" fill="hold">
                                          <p:stCondLst>
                                            <p:cond delay="0"/>
                                          </p:stCondLst>
                                        </p:cTn>
                                        <p:tgtEl>
                                          <p:spTgt spid="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spcBef>
                <a:spcPct val="0"/>
              </a:spcBef>
              <a:buNone/>
            </a:pPr>
            <a:r>
              <a:rPr lang="ar-SY" dirty="0">
                <a:solidFill>
                  <a:srgbClr val="FF00FF"/>
                </a:solidFill>
              </a:rPr>
              <a:t>ثالثاً: اكتب كلمة (صحيحة) أمام الجملة الصحيحة وكلمة (مغلوطة) أمام الجملة المغلوطة. </a:t>
            </a:r>
            <a:endParaRPr lang="en-US" dirty="0">
              <a:solidFill>
                <a:srgbClr val="FF00FF"/>
              </a:solidFill>
            </a:endParaRPr>
          </a:p>
          <a:p>
            <a:pPr marL="0" lvl="0" indent="0" algn="ctr">
              <a:spcBef>
                <a:spcPct val="0"/>
              </a:spcBef>
              <a:buNone/>
            </a:pPr>
            <a:r>
              <a:rPr lang="ar-SY" dirty="0" smtClean="0">
                <a:solidFill>
                  <a:srgbClr val="0070C0"/>
                </a:solidFill>
              </a:rPr>
              <a:t>1- يهدف </a:t>
            </a:r>
            <a:r>
              <a:rPr lang="ar-SY" dirty="0">
                <a:solidFill>
                  <a:srgbClr val="0070C0"/>
                </a:solidFill>
              </a:rPr>
              <a:t>الشك المطلق إلى الوصول إلى الحقائق المطلقة. </a:t>
            </a:r>
            <a:endParaRPr lang="en-US" dirty="0">
              <a:solidFill>
                <a:srgbClr val="0070C0"/>
              </a:solidFill>
            </a:endParaRPr>
          </a:p>
          <a:p>
            <a:pPr marL="0" lvl="0" indent="0" algn="ctr">
              <a:spcBef>
                <a:spcPct val="0"/>
              </a:spcBef>
              <a:buNone/>
            </a:pPr>
            <a:r>
              <a:rPr lang="ar-SY" dirty="0" smtClean="0">
                <a:solidFill>
                  <a:srgbClr val="0070C0"/>
                </a:solidFill>
              </a:rPr>
              <a:t>2- يعتقد </a:t>
            </a:r>
            <a:r>
              <a:rPr lang="ar-SY" dirty="0">
                <a:solidFill>
                  <a:srgbClr val="0070C0"/>
                </a:solidFill>
              </a:rPr>
              <a:t>بيرون أننا نستطيع معرفة ماهيات الأشياء وقوانينها من خلال اعتمادنا على الحواس. </a:t>
            </a:r>
            <a:endParaRPr lang="en-US" dirty="0">
              <a:solidFill>
                <a:srgbClr val="0070C0"/>
              </a:solidFill>
            </a:endParaRPr>
          </a:p>
          <a:p>
            <a:pPr marL="0" lvl="0" indent="0" algn="ctr">
              <a:spcBef>
                <a:spcPct val="0"/>
              </a:spcBef>
              <a:buNone/>
            </a:pPr>
            <a:r>
              <a:rPr lang="ar-SY" dirty="0" smtClean="0">
                <a:solidFill>
                  <a:srgbClr val="0070C0"/>
                </a:solidFill>
              </a:rPr>
              <a:t>3- الشك </a:t>
            </a:r>
            <a:r>
              <a:rPr lang="ar-SY" dirty="0">
                <a:solidFill>
                  <a:srgbClr val="0070C0"/>
                </a:solidFill>
              </a:rPr>
              <a:t>المنهجي ليس غاية في ذاته وإنما هو وسيلة للوصول إلى المعرفة. </a:t>
            </a:r>
            <a:endParaRPr lang="en-US" dirty="0">
              <a:solidFill>
                <a:srgbClr val="0070C0"/>
              </a:solidFill>
            </a:endParaRPr>
          </a:p>
          <a:p>
            <a:pPr marL="0" indent="0" algn="ctr">
              <a:spcBef>
                <a:spcPct val="0"/>
              </a:spcBef>
              <a:buNone/>
            </a:pPr>
            <a:r>
              <a:rPr lang="ar-SY" dirty="0">
                <a:solidFill>
                  <a:srgbClr val="00CC00"/>
                </a:solidFill>
              </a:rPr>
              <a:t>رابعاً: الموضوعُ: لا يمكنُ أن توجد فلسفة أو معرفة بدون الشكُ، أناقش وأبين رأيي. </a:t>
            </a:r>
            <a:endParaRPr lang="ar-SA" dirty="0">
              <a:solidFill>
                <a:srgbClr val="00CC00"/>
              </a:solidFill>
            </a:endParaRPr>
          </a:p>
          <a:p>
            <a:pPr marL="0" indent="0">
              <a:buNone/>
            </a:pPr>
            <a:endParaRPr lang="ar-SA" dirty="0"/>
          </a:p>
        </p:txBody>
      </p:sp>
      <p:sp>
        <p:nvSpPr>
          <p:cNvPr id="2" name="عنصر نائب للتاريخ 1"/>
          <p:cNvSpPr>
            <a:spLocks noGrp="1"/>
          </p:cNvSpPr>
          <p:nvPr>
            <p:ph type="dt" sz="half" idx="10"/>
          </p:nvPr>
        </p:nvSpPr>
        <p:spPr/>
        <p:txBody>
          <a:bodyPr/>
          <a:lstStyle/>
          <a:p>
            <a:fld id="{71B79431-C48F-4B9F-B472-402997FE61D0}"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smtClean="0">
                <a:solidFill>
                  <a:srgbClr val="FF00FF"/>
                </a:solidFill>
              </a:rPr>
              <a:t>المنصة التربوية السورية </a:t>
            </a:r>
            <a:endParaRPr lang="ar-SA"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23</a:t>
            </a:fld>
            <a:endParaRPr lang="ar-SA"/>
          </a:p>
        </p:txBody>
      </p:sp>
    </p:spTree>
    <p:extLst>
      <p:ext uri="{BB962C8B-B14F-4D97-AF65-F5344CB8AC3E}">
        <p14:creationId xmlns:p14="http://schemas.microsoft.com/office/powerpoint/2010/main" val="6694747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4392488"/>
          </a:xfrm>
        </p:spPr>
        <p:txBody>
          <a:bodyPr>
            <a:noAutofit/>
          </a:bodyPr>
          <a:lstStyle/>
          <a:p>
            <a:r>
              <a:rPr lang="ar-SY" sz="9600" dirty="0" smtClean="0">
                <a:solidFill>
                  <a:srgbClr val="FF00FF"/>
                </a:solidFill>
              </a:rPr>
              <a:t>المدرس </a:t>
            </a:r>
            <a:br>
              <a:rPr lang="ar-SY" sz="9600" dirty="0" smtClean="0">
                <a:solidFill>
                  <a:srgbClr val="FF00FF"/>
                </a:solidFill>
              </a:rPr>
            </a:br>
            <a:r>
              <a:rPr lang="ar-SY" sz="9600" dirty="0" smtClean="0">
                <a:solidFill>
                  <a:srgbClr val="FF00FF"/>
                </a:solidFill>
              </a:rPr>
              <a:t>ماهر صالح </a:t>
            </a:r>
            <a:endParaRPr lang="ar-SA" sz="9600" dirty="0">
              <a:solidFill>
                <a:srgbClr val="FF00FF"/>
              </a:solidFill>
            </a:endParaRPr>
          </a:p>
        </p:txBody>
      </p:sp>
      <p:sp>
        <p:nvSpPr>
          <p:cNvPr id="4" name="Date Placeholder 3"/>
          <p:cNvSpPr>
            <a:spLocks noGrp="1"/>
          </p:cNvSpPr>
          <p:nvPr>
            <p:ph type="dt" sz="half" idx="10"/>
          </p:nvPr>
        </p:nvSpPr>
        <p:spPr/>
        <p:txBody>
          <a:bodyPr/>
          <a:lstStyle/>
          <a:p>
            <a:fld id="{B557A635-FD18-441D-86EC-309936A0CD48}" type="uaqdatetime1">
              <a:rPr lang="ar-SA" smtClean="0"/>
              <a:t>01/02/40</a:t>
            </a:fld>
            <a:endParaRPr lang="ar-SA" dirty="0"/>
          </a:p>
        </p:txBody>
      </p:sp>
      <p:sp>
        <p:nvSpPr>
          <p:cNvPr id="5" name="Footer Placeholder 4"/>
          <p:cNvSpPr>
            <a:spLocks noGrp="1"/>
          </p:cNvSpPr>
          <p:nvPr>
            <p:ph type="ftr" sz="quarter" idx="11"/>
          </p:nvPr>
        </p:nvSpPr>
        <p:spPr/>
        <p:txBody>
          <a:bodyPr/>
          <a:lstStyle/>
          <a:p>
            <a:r>
              <a:rPr lang="ar-SA" smtClean="0"/>
              <a:t>المنصة التربوية السورية </a:t>
            </a:r>
            <a:endParaRPr lang="ar-SA" dirty="0"/>
          </a:p>
        </p:txBody>
      </p:sp>
      <p:sp>
        <p:nvSpPr>
          <p:cNvPr id="6" name="Slide Number Placeholder 5"/>
          <p:cNvSpPr>
            <a:spLocks noGrp="1"/>
          </p:cNvSpPr>
          <p:nvPr>
            <p:ph type="sldNum" sz="quarter" idx="12"/>
          </p:nvPr>
        </p:nvSpPr>
        <p:spPr/>
        <p:txBody>
          <a:bodyPr/>
          <a:lstStyle/>
          <a:p>
            <a:fld id="{DD16300F-CCB1-4D08-8FE3-6344DFC837B6}" type="slidenum">
              <a:rPr lang="ar-SA" smtClean="0"/>
              <a:t>24</a:t>
            </a:fld>
            <a:endParaRPr lang="ar-SA"/>
          </a:p>
        </p:txBody>
      </p:sp>
    </p:spTree>
    <p:extLst>
      <p:ext uri="{BB962C8B-B14F-4D97-AF65-F5344CB8AC3E}">
        <p14:creationId xmlns:p14="http://schemas.microsoft.com/office/powerpoint/2010/main" val="25399673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2776"/>
            <a:ext cx="9144000" cy="4525963"/>
          </a:xfrm>
        </p:spPr>
        <p:txBody>
          <a:bodyPr/>
          <a:lstStyle/>
          <a:p>
            <a:pPr marL="0" indent="0">
              <a:buNone/>
            </a:pPr>
            <a:r>
              <a:rPr lang="en-US" sz="3600" dirty="0">
                <a:solidFill>
                  <a:schemeClr val="accent5">
                    <a:lumMod val="75000"/>
                  </a:schemeClr>
                </a:solidFill>
                <a:latin typeface="+mj-lt"/>
                <a:ea typeface="+mj-ea"/>
                <a:cs typeface="+mj-cs"/>
              </a:rPr>
              <a:t> </a:t>
            </a:r>
            <a:r>
              <a:rPr lang="ar-SY" sz="3600" dirty="0">
                <a:solidFill>
                  <a:schemeClr val="accent5">
                    <a:lumMod val="75000"/>
                  </a:schemeClr>
                </a:solidFill>
                <a:latin typeface="+mj-lt"/>
                <a:ea typeface="+mj-ea"/>
                <a:cs typeface="+mj-cs"/>
              </a:rPr>
              <a:t>أولاً: معنى الشك : </a:t>
            </a:r>
            <a:endParaRPr lang="en-US" sz="3600" dirty="0">
              <a:solidFill>
                <a:schemeClr val="accent5">
                  <a:lumMod val="75000"/>
                </a:schemeClr>
              </a:solidFill>
              <a:latin typeface="+mj-lt"/>
              <a:ea typeface="+mj-ea"/>
              <a:cs typeface="+mj-cs"/>
            </a:endParaRPr>
          </a:p>
          <a:p>
            <a:pPr marL="0" indent="0" algn="ctr">
              <a:buNone/>
            </a:pPr>
            <a:r>
              <a:rPr lang="ar-SY" sz="3600" dirty="0">
                <a:solidFill>
                  <a:schemeClr val="accent2">
                    <a:lumMod val="75000"/>
                  </a:schemeClr>
                </a:solidFill>
                <a:latin typeface="+mj-lt"/>
                <a:ea typeface="+mj-ea"/>
                <a:cs typeface="+mj-cs"/>
              </a:rPr>
              <a:t>يعبر الشك عن حالة من التردد بين نقيضين لا يرجح العقل أحدهما على الآخر لوجود أسباب وجيهة لقبول كل منهما وأسباب وجيهة </a:t>
            </a:r>
            <a:r>
              <a:rPr lang="ar-SY" sz="3600" dirty="0" smtClean="0">
                <a:solidFill>
                  <a:schemeClr val="accent2">
                    <a:lumMod val="75000"/>
                  </a:schemeClr>
                </a:solidFill>
                <a:latin typeface="+mj-lt"/>
                <a:ea typeface="+mj-ea"/>
                <a:cs typeface="+mj-cs"/>
              </a:rPr>
              <a:t>لرفضها، </a:t>
            </a:r>
            <a:r>
              <a:rPr lang="ar-SY" sz="3600" dirty="0" smtClean="0">
                <a:solidFill>
                  <a:srgbClr val="002060"/>
                </a:solidFill>
                <a:latin typeface="+mj-lt"/>
                <a:ea typeface="+mj-ea"/>
                <a:cs typeface="+mj-cs"/>
              </a:rPr>
              <a:t>ويتصل </a:t>
            </a:r>
            <a:r>
              <a:rPr lang="ar-SY" sz="3600" dirty="0">
                <a:solidFill>
                  <a:srgbClr val="002060"/>
                </a:solidFill>
                <a:latin typeface="+mj-lt"/>
                <a:ea typeface="+mj-ea"/>
                <a:cs typeface="+mj-cs"/>
              </a:rPr>
              <a:t>الشك بنظرية المعرفة لأنه يفترض عدم قدرة العقل البشري على  تحصيل المعرفة في كل شيء.</a:t>
            </a:r>
            <a:endParaRPr lang="en-US" sz="3600" dirty="0">
              <a:solidFill>
                <a:srgbClr val="002060"/>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F179E2F6-8614-4873-A9A3-E01DA6DBCC31}"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dirty="0" smtClean="0">
                <a:solidFill>
                  <a:srgbClr val="00CC00"/>
                </a:solidFill>
              </a:rPr>
              <a:t>المنصة التربوية السورية </a:t>
            </a:r>
            <a:endParaRPr lang="ar-SA" dirty="0">
              <a:solidFill>
                <a:srgbClr val="00CC00"/>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3</a:t>
            </a:fld>
            <a:endParaRPr lang="ar-SA"/>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329" y="0"/>
            <a:ext cx="3633921" cy="2420888"/>
          </a:xfrm>
          <a:prstGeom prst="rect">
            <a:avLst/>
          </a:prstGeom>
          <a:effectLst>
            <a:softEdge rad="635000"/>
          </a:effectLst>
        </p:spPr>
      </p:pic>
    </p:spTree>
    <p:extLst>
      <p:ext uri="{BB962C8B-B14F-4D97-AF65-F5344CB8AC3E}">
        <p14:creationId xmlns:p14="http://schemas.microsoft.com/office/powerpoint/2010/main" val="1249379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215" y="1052736"/>
            <a:ext cx="8229600" cy="1143000"/>
          </a:xfrm>
        </p:spPr>
        <p:txBody>
          <a:bodyPr>
            <a:noAutofit/>
          </a:bodyPr>
          <a:lstStyle/>
          <a:p>
            <a:pPr>
              <a:spcBef>
                <a:spcPct val="20000"/>
              </a:spcBef>
            </a:pPr>
            <a:r>
              <a:rPr lang="ar-SY" sz="7200" dirty="0">
                <a:solidFill>
                  <a:srgbClr val="FF0000"/>
                </a:solidFill>
              </a:rPr>
              <a:t>نشاط</a:t>
            </a:r>
            <a:endParaRPr lang="ar-SA" sz="7200" dirty="0">
              <a:solidFill>
                <a:srgbClr val="FF0000"/>
              </a:solidFill>
            </a:endParaRPr>
          </a:p>
        </p:txBody>
      </p:sp>
      <p:sp>
        <p:nvSpPr>
          <p:cNvPr id="3" name="Content Placeholder 2"/>
          <p:cNvSpPr>
            <a:spLocks noGrp="1"/>
          </p:cNvSpPr>
          <p:nvPr>
            <p:ph idx="1"/>
          </p:nvPr>
        </p:nvSpPr>
        <p:spPr>
          <a:xfrm>
            <a:off x="395536" y="2132856"/>
            <a:ext cx="8229600" cy="2260848"/>
          </a:xfrm>
        </p:spPr>
        <p:txBody>
          <a:bodyPr/>
          <a:lstStyle/>
          <a:p>
            <a:pPr marL="0" indent="0" algn="ctr">
              <a:buNone/>
            </a:pPr>
            <a:r>
              <a:rPr lang="ar-SY" sz="3600" dirty="0">
                <a:solidFill>
                  <a:srgbClr val="00CC00"/>
                </a:solidFill>
                <a:latin typeface="+mj-lt"/>
                <a:ea typeface="+mj-ea"/>
                <a:cs typeface="+mj-cs"/>
              </a:rPr>
              <a:t>أقدم مثالاً من تجربتي الشخصية عن موقفٍ كنت فيه متردداً في الاختيار بين أمرين</a:t>
            </a:r>
            <a:endParaRPr lang="en-US" sz="3600" dirty="0">
              <a:solidFill>
                <a:srgbClr val="00CC00"/>
              </a:solidFill>
              <a:latin typeface="+mj-lt"/>
              <a:ea typeface="+mj-ea"/>
              <a:cs typeface="+mj-cs"/>
            </a:endParaRPr>
          </a:p>
          <a:p>
            <a:pPr marL="0" indent="0" algn="ctr">
              <a:buNone/>
            </a:pPr>
            <a:endParaRPr lang="ar-SA" dirty="0"/>
          </a:p>
        </p:txBody>
      </p:sp>
      <p:sp>
        <p:nvSpPr>
          <p:cNvPr id="4" name="عنصر نائب للتاريخ 3"/>
          <p:cNvSpPr>
            <a:spLocks noGrp="1"/>
          </p:cNvSpPr>
          <p:nvPr>
            <p:ph type="dt" sz="half" idx="10"/>
          </p:nvPr>
        </p:nvSpPr>
        <p:spPr/>
        <p:txBody>
          <a:bodyPr/>
          <a:lstStyle/>
          <a:p>
            <a:fld id="{C009A375-E590-468D-8CDE-C59E80691374}"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b="1" dirty="0" smtClean="0">
                <a:solidFill>
                  <a:srgbClr val="00CC00"/>
                </a:solidFill>
              </a:rPr>
              <a:t>المنصة التربوية السورية </a:t>
            </a:r>
            <a:endParaRPr lang="ar-SA" b="1" dirty="0">
              <a:solidFill>
                <a:srgbClr val="00CC00"/>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4</a:t>
            </a:fld>
            <a:endParaRPr lang="ar-SA"/>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284984"/>
            <a:ext cx="5040559" cy="2952328"/>
          </a:xfrm>
          <a:prstGeom prst="rect">
            <a:avLst/>
          </a:prstGeom>
          <a:effectLst>
            <a:softEdge rad="635000"/>
          </a:effectLst>
        </p:spPr>
      </p:pic>
    </p:spTree>
    <p:extLst>
      <p:ext uri="{BB962C8B-B14F-4D97-AF65-F5344CB8AC3E}">
        <p14:creationId xmlns:p14="http://schemas.microsoft.com/office/powerpoint/2010/main" val="52361015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435" y="332656"/>
            <a:ext cx="8028565" cy="4525963"/>
          </a:xfrm>
        </p:spPr>
        <p:txBody>
          <a:bodyPr>
            <a:noAutofit/>
          </a:bodyPr>
          <a:lstStyle/>
          <a:p>
            <a:pPr marL="0" indent="0">
              <a:buNone/>
            </a:pPr>
            <a:r>
              <a:rPr lang="ar-SY" dirty="0">
                <a:solidFill>
                  <a:schemeClr val="accent5">
                    <a:lumMod val="75000"/>
                  </a:schemeClr>
                </a:solidFill>
                <a:latin typeface="+mj-lt"/>
                <a:ea typeface="+mj-ea"/>
                <a:cs typeface="+mj-cs"/>
              </a:rPr>
              <a:t>ثانياً: الشكُ المطلق :  </a:t>
            </a:r>
            <a:endParaRPr lang="ar-SY" dirty="0" smtClean="0">
              <a:solidFill>
                <a:schemeClr val="accent5">
                  <a:lumMod val="75000"/>
                </a:schemeClr>
              </a:solidFill>
              <a:latin typeface="+mj-lt"/>
              <a:ea typeface="+mj-ea"/>
              <a:cs typeface="+mj-cs"/>
            </a:endParaRPr>
          </a:p>
          <a:p>
            <a:pPr marL="0" indent="0">
              <a:buNone/>
            </a:pPr>
            <a:r>
              <a:rPr lang="ar-SY" b="1" dirty="0" smtClean="0">
                <a:solidFill>
                  <a:srgbClr val="00CC00"/>
                </a:solidFill>
                <a:latin typeface="+mj-lt"/>
                <a:ea typeface="+mj-ea"/>
                <a:cs typeface="+mj-cs"/>
              </a:rPr>
              <a:t>يعني </a:t>
            </a:r>
            <a:r>
              <a:rPr lang="ar-SY" b="1" dirty="0">
                <a:solidFill>
                  <a:srgbClr val="00CC00"/>
                </a:solidFill>
                <a:latin typeface="+mj-lt"/>
                <a:ea typeface="+mj-ea"/>
                <a:cs typeface="+mj-cs"/>
              </a:rPr>
              <a:t>استحالة المعرفة وانعدام الثقة في ادواتها وهو غاية في ذاته </a:t>
            </a:r>
            <a:r>
              <a:rPr lang="ar-SY" b="1" dirty="0">
                <a:solidFill>
                  <a:srgbClr val="002060"/>
                </a:solidFill>
                <a:latin typeface="+mj-lt"/>
                <a:ea typeface="+mj-ea"/>
                <a:cs typeface="+mj-cs"/>
              </a:rPr>
              <a:t>وليس وسيلة لأنَ صاحبه يبدأ شاكاً وينتهي شاكا</a:t>
            </a:r>
            <a:r>
              <a:rPr lang="ar-SY" b="1" dirty="0">
                <a:solidFill>
                  <a:srgbClr val="00CC00"/>
                </a:solidFill>
                <a:latin typeface="+mj-lt"/>
                <a:ea typeface="+mj-ea"/>
                <a:cs typeface="+mj-cs"/>
              </a:rPr>
              <a:t>، لقد كان السفسطائيون أول دعاة الشك في تاريخ الفلسفة, حيث كان السفسطائيون يعلمون تلامذتهم مقابل أجرٍ محددٍ</a:t>
            </a:r>
            <a:r>
              <a:rPr lang="ar-SY" b="1" dirty="0" smtClean="0">
                <a:solidFill>
                  <a:srgbClr val="00CC00"/>
                </a:solidFill>
                <a:latin typeface="+mj-lt"/>
                <a:ea typeface="+mj-ea"/>
                <a:cs typeface="+mj-cs"/>
              </a:rPr>
              <a:t>.</a:t>
            </a:r>
            <a:endParaRPr lang="en-US" b="1" dirty="0" smtClean="0">
              <a:solidFill>
                <a:srgbClr val="00CC00"/>
              </a:solidFill>
              <a:latin typeface="+mj-lt"/>
              <a:ea typeface="+mj-ea"/>
              <a:cs typeface="+mj-cs"/>
            </a:endParaRPr>
          </a:p>
          <a:p>
            <a:pPr marL="0" indent="0">
              <a:buNone/>
            </a:pPr>
            <a:r>
              <a:rPr lang="en-US" dirty="0" smtClean="0">
                <a:latin typeface="+mj-lt"/>
                <a:ea typeface="+mj-ea"/>
                <a:cs typeface="+mj-cs"/>
              </a:rPr>
              <a:t> </a:t>
            </a:r>
            <a:r>
              <a:rPr lang="ar-SY" dirty="0" smtClean="0">
                <a:solidFill>
                  <a:schemeClr val="accent2">
                    <a:lumMod val="75000"/>
                  </a:schemeClr>
                </a:solidFill>
                <a:latin typeface="+mj-lt"/>
                <a:ea typeface="+mj-ea"/>
                <a:cs typeface="+mj-cs"/>
              </a:rPr>
              <a:t>النجاح </a:t>
            </a:r>
            <a:r>
              <a:rPr lang="ar-SY" dirty="0">
                <a:solidFill>
                  <a:schemeClr val="accent2">
                    <a:lumMod val="75000"/>
                  </a:schemeClr>
                </a:solidFill>
                <a:latin typeface="+mj-lt"/>
                <a:ea typeface="+mj-ea"/>
                <a:cs typeface="+mj-cs"/>
              </a:rPr>
              <a:t>المبني على فنّ الإقناع والإفحام، لقد قالوا بنسبية المعارف كافةً، ونفوا وجود حق بذاته وباطل بذاته، وخير بذاتهٍ وشرً بذاته. </a:t>
            </a:r>
            <a:endParaRPr lang="en-US" dirty="0">
              <a:solidFill>
                <a:schemeClr val="accent2">
                  <a:lumMod val="75000"/>
                </a:schemeClr>
              </a:solidFill>
              <a:latin typeface="+mj-lt"/>
              <a:ea typeface="+mj-ea"/>
              <a:cs typeface="+mj-cs"/>
            </a:endParaRPr>
          </a:p>
          <a:p>
            <a:pPr marL="0" indent="0">
              <a:buNone/>
            </a:pPr>
            <a:endParaRPr lang="ar-SA" dirty="0"/>
          </a:p>
        </p:txBody>
      </p:sp>
      <p:sp>
        <p:nvSpPr>
          <p:cNvPr id="4" name="Rectangle 3"/>
          <p:cNvSpPr/>
          <p:nvPr/>
        </p:nvSpPr>
        <p:spPr>
          <a:xfrm>
            <a:off x="-1452" y="4764212"/>
            <a:ext cx="5652120" cy="2062103"/>
          </a:xfrm>
          <a:prstGeom prst="rect">
            <a:avLst/>
          </a:prstGeom>
        </p:spPr>
        <p:txBody>
          <a:bodyPr wrap="square">
            <a:spAutoFit/>
          </a:bodyPr>
          <a:lstStyle/>
          <a:p>
            <a:r>
              <a:rPr lang="ar-SY" sz="3200" dirty="0">
                <a:solidFill>
                  <a:srgbClr val="002060"/>
                </a:solidFill>
                <a:latin typeface="+mj-lt"/>
                <a:ea typeface="+mj-ea"/>
                <a:cs typeface="+mj-cs"/>
              </a:rPr>
              <a:t>وتفاخروا بأنَهم يستطيعون إثبات الرأي ونقيضه على السواء مستخدمين مرونة المفاهيم وشموليتها وهي المرونة التي تصل إلى وحدة الأضداد. </a:t>
            </a:r>
            <a:endParaRPr lang="en-US" sz="3200" dirty="0">
              <a:solidFill>
                <a:srgbClr val="002060"/>
              </a:solidFill>
              <a:latin typeface="+mj-lt"/>
              <a:ea typeface="+mj-ea"/>
              <a:cs typeface="+mj-cs"/>
            </a:endParaRPr>
          </a:p>
        </p:txBody>
      </p:sp>
      <p:sp>
        <p:nvSpPr>
          <p:cNvPr id="2" name="عنصر نائب للتاريخ 1"/>
          <p:cNvSpPr>
            <a:spLocks noGrp="1"/>
          </p:cNvSpPr>
          <p:nvPr>
            <p:ph type="dt" sz="half" idx="10"/>
          </p:nvPr>
        </p:nvSpPr>
        <p:spPr/>
        <p:txBody>
          <a:bodyPr/>
          <a:lstStyle/>
          <a:p>
            <a:fld id="{DA8443E9-BE19-48E4-A82E-0F1F9494882C}"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smtClean="0"/>
              <a:t>المنصة التربوية السورية </a:t>
            </a:r>
            <a:endParaRPr lang="ar-SA"/>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5</a:t>
            </a:fld>
            <a:endParaRPr lang="ar-SA"/>
          </a:p>
        </p:txBody>
      </p:sp>
    </p:spTree>
    <p:extLst>
      <p:ext uri="{BB962C8B-B14F-4D97-AF65-F5344CB8AC3E}">
        <p14:creationId xmlns:p14="http://schemas.microsoft.com/office/powerpoint/2010/main" val="400143591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by="(-#ppt_w*2)" calcmode="lin" valueType="num">
                                      <p:cBhvr rctx="PPT">
                                        <p:cTn id="31" dur="500" autoRev="1" fill="hold">
                                          <p:stCondLst>
                                            <p:cond delay="0"/>
                                          </p:stCondLst>
                                        </p:cTn>
                                        <p:tgtEl>
                                          <p:spTgt spid="4"/>
                                        </p:tgtEl>
                                        <p:attrNameLst>
                                          <p:attrName>ppt_w</p:attrName>
                                        </p:attrNameLst>
                                      </p:cBhvr>
                                    </p:anim>
                                    <p:anim by="(#ppt_w*0.50)" calcmode="lin" valueType="num">
                                      <p:cBhvr>
                                        <p:cTn id="32" dur="500" decel="50000" autoRev="1" fill="hold">
                                          <p:stCondLst>
                                            <p:cond delay="0"/>
                                          </p:stCondLst>
                                        </p:cTn>
                                        <p:tgtEl>
                                          <p:spTgt spid="4"/>
                                        </p:tgtEl>
                                        <p:attrNameLst>
                                          <p:attrName>ppt_x</p:attrName>
                                        </p:attrNameLst>
                                      </p:cBhvr>
                                    </p:anim>
                                    <p:anim from="(-#ppt_h/2)" to="(#ppt_y)" calcmode="lin" valueType="num">
                                      <p:cBhvr>
                                        <p:cTn id="33" dur="1000" fill="hold">
                                          <p:stCondLst>
                                            <p:cond delay="0"/>
                                          </p:stCondLst>
                                        </p:cTn>
                                        <p:tgtEl>
                                          <p:spTgt spid="4"/>
                                        </p:tgtEl>
                                        <p:attrNameLst>
                                          <p:attrName>ppt_y</p:attrName>
                                        </p:attrNameLst>
                                      </p:cBhvr>
                                    </p:anim>
                                    <p:animRot by="21600000">
                                      <p:cBhvr>
                                        <p:cTn id="3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132856"/>
            <a:ext cx="8229600" cy="1143000"/>
          </a:xfrm>
        </p:spPr>
        <p:txBody>
          <a:bodyPr>
            <a:noAutofit/>
          </a:bodyPr>
          <a:lstStyle/>
          <a:p>
            <a:pPr>
              <a:spcBef>
                <a:spcPct val="20000"/>
              </a:spcBef>
            </a:pPr>
            <a:r>
              <a:rPr lang="ar-SY" sz="7200" dirty="0">
                <a:solidFill>
                  <a:srgbClr val="FF0000"/>
                </a:solidFill>
              </a:rPr>
              <a:t>نشاط</a:t>
            </a:r>
            <a:endParaRPr lang="ar-SA" sz="7200" dirty="0">
              <a:solidFill>
                <a:srgbClr val="FF0000"/>
              </a:solidFill>
            </a:endParaRPr>
          </a:p>
        </p:txBody>
      </p:sp>
      <p:sp>
        <p:nvSpPr>
          <p:cNvPr id="3" name="Content Placeholder 2"/>
          <p:cNvSpPr>
            <a:spLocks noGrp="1"/>
          </p:cNvSpPr>
          <p:nvPr>
            <p:ph idx="1"/>
          </p:nvPr>
        </p:nvSpPr>
        <p:spPr>
          <a:xfrm>
            <a:off x="539552" y="3429000"/>
            <a:ext cx="8229600" cy="1252736"/>
          </a:xfrm>
        </p:spPr>
        <p:txBody>
          <a:bodyPr>
            <a:normAutofit/>
          </a:bodyPr>
          <a:lstStyle/>
          <a:p>
            <a:pPr marL="0" indent="0" algn="ctr">
              <a:buNone/>
            </a:pPr>
            <a:r>
              <a:rPr lang="ar-SY" sz="4800" dirty="0">
                <a:solidFill>
                  <a:srgbClr val="00CC00"/>
                </a:solidFill>
                <a:latin typeface="+mj-lt"/>
                <a:ea typeface="+mj-ea"/>
                <a:cs typeface="+mj-cs"/>
              </a:rPr>
              <a:t>وضح رأيك في الشك لدى السفسطائيين؟</a:t>
            </a:r>
            <a:endParaRPr lang="en-US" sz="4800" dirty="0">
              <a:solidFill>
                <a:srgbClr val="00CC00"/>
              </a:solidFill>
              <a:latin typeface="+mj-lt"/>
              <a:ea typeface="+mj-ea"/>
              <a:cs typeface="+mj-cs"/>
            </a:endParaRPr>
          </a:p>
          <a:p>
            <a:pPr marL="0" indent="0" algn="ctr">
              <a:buNone/>
            </a:pPr>
            <a:endParaRPr lang="ar-SA" sz="4800" dirty="0">
              <a:latin typeface="+mj-lt"/>
              <a:ea typeface="+mj-ea"/>
              <a:cs typeface="+mj-cs"/>
            </a:endParaRPr>
          </a:p>
        </p:txBody>
      </p:sp>
      <p:sp>
        <p:nvSpPr>
          <p:cNvPr id="4" name="عنصر نائب للتاريخ 3"/>
          <p:cNvSpPr>
            <a:spLocks noGrp="1"/>
          </p:cNvSpPr>
          <p:nvPr>
            <p:ph type="dt" sz="half" idx="10"/>
          </p:nvPr>
        </p:nvSpPr>
        <p:spPr/>
        <p:txBody>
          <a:bodyPr/>
          <a:lstStyle/>
          <a:p>
            <a:fld id="{536FCE32-BCDF-4D7A-8050-F4421E72A5EC}"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dirty="0" smtClean="0">
                <a:solidFill>
                  <a:srgbClr val="00CC00"/>
                </a:solidFill>
              </a:rPr>
              <a:t>المنصة التربوية السورية </a:t>
            </a:r>
            <a:endParaRPr lang="ar-SA" dirty="0">
              <a:solidFill>
                <a:srgbClr val="00CC00"/>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6</a:t>
            </a:fld>
            <a:endParaRPr lang="ar-SA"/>
          </a:p>
        </p:txBody>
      </p:sp>
    </p:spTree>
    <p:extLst>
      <p:ext uri="{BB962C8B-B14F-4D97-AF65-F5344CB8AC3E}">
        <p14:creationId xmlns:p14="http://schemas.microsoft.com/office/powerpoint/2010/main" val="20022502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52736"/>
            <a:ext cx="8229600" cy="4525963"/>
          </a:xfrm>
        </p:spPr>
        <p:txBody>
          <a:bodyPr/>
          <a:lstStyle/>
          <a:p>
            <a:pPr marL="0" indent="0">
              <a:buNone/>
            </a:pPr>
            <a:r>
              <a:rPr lang="ar-SY" sz="3600" dirty="0">
                <a:solidFill>
                  <a:srgbClr val="7030A0"/>
                </a:solidFill>
                <a:latin typeface="+mj-lt"/>
                <a:ea typeface="+mj-ea"/>
                <a:cs typeface="+mj-cs"/>
              </a:rPr>
              <a:t>1- بروتاغوراس: </a:t>
            </a:r>
            <a:endParaRPr lang="en-US" sz="3600" dirty="0">
              <a:solidFill>
                <a:srgbClr val="7030A0"/>
              </a:solidFill>
              <a:latin typeface="+mj-lt"/>
              <a:ea typeface="+mj-ea"/>
              <a:cs typeface="+mj-cs"/>
            </a:endParaRPr>
          </a:p>
          <a:p>
            <a:pPr marL="0" indent="0" algn="ctr">
              <a:buNone/>
            </a:pPr>
            <a:r>
              <a:rPr lang="ar-SY" sz="3600" dirty="0">
                <a:solidFill>
                  <a:schemeClr val="accent2">
                    <a:lumMod val="75000"/>
                  </a:schemeClr>
                </a:solidFill>
                <a:latin typeface="+mj-lt"/>
                <a:ea typeface="+mj-ea"/>
                <a:cs typeface="+mj-cs"/>
              </a:rPr>
              <a:t>يعتقد أنَ الإنسان مقياس الأشياء جميعاً، مقياس ما يوجد ومقياس ما لا يوجد، هذا يعني انتفاء الموضوعية وانسحاب النسبية على المعرفة والحقائق وكل ما هو موجودً، وأعلن أن بإمكان المرء أن يأتي بخطابين متناقضين تماماً عن أي شيء.</a:t>
            </a:r>
            <a:endParaRPr lang="en-US" sz="3600" dirty="0">
              <a:solidFill>
                <a:schemeClr val="accent2">
                  <a:lumMod val="75000"/>
                </a:schemeClr>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1A2D85DB-AD67-4881-8573-9124164C33C5}"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dirty="0" smtClean="0">
                <a:solidFill>
                  <a:srgbClr val="FF00FF"/>
                </a:solidFill>
              </a:rPr>
              <a:t>المنصة التربوية السورية </a:t>
            </a:r>
            <a:endParaRPr lang="ar-SA"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7</a:t>
            </a:fld>
            <a:endParaRPr lang="ar-SA"/>
          </a:p>
        </p:txBody>
      </p:sp>
    </p:spTree>
    <p:extLst>
      <p:ext uri="{BB962C8B-B14F-4D97-AF65-F5344CB8AC3E}">
        <p14:creationId xmlns:p14="http://schemas.microsoft.com/office/powerpoint/2010/main" val="3717958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0" r="10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1143000"/>
          </a:xfrm>
        </p:spPr>
        <p:txBody>
          <a:bodyPr>
            <a:noAutofit/>
          </a:bodyPr>
          <a:lstStyle/>
          <a:p>
            <a:pPr>
              <a:spcBef>
                <a:spcPct val="20000"/>
              </a:spcBef>
            </a:pPr>
            <a:r>
              <a:rPr lang="ar-SY" sz="7200" dirty="0">
                <a:solidFill>
                  <a:srgbClr val="FF0000"/>
                </a:solidFill>
              </a:rPr>
              <a:t>نشاط</a:t>
            </a:r>
            <a:endParaRPr lang="ar-SA" sz="7200" dirty="0">
              <a:solidFill>
                <a:srgbClr val="FF0000"/>
              </a:solidFill>
            </a:endParaRPr>
          </a:p>
        </p:txBody>
      </p:sp>
      <p:sp>
        <p:nvSpPr>
          <p:cNvPr id="3" name="Content Placeholder 2"/>
          <p:cNvSpPr>
            <a:spLocks noGrp="1"/>
          </p:cNvSpPr>
          <p:nvPr>
            <p:ph idx="1"/>
          </p:nvPr>
        </p:nvSpPr>
        <p:spPr>
          <a:xfrm>
            <a:off x="539552" y="2564904"/>
            <a:ext cx="8229600" cy="2980928"/>
          </a:xfrm>
        </p:spPr>
        <p:txBody>
          <a:bodyPr/>
          <a:lstStyle/>
          <a:p>
            <a:pPr marL="0" indent="0" algn="ctr">
              <a:buNone/>
            </a:pPr>
            <a:r>
              <a:rPr lang="ar-SY" sz="4800" dirty="0">
                <a:solidFill>
                  <a:schemeClr val="accent3">
                    <a:lumMod val="50000"/>
                  </a:schemeClr>
                </a:solidFill>
                <a:latin typeface="+mj-lt"/>
                <a:ea typeface="+mj-ea"/>
                <a:cs typeface="+mj-cs"/>
              </a:rPr>
              <a:t>تأمل الموقف الفلسفي، وأبيّن رأيي: الإنسان مقياس جميع ما هو موجود وما هو غير موجودِ.</a:t>
            </a:r>
            <a:endParaRPr lang="en-US" sz="4800" dirty="0">
              <a:solidFill>
                <a:schemeClr val="accent3">
                  <a:lumMod val="50000"/>
                </a:schemeClr>
              </a:solidFill>
              <a:latin typeface="+mj-lt"/>
              <a:ea typeface="+mj-ea"/>
              <a:cs typeface="+mj-cs"/>
            </a:endParaRPr>
          </a:p>
          <a:p>
            <a:pPr marL="0" indent="0">
              <a:buNone/>
            </a:pPr>
            <a:endParaRPr lang="ar-SA" dirty="0"/>
          </a:p>
        </p:txBody>
      </p:sp>
      <p:sp>
        <p:nvSpPr>
          <p:cNvPr id="4" name="عنصر نائب للتاريخ 3"/>
          <p:cNvSpPr>
            <a:spLocks noGrp="1"/>
          </p:cNvSpPr>
          <p:nvPr>
            <p:ph type="dt" sz="half" idx="10"/>
          </p:nvPr>
        </p:nvSpPr>
        <p:spPr/>
        <p:txBody>
          <a:bodyPr/>
          <a:lstStyle/>
          <a:p>
            <a:fld id="{EA14D933-86C8-47B3-93F0-A40A62843911}" type="uaqdatetime1">
              <a:rPr lang="ar-SA" smtClean="0"/>
              <a:t>01/02/40</a:t>
            </a:fld>
            <a:endParaRPr lang="ar-SA"/>
          </a:p>
        </p:txBody>
      </p:sp>
      <p:sp>
        <p:nvSpPr>
          <p:cNvPr id="5" name="عنصر نائب للتذييل 4"/>
          <p:cNvSpPr>
            <a:spLocks noGrp="1"/>
          </p:cNvSpPr>
          <p:nvPr>
            <p:ph type="ftr" sz="quarter" idx="11"/>
          </p:nvPr>
        </p:nvSpPr>
        <p:spPr/>
        <p:txBody>
          <a:bodyPr/>
          <a:lstStyle/>
          <a:p>
            <a:r>
              <a:rPr lang="ar-SA" b="1" smtClean="0">
                <a:solidFill>
                  <a:srgbClr val="FF00FF"/>
                </a:solidFill>
              </a:rPr>
              <a:t>المنصة التربوية السورية </a:t>
            </a:r>
            <a:endParaRPr lang="ar-SA" b="1" dirty="0">
              <a:solidFill>
                <a:srgbClr val="FF00FF"/>
              </a:solidFill>
            </a:endParaRPr>
          </a:p>
        </p:txBody>
      </p:sp>
      <p:sp>
        <p:nvSpPr>
          <p:cNvPr id="6" name="عنصر نائب لرقم الشريحة 5"/>
          <p:cNvSpPr>
            <a:spLocks noGrp="1"/>
          </p:cNvSpPr>
          <p:nvPr>
            <p:ph type="sldNum" sz="quarter" idx="12"/>
          </p:nvPr>
        </p:nvSpPr>
        <p:spPr/>
        <p:txBody>
          <a:bodyPr/>
          <a:lstStyle/>
          <a:p>
            <a:fld id="{DD16300F-CCB1-4D08-8FE3-6344DFC837B6}" type="slidenum">
              <a:rPr lang="ar-SA" smtClean="0"/>
              <a:t>8</a:t>
            </a:fld>
            <a:endParaRPr lang="ar-SA"/>
          </a:p>
        </p:txBody>
      </p:sp>
    </p:spTree>
    <p:extLst>
      <p:ext uri="{BB962C8B-B14F-4D97-AF65-F5344CB8AC3E}">
        <p14:creationId xmlns:p14="http://schemas.microsoft.com/office/powerpoint/2010/main" val="17161280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4525963"/>
          </a:xfrm>
        </p:spPr>
        <p:txBody>
          <a:bodyPr>
            <a:normAutofit fontScale="92500"/>
          </a:bodyPr>
          <a:lstStyle/>
          <a:p>
            <a:pPr marL="0" indent="0">
              <a:buNone/>
            </a:pPr>
            <a:r>
              <a:rPr lang="ar-SY" sz="3600" dirty="0">
                <a:solidFill>
                  <a:srgbClr val="7030A0"/>
                </a:solidFill>
                <a:latin typeface="+mj-lt"/>
                <a:ea typeface="+mj-ea"/>
                <a:cs typeface="+mj-cs"/>
              </a:rPr>
              <a:t>2- بيرون (365- 275 ق.م): </a:t>
            </a:r>
            <a:endParaRPr lang="en-US" sz="3600" dirty="0">
              <a:solidFill>
                <a:srgbClr val="7030A0"/>
              </a:solidFill>
              <a:latin typeface="+mj-lt"/>
              <a:ea typeface="+mj-ea"/>
              <a:cs typeface="+mj-cs"/>
            </a:endParaRPr>
          </a:p>
          <a:p>
            <a:pPr marL="0" indent="0">
              <a:buNone/>
            </a:pPr>
            <a:r>
              <a:rPr lang="ar-SY" sz="3600" dirty="0">
                <a:solidFill>
                  <a:srgbClr val="C00000"/>
                </a:solidFill>
                <a:latin typeface="+mj-lt"/>
                <a:ea typeface="+mj-ea"/>
                <a:cs typeface="+mj-cs"/>
              </a:rPr>
              <a:t>أول مذهب فلسفي بني على الشَك التاَم في إمكان المعرفة الإنسانية، </a:t>
            </a:r>
            <a:r>
              <a:rPr lang="ar-SY" sz="3600" dirty="0">
                <a:solidFill>
                  <a:srgbClr val="002060"/>
                </a:solidFill>
                <a:latin typeface="+mj-lt"/>
                <a:ea typeface="+mj-ea"/>
                <a:cs typeface="+mj-cs"/>
              </a:rPr>
              <a:t>هو مذهب بيرون وتلاميذه الذي يعتقد أنه لا يمكننا معرفة طبائع الأشياء، </a:t>
            </a:r>
            <a:r>
              <a:rPr lang="ar-SY" sz="3600" dirty="0">
                <a:solidFill>
                  <a:srgbClr val="00B050"/>
                </a:solidFill>
                <a:latin typeface="+mj-lt"/>
                <a:ea typeface="+mj-ea"/>
                <a:cs typeface="+mj-cs"/>
              </a:rPr>
              <a:t>لأن الحواس هي وسيلتنا الوحيدة للمعرفة، وهي تشير إلى ما تبدو عليه الأشياء لا كما هي في طبيعتها وليس لدينا وسيلة أخرى للمعرفة لنجعلها معياراً لتمييز الصواب من الخطأ، وما دمنا لا نعرف شيئاً فيجب أن نعلق الحكم بوجود شيءٍ سوى حالاتنا الشعورية المباشرة عن تلك الأشياء. </a:t>
            </a:r>
            <a:endParaRPr lang="en-US" sz="3600" dirty="0">
              <a:solidFill>
                <a:srgbClr val="00B050"/>
              </a:solidFill>
              <a:latin typeface="+mj-lt"/>
              <a:ea typeface="+mj-ea"/>
              <a:cs typeface="+mj-cs"/>
            </a:endParaRPr>
          </a:p>
          <a:p>
            <a:pPr marL="0" indent="0">
              <a:buNone/>
            </a:pPr>
            <a:endParaRPr lang="ar-SA" dirty="0"/>
          </a:p>
        </p:txBody>
      </p:sp>
      <p:sp>
        <p:nvSpPr>
          <p:cNvPr id="2" name="عنصر نائب للتاريخ 1"/>
          <p:cNvSpPr>
            <a:spLocks noGrp="1"/>
          </p:cNvSpPr>
          <p:nvPr>
            <p:ph type="dt" sz="half" idx="10"/>
          </p:nvPr>
        </p:nvSpPr>
        <p:spPr/>
        <p:txBody>
          <a:bodyPr/>
          <a:lstStyle/>
          <a:p>
            <a:fld id="{9AD6030C-485A-433F-8283-7213B4A0CCD9}" type="uaqdatetime1">
              <a:rPr lang="ar-SA" smtClean="0"/>
              <a:t>01/02/40</a:t>
            </a:fld>
            <a:endParaRPr lang="ar-SA"/>
          </a:p>
        </p:txBody>
      </p:sp>
      <p:sp>
        <p:nvSpPr>
          <p:cNvPr id="4" name="عنصر نائب للتذييل 3"/>
          <p:cNvSpPr>
            <a:spLocks noGrp="1"/>
          </p:cNvSpPr>
          <p:nvPr>
            <p:ph type="ftr" sz="quarter" idx="11"/>
          </p:nvPr>
        </p:nvSpPr>
        <p:spPr/>
        <p:txBody>
          <a:bodyPr/>
          <a:lstStyle/>
          <a:p>
            <a:r>
              <a:rPr lang="ar-SA" sz="1400" b="1" smtClean="0">
                <a:solidFill>
                  <a:srgbClr val="FF00FF"/>
                </a:solidFill>
              </a:rPr>
              <a:t>المنصة التربوية السورية </a:t>
            </a:r>
            <a:endParaRPr lang="ar-SA" sz="1400" b="1" dirty="0">
              <a:solidFill>
                <a:srgbClr val="FF00FF"/>
              </a:solidFill>
            </a:endParaRPr>
          </a:p>
        </p:txBody>
      </p:sp>
      <p:sp>
        <p:nvSpPr>
          <p:cNvPr id="5" name="عنصر نائب لرقم الشريحة 4"/>
          <p:cNvSpPr>
            <a:spLocks noGrp="1"/>
          </p:cNvSpPr>
          <p:nvPr>
            <p:ph type="sldNum" sz="quarter" idx="12"/>
          </p:nvPr>
        </p:nvSpPr>
        <p:spPr/>
        <p:txBody>
          <a:bodyPr/>
          <a:lstStyle/>
          <a:p>
            <a:fld id="{DD16300F-CCB1-4D08-8FE3-6344DFC837B6}" type="slidenum">
              <a:rPr lang="ar-SA" smtClean="0"/>
              <a:t>9</a:t>
            </a:fld>
            <a:endParaRPr lang="ar-SA"/>
          </a:p>
        </p:txBody>
      </p:sp>
    </p:spTree>
    <p:extLst>
      <p:ext uri="{BB962C8B-B14F-4D97-AF65-F5344CB8AC3E}">
        <p14:creationId xmlns:p14="http://schemas.microsoft.com/office/powerpoint/2010/main" val="1066896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1146</Words>
  <Application>Microsoft Office PowerPoint</Application>
  <PresentationFormat>عرض على الشاشة (4:3)</PresentationFormat>
  <Paragraphs>138</Paragraphs>
  <Slides>24</Slides>
  <Notes>5</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24</vt:i4>
      </vt:variant>
    </vt:vector>
  </HeadingPairs>
  <TitlesOfParts>
    <vt:vector size="28" baseType="lpstr">
      <vt:lpstr>Arial</vt:lpstr>
      <vt:lpstr>Calibri</vt:lpstr>
      <vt:lpstr>Times New Roman</vt:lpstr>
      <vt:lpstr>Office Theme</vt:lpstr>
      <vt:lpstr>الشك الفلسفي </vt:lpstr>
      <vt:lpstr>قضية للمناقشة  </vt:lpstr>
      <vt:lpstr>عرض تقديمي في PowerPoint</vt:lpstr>
      <vt:lpstr>نشاط</vt:lpstr>
      <vt:lpstr>عرض تقديمي في PowerPoint</vt:lpstr>
      <vt:lpstr>نشاط</vt:lpstr>
      <vt:lpstr>عرض تقديمي في PowerPoint</vt:lpstr>
      <vt:lpstr>نشاط</vt:lpstr>
      <vt:lpstr>عرض تقديمي في PowerPoint</vt:lpstr>
      <vt:lpstr>نشاط</vt:lpstr>
      <vt:lpstr>عرض تقديمي في PowerPoint</vt:lpstr>
      <vt:lpstr> افكر وأتاول  يقولُ دعاة الشك المطلق: أن العلم ليس في مقدور الإنسان  و يصرحون أن أي ادعاء للعلم لا مبرر لهُ. </vt:lpstr>
      <vt:lpstr>عرض تقديمي في PowerPoint</vt:lpstr>
      <vt:lpstr>عرض تقديمي في PowerPoint</vt:lpstr>
      <vt:lpstr>عرض تقديمي في PowerPoint</vt:lpstr>
      <vt:lpstr>عرض تقديمي في PowerPoint</vt:lpstr>
      <vt:lpstr>عرض تقديمي في PowerPoint</vt:lpstr>
      <vt:lpstr>افكر</vt:lpstr>
      <vt:lpstr>عرض تقديمي في PowerPoint</vt:lpstr>
      <vt:lpstr>عرض تقديمي في PowerPoint</vt:lpstr>
      <vt:lpstr>نشاط</vt:lpstr>
      <vt:lpstr>التقويم</vt:lpstr>
      <vt:lpstr>عرض تقديمي في PowerPoint</vt:lpstr>
      <vt:lpstr>المدرس  ماهر صالح </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الشك الفلسفي </dc:title>
  <dc:creator>osama</dc:creator>
  <cp:lastModifiedBy>asus</cp:lastModifiedBy>
  <cp:revision>29</cp:revision>
  <dcterms:created xsi:type="dcterms:W3CDTF">2018-10-03T17:45:08Z</dcterms:created>
  <dcterms:modified xsi:type="dcterms:W3CDTF">2018-10-10T19:17:47Z</dcterms:modified>
</cp:coreProperties>
</file>