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3" r:id="rId1"/>
  </p:sldMasterIdLst>
  <p:sldIdLst>
    <p:sldId id="256" r:id="rId2"/>
    <p:sldId id="257" r:id="rId3"/>
    <p:sldId id="258" r:id="rId4"/>
    <p:sldId id="259" r:id="rId5"/>
    <p:sldId id="260" r:id="rId6"/>
    <p:sldId id="261"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79BE2C-67F6-4B2B-8715-443C8644BBD5}" type="doc">
      <dgm:prSet loTypeId="urn:microsoft.com/office/officeart/2005/8/layout/radial4" loCatId="relationship" qsTypeId="urn:microsoft.com/office/officeart/2005/8/quickstyle/simple4" qsCatId="simple" csTypeId="urn:microsoft.com/office/officeart/2005/8/colors/accent1_2" csCatId="accent1" phldr="1"/>
      <dgm:spPr/>
      <dgm:t>
        <a:bodyPr/>
        <a:lstStyle/>
        <a:p>
          <a:pPr rtl="1"/>
          <a:endParaRPr lang="ar-SY"/>
        </a:p>
      </dgm:t>
    </dgm:pt>
    <dgm:pt modelId="{DE13676F-0763-4427-959B-383E14F63EC4}">
      <dgm:prSet phldrT="[نص]" custT="1"/>
      <dgm:spPr/>
      <dgm:t>
        <a:bodyPr/>
        <a:lstStyle/>
        <a:p>
          <a:pPr rtl="1"/>
          <a:r>
            <a:rPr lang="ar-SY" sz="4400" b="1" dirty="0" smtClean="0">
              <a:solidFill>
                <a:srgbClr val="FFFF00"/>
              </a:solidFill>
              <a:latin typeface="Arabic Typesetting" panose="03020402040406030203" pitchFamily="66" charset="-78"/>
              <a:cs typeface="Arabic Typesetting" panose="03020402040406030203" pitchFamily="66" charset="-78"/>
            </a:rPr>
            <a:t>أنواع التكيف</a:t>
          </a:r>
          <a:endParaRPr lang="ar-SY" sz="4400" b="1" dirty="0">
            <a:solidFill>
              <a:srgbClr val="FFFF00"/>
            </a:solidFill>
            <a:latin typeface="Arabic Typesetting" panose="03020402040406030203" pitchFamily="66" charset="-78"/>
            <a:cs typeface="Arabic Typesetting" panose="03020402040406030203" pitchFamily="66" charset="-78"/>
          </a:endParaRPr>
        </a:p>
      </dgm:t>
    </dgm:pt>
    <dgm:pt modelId="{298B4023-E36F-45FF-92EC-A9883F6F766F}" type="parTrans" cxnId="{B61E8221-1303-4679-9374-5A146C2A371D}">
      <dgm:prSet/>
      <dgm:spPr/>
      <dgm:t>
        <a:bodyPr/>
        <a:lstStyle/>
        <a:p>
          <a:pPr rtl="1"/>
          <a:endParaRPr lang="ar-SY" sz="3200"/>
        </a:p>
      </dgm:t>
    </dgm:pt>
    <dgm:pt modelId="{9CEF1BC2-17D2-4D58-A967-A9E80354C2B3}" type="sibTrans" cxnId="{B61E8221-1303-4679-9374-5A146C2A371D}">
      <dgm:prSet/>
      <dgm:spPr/>
      <dgm:t>
        <a:bodyPr/>
        <a:lstStyle/>
        <a:p>
          <a:pPr rtl="1"/>
          <a:endParaRPr lang="ar-SY" sz="3200"/>
        </a:p>
      </dgm:t>
    </dgm:pt>
    <dgm:pt modelId="{AAB6E8D6-110E-4632-BCA0-0D859C502D84}">
      <dgm:prSet phldrT="[نص]" custT="1"/>
      <dgm:spPr/>
      <dgm:t>
        <a:bodyPr/>
        <a:lstStyle/>
        <a:p>
          <a:pPr rtl="1"/>
          <a:r>
            <a:rPr lang="ar-SY" sz="3200" b="0" dirty="0" smtClean="0">
              <a:latin typeface="Arabic Typesetting" panose="03020402040406030203" pitchFamily="66" charset="-78"/>
              <a:cs typeface="Arabic Typesetting" panose="03020402040406030203" pitchFamily="66" charset="-78"/>
            </a:rPr>
            <a:t>التكيف الاجتماعي</a:t>
          </a:r>
          <a:endParaRPr lang="ar-SY" sz="3200" b="0" dirty="0">
            <a:latin typeface="Arabic Typesetting" panose="03020402040406030203" pitchFamily="66" charset="-78"/>
            <a:cs typeface="Arabic Typesetting" panose="03020402040406030203" pitchFamily="66" charset="-78"/>
          </a:endParaRPr>
        </a:p>
      </dgm:t>
    </dgm:pt>
    <dgm:pt modelId="{76577BDD-6D27-41A1-B8B3-352A7660A983}" type="parTrans" cxnId="{338F8EA1-7737-4667-83FE-011C41EC4B11}">
      <dgm:prSet/>
      <dgm:spPr/>
      <dgm:t>
        <a:bodyPr/>
        <a:lstStyle/>
        <a:p>
          <a:pPr rtl="1"/>
          <a:endParaRPr lang="ar-SY" sz="3200"/>
        </a:p>
      </dgm:t>
    </dgm:pt>
    <dgm:pt modelId="{3585648A-7A1E-48D1-95A7-12549D4A958C}" type="sibTrans" cxnId="{338F8EA1-7737-4667-83FE-011C41EC4B11}">
      <dgm:prSet/>
      <dgm:spPr/>
      <dgm:t>
        <a:bodyPr/>
        <a:lstStyle/>
        <a:p>
          <a:pPr rtl="1"/>
          <a:endParaRPr lang="ar-SY" sz="3200"/>
        </a:p>
      </dgm:t>
    </dgm:pt>
    <dgm:pt modelId="{D6B4DEE8-A78B-4E07-A946-646AED592844}">
      <dgm:prSet phldrT="[نص]" custT="1"/>
      <dgm:spPr/>
      <dgm:t>
        <a:bodyPr/>
        <a:lstStyle/>
        <a:p>
          <a:pPr rtl="1"/>
          <a:r>
            <a:rPr lang="ar-SY" sz="3200" b="1" dirty="0" smtClean="0">
              <a:latin typeface="Arabic Typesetting" panose="03020402040406030203" pitchFamily="66" charset="-78"/>
              <a:cs typeface="Arabic Typesetting" panose="03020402040406030203" pitchFamily="66" charset="-78"/>
            </a:rPr>
            <a:t>التكيف الذاتي</a:t>
          </a:r>
          <a:endParaRPr lang="ar-SY" sz="3200" b="1" dirty="0">
            <a:latin typeface="Arabic Typesetting" panose="03020402040406030203" pitchFamily="66" charset="-78"/>
            <a:cs typeface="Arabic Typesetting" panose="03020402040406030203" pitchFamily="66" charset="-78"/>
          </a:endParaRPr>
        </a:p>
      </dgm:t>
    </dgm:pt>
    <dgm:pt modelId="{112A53A6-65F5-4E29-B6B6-355337E480A4}" type="parTrans" cxnId="{1C538706-AEEF-44EB-81FA-6D4976928414}">
      <dgm:prSet/>
      <dgm:spPr/>
      <dgm:t>
        <a:bodyPr/>
        <a:lstStyle/>
        <a:p>
          <a:pPr rtl="1"/>
          <a:endParaRPr lang="ar-SY" sz="3200"/>
        </a:p>
      </dgm:t>
    </dgm:pt>
    <dgm:pt modelId="{0FE146C9-B0A2-4521-BF49-1D4BAB52A242}" type="sibTrans" cxnId="{1C538706-AEEF-44EB-81FA-6D4976928414}">
      <dgm:prSet/>
      <dgm:spPr/>
      <dgm:t>
        <a:bodyPr/>
        <a:lstStyle/>
        <a:p>
          <a:pPr rtl="1"/>
          <a:endParaRPr lang="ar-SY" sz="3200"/>
        </a:p>
      </dgm:t>
    </dgm:pt>
    <dgm:pt modelId="{7C229F42-DFBD-4DDB-A63C-D4BBB3AE0A68}" type="pres">
      <dgm:prSet presAssocID="{3A79BE2C-67F6-4B2B-8715-443C8644BBD5}" presName="cycle" presStyleCnt="0">
        <dgm:presLayoutVars>
          <dgm:chMax val="1"/>
          <dgm:dir/>
          <dgm:animLvl val="ctr"/>
          <dgm:resizeHandles val="exact"/>
        </dgm:presLayoutVars>
      </dgm:prSet>
      <dgm:spPr/>
      <dgm:t>
        <a:bodyPr/>
        <a:lstStyle/>
        <a:p>
          <a:pPr rtl="1"/>
          <a:endParaRPr lang="ar-SY"/>
        </a:p>
      </dgm:t>
    </dgm:pt>
    <dgm:pt modelId="{F015A5B3-4666-48AC-905B-DB994547BD25}" type="pres">
      <dgm:prSet presAssocID="{DE13676F-0763-4427-959B-383E14F63EC4}" presName="centerShape" presStyleLbl="node0" presStyleIdx="0" presStyleCnt="1" custLinFactNeighborX="-183" custLinFactNeighborY="-35725"/>
      <dgm:spPr/>
      <dgm:t>
        <a:bodyPr/>
        <a:lstStyle/>
        <a:p>
          <a:pPr rtl="1"/>
          <a:endParaRPr lang="ar-SY"/>
        </a:p>
      </dgm:t>
    </dgm:pt>
    <dgm:pt modelId="{B835E066-B599-4573-B89C-C6FE59A00599}" type="pres">
      <dgm:prSet presAssocID="{76577BDD-6D27-41A1-B8B3-352A7660A983}" presName="parTrans" presStyleLbl="bgSibTrans2D1" presStyleIdx="0" presStyleCnt="2" custAng="10714372" custLinFactY="-54594" custLinFactNeighborX="-23375" custLinFactNeighborY="-100000"/>
      <dgm:spPr/>
      <dgm:t>
        <a:bodyPr/>
        <a:lstStyle/>
        <a:p>
          <a:pPr rtl="1"/>
          <a:endParaRPr lang="ar-SY"/>
        </a:p>
      </dgm:t>
    </dgm:pt>
    <dgm:pt modelId="{4A24679B-9842-427D-95C7-CCC99BDCB046}" type="pres">
      <dgm:prSet presAssocID="{AAB6E8D6-110E-4632-BCA0-0D859C502D84}" presName="node" presStyleLbl="node1" presStyleIdx="0" presStyleCnt="2" custRadScaleRad="70493" custRadScaleInc="-47673">
        <dgm:presLayoutVars>
          <dgm:bulletEnabled val="1"/>
        </dgm:presLayoutVars>
      </dgm:prSet>
      <dgm:spPr/>
      <dgm:t>
        <a:bodyPr/>
        <a:lstStyle/>
        <a:p>
          <a:pPr rtl="1"/>
          <a:endParaRPr lang="ar-SY"/>
        </a:p>
      </dgm:t>
    </dgm:pt>
    <dgm:pt modelId="{0F1FF668-C73F-410B-84D0-D1C57894D8C8}" type="pres">
      <dgm:prSet presAssocID="{112A53A6-65F5-4E29-B6B6-355337E480A4}" presName="parTrans" presStyleLbl="bgSibTrans2D1" presStyleIdx="1" presStyleCnt="2" custAng="10873823" custLinFactY="-44171" custLinFactNeighborX="22287" custLinFactNeighborY="-100000"/>
      <dgm:spPr/>
      <dgm:t>
        <a:bodyPr/>
        <a:lstStyle/>
        <a:p>
          <a:pPr rtl="1"/>
          <a:endParaRPr lang="ar-SY"/>
        </a:p>
      </dgm:t>
    </dgm:pt>
    <dgm:pt modelId="{E2CAF897-4867-4BB9-966F-8F2EFB37C9ED}" type="pres">
      <dgm:prSet presAssocID="{D6B4DEE8-A78B-4E07-A946-646AED592844}" presName="node" presStyleLbl="node1" presStyleIdx="1" presStyleCnt="2" custRadScaleRad="69022" custRadScaleInc="44799">
        <dgm:presLayoutVars>
          <dgm:bulletEnabled val="1"/>
        </dgm:presLayoutVars>
      </dgm:prSet>
      <dgm:spPr/>
      <dgm:t>
        <a:bodyPr/>
        <a:lstStyle/>
        <a:p>
          <a:pPr rtl="1"/>
          <a:endParaRPr lang="ar-SY"/>
        </a:p>
      </dgm:t>
    </dgm:pt>
  </dgm:ptLst>
  <dgm:cxnLst>
    <dgm:cxn modelId="{2CAFC195-D995-47A0-981D-D4BAE60EEF9C}" type="presOf" srcId="{76577BDD-6D27-41A1-B8B3-352A7660A983}" destId="{B835E066-B599-4573-B89C-C6FE59A00599}" srcOrd="0" destOrd="0" presId="urn:microsoft.com/office/officeart/2005/8/layout/radial4"/>
    <dgm:cxn modelId="{B61E8221-1303-4679-9374-5A146C2A371D}" srcId="{3A79BE2C-67F6-4B2B-8715-443C8644BBD5}" destId="{DE13676F-0763-4427-959B-383E14F63EC4}" srcOrd="0" destOrd="0" parTransId="{298B4023-E36F-45FF-92EC-A9883F6F766F}" sibTransId="{9CEF1BC2-17D2-4D58-A967-A9E80354C2B3}"/>
    <dgm:cxn modelId="{983991D5-DE52-4547-80CA-CB9493E9A567}" type="presOf" srcId="{AAB6E8D6-110E-4632-BCA0-0D859C502D84}" destId="{4A24679B-9842-427D-95C7-CCC99BDCB046}" srcOrd="0" destOrd="0" presId="urn:microsoft.com/office/officeart/2005/8/layout/radial4"/>
    <dgm:cxn modelId="{0DCA0C60-448B-46AD-BE82-57B699D6F9EF}" type="presOf" srcId="{DE13676F-0763-4427-959B-383E14F63EC4}" destId="{F015A5B3-4666-48AC-905B-DB994547BD25}" srcOrd="0" destOrd="0" presId="urn:microsoft.com/office/officeart/2005/8/layout/radial4"/>
    <dgm:cxn modelId="{42FEAA7E-B7B1-45B7-9C25-449A02755FFB}" type="presOf" srcId="{D6B4DEE8-A78B-4E07-A946-646AED592844}" destId="{E2CAF897-4867-4BB9-966F-8F2EFB37C9ED}" srcOrd="0" destOrd="0" presId="urn:microsoft.com/office/officeart/2005/8/layout/radial4"/>
    <dgm:cxn modelId="{338F8EA1-7737-4667-83FE-011C41EC4B11}" srcId="{DE13676F-0763-4427-959B-383E14F63EC4}" destId="{AAB6E8D6-110E-4632-BCA0-0D859C502D84}" srcOrd="0" destOrd="0" parTransId="{76577BDD-6D27-41A1-B8B3-352A7660A983}" sibTransId="{3585648A-7A1E-48D1-95A7-12549D4A958C}"/>
    <dgm:cxn modelId="{2B54B638-CD00-4FEA-9DB5-F38D3370EC09}" type="presOf" srcId="{3A79BE2C-67F6-4B2B-8715-443C8644BBD5}" destId="{7C229F42-DFBD-4DDB-A63C-D4BBB3AE0A68}" srcOrd="0" destOrd="0" presId="urn:microsoft.com/office/officeart/2005/8/layout/radial4"/>
    <dgm:cxn modelId="{1C538706-AEEF-44EB-81FA-6D4976928414}" srcId="{DE13676F-0763-4427-959B-383E14F63EC4}" destId="{D6B4DEE8-A78B-4E07-A946-646AED592844}" srcOrd="1" destOrd="0" parTransId="{112A53A6-65F5-4E29-B6B6-355337E480A4}" sibTransId="{0FE146C9-B0A2-4521-BF49-1D4BAB52A242}"/>
    <dgm:cxn modelId="{893DE45B-48AC-41F4-803F-94F2D7E57CE7}" type="presOf" srcId="{112A53A6-65F5-4E29-B6B6-355337E480A4}" destId="{0F1FF668-C73F-410B-84D0-D1C57894D8C8}" srcOrd="0" destOrd="0" presId="urn:microsoft.com/office/officeart/2005/8/layout/radial4"/>
    <dgm:cxn modelId="{A1E1A6C3-EBCD-49A5-93B6-6C05ABAE62A0}" type="presParOf" srcId="{7C229F42-DFBD-4DDB-A63C-D4BBB3AE0A68}" destId="{F015A5B3-4666-48AC-905B-DB994547BD25}" srcOrd="0" destOrd="0" presId="urn:microsoft.com/office/officeart/2005/8/layout/radial4"/>
    <dgm:cxn modelId="{33445EA4-F8B4-4D8F-9848-E8358E82F3A4}" type="presParOf" srcId="{7C229F42-DFBD-4DDB-A63C-D4BBB3AE0A68}" destId="{B835E066-B599-4573-B89C-C6FE59A00599}" srcOrd="1" destOrd="0" presId="urn:microsoft.com/office/officeart/2005/8/layout/radial4"/>
    <dgm:cxn modelId="{4730DDBB-6CB7-4CDD-BF1B-A46001A4800E}" type="presParOf" srcId="{7C229F42-DFBD-4DDB-A63C-D4BBB3AE0A68}" destId="{4A24679B-9842-427D-95C7-CCC99BDCB046}" srcOrd="2" destOrd="0" presId="urn:microsoft.com/office/officeart/2005/8/layout/radial4"/>
    <dgm:cxn modelId="{0B6A4AD4-29F4-4BC0-92E7-507019F1F2FE}" type="presParOf" srcId="{7C229F42-DFBD-4DDB-A63C-D4BBB3AE0A68}" destId="{0F1FF668-C73F-410B-84D0-D1C57894D8C8}" srcOrd="3" destOrd="0" presId="urn:microsoft.com/office/officeart/2005/8/layout/radial4"/>
    <dgm:cxn modelId="{CEC3950A-2A9B-4249-82E9-B234D4EE2E67}" type="presParOf" srcId="{7C229F42-DFBD-4DDB-A63C-D4BBB3AE0A68}" destId="{E2CAF897-4867-4BB9-966F-8F2EFB37C9ED}" srcOrd="4" destOrd="0" presId="urn:microsoft.com/office/officeart/2005/8/layout/radial4"/>
  </dgm:cxnLst>
  <dgm:bg>
    <a:solidFill>
      <a:schemeClr val="accent6">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7045210"/>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6690377"/>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5859730"/>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79785489"/>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6332841"/>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2206964"/>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2384518"/>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3394683"/>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5006314"/>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71284509"/>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8463610"/>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8749842"/>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6670111"/>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2594494"/>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9225842"/>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smtClean="0"/>
              <a:pPr/>
              <a:t>10/20/2018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2516860"/>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10/20/2018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6503780"/>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Lst>
  <mc:AlternateContent xmlns:mc="http://schemas.openxmlformats.org/markup-compatibility/2006" xmlns:p14="http://schemas.microsoft.com/office/powerpoint/2010/main">
    <mc:Choice Requires="p14">
      <p:transition spd="slow" p14:dur="2500"/>
    </mc:Choice>
    <mc:Fallback xmlns="">
      <p:transition spd="slow"/>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89213" y="647700"/>
            <a:ext cx="8915399" cy="1143001"/>
          </a:xfrm>
        </p:spPr>
        <p:txBody>
          <a:bodyPr anchor="t">
            <a:normAutofit/>
          </a:bodyPr>
          <a:lstStyle/>
          <a:p>
            <a:pPr algn="ctr"/>
            <a:r>
              <a:rPr lang="ar-SY" sz="6000" b="1" dirty="0" smtClean="0">
                <a:solidFill>
                  <a:srgbClr val="FF0000"/>
                </a:solidFill>
                <a:latin typeface="Arabic Typesetting" panose="03020402040406030203" pitchFamily="66" charset="-78"/>
                <a:cs typeface="Arabic Typesetting" panose="03020402040406030203" pitchFamily="66" charset="-78"/>
              </a:rPr>
              <a:t>    </a:t>
            </a:r>
            <a:r>
              <a:rPr lang="ar-SY" sz="4000" b="1" dirty="0" smtClean="0">
                <a:solidFill>
                  <a:srgbClr val="FF0000"/>
                </a:solidFill>
                <a:latin typeface="Arabic Typesetting" panose="03020402040406030203" pitchFamily="66" charset="-78"/>
                <a:cs typeface="Arabic Typesetting" panose="03020402040406030203" pitchFamily="66" charset="-78"/>
              </a:rPr>
              <a:t>الصف الثاني الثانوي العلمي</a:t>
            </a:r>
            <a:endParaRPr lang="ar-SY" sz="4000" b="1" dirty="0">
              <a:solidFill>
                <a:srgbClr val="FF0000"/>
              </a:solidFill>
              <a:latin typeface="Arabic Typesetting" panose="03020402040406030203" pitchFamily="66" charset="-78"/>
              <a:cs typeface="Arabic Typesetting" panose="03020402040406030203" pitchFamily="66" charset="-78"/>
            </a:endParaRPr>
          </a:p>
        </p:txBody>
      </p:sp>
      <p:sp>
        <p:nvSpPr>
          <p:cNvPr id="3" name="عنوان فرعي 2"/>
          <p:cNvSpPr>
            <a:spLocks noGrp="1"/>
          </p:cNvSpPr>
          <p:nvPr>
            <p:ph type="subTitle" idx="1"/>
          </p:nvPr>
        </p:nvSpPr>
        <p:spPr>
          <a:xfrm>
            <a:off x="2246313" y="1790701"/>
            <a:ext cx="8915399" cy="1498599"/>
          </a:xfrm>
        </p:spPr>
        <p:txBody>
          <a:bodyPr>
            <a:normAutofit fontScale="92500" lnSpcReduction="10000"/>
          </a:bodyPr>
          <a:lstStyle/>
          <a:p>
            <a:pPr algn="ctr"/>
            <a:r>
              <a:rPr lang="ar-SY" sz="4000" b="1" dirty="0" smtClean="0">
                <a:solidFill>
                  <a:srgbClr val="0070C0"/>
                </a:solidFill>
                <a:latin typeface="Arabic Typesetting" panose="03020402040406030203" pitchFamily="66" charset="-78"/>
                <a:cs typeface="Arabic Typesetting" panose="03020402040406030203" pitchFamily="66" charset="-78"/>
              </a:rPr>
              <a:t>العنوان:</a:t>
            </a:r>
          </a:p>
          <a:p>
            <a:pPr algn="ctr"/>
            <a:r>
              <a:rPr lang="ar-SY" sz="6000" b="1" dirty="0" smtClean="0">
                <a:solidFill>
                  <a:srgbClr val="7030A0"/>
                </a:solidFill>
                <a:latin typeface="Andalus" panose="02020603050405020304" pitchFamily="18" charset="-78"/>
                <a:cs typeface="Andalus" panose="02020603050405020304" pitchFamily="18" charset="-78"/>
              </a:rPr>
              <a:t> </a:t>
            </a:r>
            <a:r>
              <a:rPr lang="ar-SY" sz="4000" b="1" dirty="0" smtClean="0">
                <a:solidFill>
                  <a:srgbClr val="7030A0"/>
                </a:solidFill>
                <a:latin typeface="Andalus" panose="02020603050405020304" pitchFamily="18" charset="-78"/>
                <a:cs typeface="Andalus" panose="02020603050405020304" pitchFamily="18" charset="-78"/>
              </a:rPr>
              <a:t>التكيف </a:t>
            </a:r>
            <a:r>
              <a:rPr lang="ar-SY" sz="4000" b="1" dirty="0" err="1" smtClean="0">
                <a:solidFill>
                  <a:srgbClr val="7030A0"/>
                </a:solidFill>
                <a:latin typeface="Andalus" panose="02020603050405020304" pitchFamily="18" charset="-78"/>
                <a:cs typeface="Andalus" panose="02020603050405020304" pitchFamily="18" charset="-78"/>
              </a:rPr>
              <a:t>واللاتكيف</a:t>
            </a:r>
            <a:r>
              <a:rPr lang="ar-SY" sz="4000" b="1" dirty="0" smtClean="0">
                <a:solidFill>
                  <a:srgbClr val="7030A0"/>
                </a:solidFill>
                <a:latin typeface="Andalus" panose="02020603050405020304" pitchFamily="18" charset="-78"/>
                <a:cs typeface="Andalus" panose="02020603050405020304" pitchFamily="18" charset="-78"/>
              </a:rPr>
              <a:t> في المجتمع</a:t>
            </a:r>
            <a:endParaRPr lang="ar-SY" sz="4000" b="1" dirty="0">
              <a:solidFill>
                <a:srgbClr val="7030A0"/>
              </a:solidFill>
              <a:latin typeface="Andalus" panose="02020603050405020304" pitchFamily="18" charset="-78"/>
              <a:cs typeface="Andalus" panose="02020603050405020304" pitchFamily="18" charset="-78"/>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2924" y="3556000"/>
            <a:ext cx="6365875" cy="2997200"/>
          </a:xfrm>
          <a:prstGeom prst="rect">
            <a:avLst/>
          </a:prstGeom>
        </p:spPr>
      </p:pic>
    </p:spTree>
    <p:extLst>
      <p:ext uri="{BB962C8B-B14F-4D97-AF65-F5344CB8AC3E}">
        <p14:creationId xmlns:p14="http://schemas.microsoft.com/office/powerpoint/2010/main" val="1596902997"/>
      </p:ext>
    </p:extLst>
  </p:cSld>
  <p:clrMapOvr>
    <a:masterClrMapping/>
  </p:clrMapOvr>
  <mc:AlternateContent xmlns:mc="http://schemas.openxmlformats.org/markup-compatibility/2006" xmlns:p14="http://schemas.microsoft.com/office/powerpoint/2010/main">
    <mc:Choice Requires="p14">
      <p:transition spd="slow" p14:dur="35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89213" y="762000"/>
            <a:ext cx="8915399" cy="4533900"/>
          </a:xfrm>
          <a:blipFill>
            <a:blip r:embed="rId2"/>
            <a:tile tx="0" ty="0" sx="100000" sy="100000" flip="none" algn="tl"/>
          </a:blipFill>
        </p:spPr>
        <p:txBody>
          <a:bodyPr anchor="t">
            <a:normAutofit/>
          </a:bodyPr>
          <a:lstStyle/>
          <a:p>
            <a:pPr algn="ctr"/>
            <a:r>
              <a:rPr lang="ar-SY" sz="4400" b="1" dirty="0" smtClean="0">
                <a:solidFill>
                  <a:srgbClr val="FF0000"/>
                </a:solidFill>
                <a:latin typeface="Arabic Typesetting" panose="03020402040406030203" pitchFamily="66" charset="-78"/>
                <a:cs typeface="Arabic Typesetting" panose="03020402040406030203" pitchFamily="66" charset="-78"/>
              </a:rPr>
              <a:t>قضية للمناقشة:</a:t>
            </a:r>
            <a:br>
              <a:rPr lang="ar-SY" sz="4400" b="1" dirty="0" smtClean="0">
                <a:solidFill>
                  <a:srgbClr val="FF0000"/>
                </a:solidFill>
                <a:latin typeface="Arabic Typesetting" panose="03020402040406030203" pitchFamily="66" charset="-78"/>
                <a:cs typeface="Arabic Typesetting" panose="03020402040406030203" pitchFamily="66" charset="-78"/>
              </a:rPr>
            </a:br>
            <a:r>
              <a:rPr lang="ar-SY" sz="3100" b="1" dirty="0" smtClean="0">
                <a:solidFill>
                  <a:srgbClr val="FF0000"/>
                </a:solidFill>
                <a:latin typeface="Arabic Typesetting" panose="03020402040406030203" pitchFamily="66" charset="-78"/>
                <a:cs typeface="Arabic Typesetting" panose="03020402040406030203" pitchFamily="66" charset="-78"/>
              </a:rPr>
              <a:t/>
            </a:r>
            <a:br>
              <a:rPr lang="ar-SY" sz="3100" b="1" dirty="0" smtClean="0">
                <a:solidFill>
                  <a:srgbClr val="FF0000"/>
                </a:solidFill>
                <a:latin typeface="Arabic Typesetting" panose="03020402040406030203" pitchFamily="66" charset="-78"/>
                <a:cs typeface="Arabic Typesetting" panose="03020402040406030203" pitchFamily="66" charset="-78"/>
              </a:rPr>
            </a:br>
            <a:r>
              <a:rPr lang="ar-SY" sz="3200" b="1" dirty="0">
                <a:solidFill>
                  <a:srgbClr val="0070C0"/>
                </a:solidFill>
                <a:latin typeface="Arabic Typesetting" panose="03020402040406030203" pitchFamily="66" charset="-78"/>
                <a:cs typeface="Arabic Typesetting" panose="03020402040406030203" pitchFamily="66" charset="-78"/>
              </a:rPr>
              <a:t>انتقل ماهر من الريف إلى المدينة بعد أن أنهى المرحلة الثانويّة والتحق بالجامعة، بدا الأمر له في غاية الصعوبة لأنه سيقطن في مسكن جديد ويتعرّف على أناس جدد وزملاء جدد....</a:t>
            </a:r>
            <a:r>
              <a:rPr lang="en-US" sz="3200" b="1" dirty="0">
                <a:solidFill>
                  <a:srgbClr val="0070C0"/>
                </a:solidFill>
                <a:latin typeface="Arabic Typesetting" panose="03020402040406030203" pitchFamily="66" charset="-78"/>
                <a:cs typeface="Arabic Typesetting" panose="03020402040406030203" pitchFamily="66" charset="-78"/>
              </a:rPr>
              <a:t/>
            </a:r>
            <a:br>
              <a:rPr lang="en-US" sz="3200" b="1" dirty="0">
                <a:solidFill>
                  <a:srgbClr val="0070C0"/>
                </a:solidFill>
                <a:latin typeface="Arabic Typesetting" panose="03020402040406030203" pitchFamily="66" charset="-78"/>
                <a:cs typeface="Arabic Typesetting" panose="03020402040406030203" pitchFamily="66" charset="-78"/>
              </a:rPr>
            </a:br>
            <a:r>
              <a:rPr lang="ar-SY" b="1" dirty="0" smtClean="0">
                <a:solidFill>
                  <a:srgbClr val="FF0000"/>
                </a:solidFill>
                <a:latin typeface="Arabic Typesetting" panose="03020402040406030203" pitchFamily="66" charset="-78"/>
                <a:cs typeface="Arabic Typesetting" panose="03020402040406030203" pitchFamily="66" charset="-78"/>
              </a:rPr>
              <a:t/>
            </a:r>
            <a:br>
              <a:rPr lang="ar-SY" b="1" dirty="0" smtClean="0">
                <a:solidFill>
                  <a:srgbClr val="FF0000"/>
                </a:solidFill>
                <a:latin typeface="Arabic Typesetting" panose="03020402040406030203" pitchFamily="66" charset="-78"/>
                <a:cs typeface="Arabic Typesetting" panose="03020402040406030203" pitchFamily="66" charset="-78"/>
              </a:rPr>
            </a:br>
            <a:endParaRPr lang="ar-SY" b="1" dirty="0">
              <a:solidFill>
                <a:srgbClr val="FF0000"/>
              </a:solidFill>
              <a:latin typeface="Arabic Typesetting" panose="03020402040406030203" pitchFamily="66" charset="-78"/>
              <a:cs typeface="Arabic Typesetting" panose="03020402040406030203" pitchFamily="66" charset="-78"/>
            </a:endParaRPr>
          </a:p>
        </p:txBody>
      </p:sp>
      <p:sp>
        <p:nvSpPr>
          <p:cNvPr id="3" name="عنوان فرعي 2"/>
          <p:cNvSpPr>
            <a:spLocks noGrp="1"/>
          </p:cNvSpPr>
          <p:nvPr>
            <p:ph type="subTitle" idx="1"/>
          </p:nvPr>
        </p:nvSpPr>
        <p:spPr>
          <a:xfrm>
            <a:off x="2589213" y="3530601"/>
            <a:ext cx="8915399" cy="2373062"/>
          </a:xfrm>
        </p:spPr>
        <p:txBody>
          <a:bodyPr>
            <a:normAutofit/>
          </a:bodyPr>
          <a:lstStyle/>
          <a:p>
            <a:pPr marL="457200" indent="-457200" algn="r">
              <a:buFontTx/>
              <a:buChar char="-"/>
            </a:pPr>
            <a:r>
              <a:rPr lang="ar-SY" sz="3200" b="1" dirty="0" smtClean="0">
                <a:solidFill>
                  <a:srgbClr val="C00000"/>
                </a:solidFill>
                <a:latin typeface="Arabic Typesetting" panose="03020402040406030203" pitchFamily="66" charset="-78"/>
                <a:cs typeface="Arabic Typesetting" panose="03020402040406030203" pitchFamily="66" charset="-78"/>
              </a:rPr>
              <a:t>ماذا </a:t>
            </a:r>
            <a:r>
              <a:rPr lang="ar-SY" sz="3200" b="1" dirty="0">
                <a:solidFill>
                  <a:srgbClr val="C00000"/>
                </a:solidFill>
                <a:latin typeface="Arabic Typesetting" panose="03020402040406030203" pitchFamily="66" charset="-78"/>
                <a:cs typeface="Arabic Typesetting" panose="03020402040406030203" pitchFamily="66" charset="-78"/>
              </a:rPr>
              <a:t>لو كنت مكان ماهر، كيف </a:t>
            </a:r>
            <a:r>
              <a:rPr lang="ar-SY" sz="3200" b="1" dirty="0" smtClean="0">
                <a:solidFill>
                  <a:srgbClr val="C00000"/>
                </a:solidFill>
                <a:latin typeface="Arabic Typesetting" panose="03020402040406030203" pitchFamily="66" charset="-78"/>
                <a:cs typeface="Arabic Typesetting" panose="03020402040406030203" pitchFamily="66" charset="-78"/>
              </a:rPr>
              <a:t>ستتصرف؟</a:t>
            </a:r>
          </a:p>
          <a:p>
            <a:pPr marL="457200" indent="-457200" algn="r">
              <a:buFontTx/>
              <a:buChar char="-"/>
            </a:pPr>
            <a:r>
              <a:rPr lang="en-US" sz="3200" b="1" dirty="0" smtClean="0">
                <a:solidFill>
                  <a:srgbClr val="C00000"/>
                </a:solidFill>
                <a:latin typeface="Arabic Typesetting" panose="03020402040406030203" pitchFamily="66" charset="-78"/>
                <a:cs typeface="Arabic Typesetting" panose="03020402040406030203" pitchFamily="66" charset="-78"/>
              </a:rPr>
              <a:t> </a:t>
            </a:r>
            <a:r>
              <a:rPr lang="ar-SY" sz="3200" b="1" dirty="0" smtClean="0">
                <a:solidFill>
                  <a:srgbClr val="C00000"/>
                </a:solidFill>
                <a:latin typeface="Arabic Typesetting" panose="03020402040406030203" pitchFamily="66" charset="-78"/>
                <a:cs typeface="Arabic Typesetting" panose="03020402040406030203" pitchFamily="66" charset="-78"/>
              </a:rPr>
              <a:t>أسمّي </a:t>
            </a:r>
            <a:r>
              <a:rPr lang="ar-SY" sz="3200" b="1" dirty="0">
                <a:solidFill>
                  <a:srgbClr val="C00000"/>
                </a:solidFill>
                <a:latin typeface="Arabic Typesetting" panose="03020402040406030203" pitchFamily="66" charset="-78"/>
                <a:cs typeface="Arabic Typesetting" panose="03020402040406030203" pitchFamily="66" charset="-78"/>
              </a:rPr>
              <a:t>تصرفاتي للتأقلم؟</a:t>
            </a:r>
            <a:r>
              <a:rPr lang="en-US" sz="3200" b="1" dirty="0">
                <a:solidFill>
                  <a:srgbClr val="C00000"/>
                </a:solidFill>
                <a:latin typeface="Arabic Typesetting" panose="03020402040406030203" pitchFamily="66" charset="-78"/>
                <a:cs typeface="Arabic Typesetting" panose="03020402040406030203" pitchFamily="66" charset="-78"/>
              </a:rPr>
              <a:t/>
            </a:r>
            <a:br>
              <a:rPr lang="en-US" sz="3200" b="1" dirty="0">
                <a:solidFill>
                  <a:srgbClr val="C00000"/>
                </a:solidFill>
                <a:latin typeface="Arabic Typesetting" panose="03020402040406030203" pitchFamily="66" charset="-78"/>
                <a:cs typeface="Arabic Typesetting" panose="03020402040406030203" pitchFamily="66" charset="-78"/>
              </a:rPr>
            </a:br>
            <a:endParaRPr lang="ar-SY" sz="3200" b="1" dirty="0">
              <a:solidFill>
                <a:srgbClr val="C0000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934701415"/>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1">
              <a:lumMod val="40000"/>
              <a:lumOff val="60000"/>
            </a:schemeClr>
          </a:solidFill>
        </p:spPr>
        <p:txBody>
          <a:bodyPr anchor="ctr">
            <a:normAutofit/>
          </a:bodyPr>
          <a:lstStyle/>
          <a:p>
            <a:pPr algn="ctr"/>
            <a:r>
              <a:rPr lang="ar-SY" sz="4400" b="1" dirty="0" smtClean="0">
                <a:solidFill>
                  <a:srgbClr val="002060"/>
                </a:solidFill>
                <a:latin typeface="Andalus" panose="02020603050405020304" pitchFamily="18" charset="-78"/>
                <a:cs typeface="Andalus" panose="02020603050405020304" pitchFamily="18" charset="-78"/>
              </a:rPr>
              <a:t>معنى التكيف</a:t>
            </a:r>
            <a:endParaRPr lang="ar-SY" sz="4400" b="1" dirty="0">
              <a:solidFill>
                <a:srgbClr val="002060"/>
              </a:solidFill>
              <a:latin typeface="Andalus" panose="02020603050405020304" pitchFamily="18" charset="-78"/>
              <a:cs typeface="Andalus" panose="02020603050405020304" pitchFamily="18" charset="-78"/>
            </a:endParaRPr>
          </a:p>
        </p:txBody>
      </p:sp>
      <p:sp>
        <p:nvSpPr>
          <p:cNvPr id="3" name="عنصر نائب للمحتوى 2"/>
          <p:cNvSpPr>
            <a:spLocks noGrp="1"/>
          </p:cNvSpPr>
          <p:nvPr>
            <p:ph idx="1"/>
          </p:nvPr>
        </p:nvSpPr>
        <p:spPr>
          <a:blipFill>
            <a:blip r:embed="rId2"/>
            <a:tile tx="0" ty="0" sx="100000" sy="100000" flip="none" algn="tl"/>
          </a:blipFill>
        </p:spPr>
        <p:txBody>
          <a:bodyPr/>
          <a:lstStyle/>
          <a:p>
            <a:r>
              <a:rPr lang="ar-SA" sz="2000" b="1" dirty="0">
                <a:solidFill>
                  <a:schemeClr val="tx1"/>
                </a:solidFill>
                <a:latin typeface="Simplified Arabic" panose="02020603050405020304" pitchFamily="18" charset="-78"/>
                <a:cs typeface="Simplified Arabic" panose="02020603050405020304" pitchFamily="18" charset="-78"/>
              </a:rPr>
              <a:t>التكيف مصطلح اشتق في الأصل من العلوم البيولوجيّة ويعني أن الكائنات الحيَة الأكثر قدرة على البقاء هي التي تمتلك من الصفات ما يؤهلها للتوافق مع الظروف البيئيَة المختلفة، ويسمّى هنا التأقلم؛ (تكيّف الكائن الحي مع الظروف الطبيعيّة الموجودة)</a:t>
            </a:r>
            <a:endParaRPr lang="en-US" sz="2000" dirty="0">
              <a:solidFill>
                <a:schemeClr val="tx1"/>
              </a:solidFill>
              <a:latin typeface="Simplified Arabic" panose="02020603050405020304" pitchFamily="18" charset="-78"/>
              <a:cs typeface="Simplified Arabic" panose="02020603050405020304" pitchFamily="18" charset="-78"/>
            </a:endParaRPr>
          </a:p>
          <a:p>
            <a:r>
              <a:rPr lang="ar-SA" sz="2000" b="1" dirty="0">
                <a:solidFill>
                  <a:schemeClr val="tx1"/>
                </a:solidFill>
                <a:latin typeface="Simplified Arabic" panose="02020603050405020304" pitchFamily="18" charset="-78"/>
                <a:cs typeface="Simplified Arabic" panose="02020603050405020304" pitchFamily="18" charset="-78"/>
              </a:rPr>
              <a:t>ويعرّف معجم المصطلحات النفسيّة والتربوَية التكيّف بأنَه عمليّة ديناميكيّة مستمرّة يهدف بها الشخص إلى تغيير سلوكه ليحدث علاقة أكثر توافقاً بينه وبين البيئة.</a:t>
            </a:r>
            <a:endParaRPr lang="en-US" sz="2000" dirty="0">
              <a:solidFill>
                <a:schemeClr val="tx1"/>
              </a:solidFill>
              <a:latin typeface="Simplified Arabic" panose="02020603050405020304" pitchFamily="18" charset="-78"/>
              <a:cs typeface="Simplified Arabic" panose="02020603050405020304" pitchFamily="18" charset="-78"/>
            </a:endParaRPr>
          </a:p>
          <a:p>
            <a:r>
              <a:rPr lang="ar-SA" sz="2000" b="1" dirty="0">
                <a:solidFill>
                  <a:schemeClr val="tx1"/>
                </a:solidFill>
                <a:latin typeface="Simplified Arabic" panose="02020603050405020304" pitchFamily="18" charset="-78"/>
                <a:cs typeface="Simplified Arabic" panose="02020603050405020304" pitchFamily="18" charset="-78"/>
              </a:rPr>
              <a:t>ويحدّد كارل </a:t>
            </a:r>
            <a:r>
              <a:rPr lang="ar-SA" sz="2000" b="1" dirty="0" err="1">
                <a:solidFill>
                  <a:schemeClr val="tx1"/>
                </a:solidFill>
                <a:latin typeface="Simplified Arabic" panose="02020603050405020304" pitchFamily="18" charset="-78"/>
                <a:cs typeface="Simplified Arabic" panose="02020603050405020304" pitchFamily="18" charset="-78"/>
              </a:rPr>
              <a:t>مانهايم</a:t>
            </a:r>
            <a:r>
              <a:rPr lang="ar-SA" sz="2000" b="1" dirty="0">
                <a:solidFill>
                  <a:schemeClr val="tx1"/>
                </a:solidFill>
                <a:latin typeface="Simplified Arabic" panose="02020603050405020304" pitchFamily="18" charset="-78"/>
                <a:cs typeface="Simplified Arabic" panose="02020603050405020304" pitchFamily="18" charset="-78"/>
              </a:rPr>
              <a:t> مفهوم التكيّف بأنه العمليّة الاجتماعيّة الأوليّة التي ترتكز عليها الأنشطة كافة، والنموذج السلوكَي ما هو إلا حصيلة العلاقة بين المنبّه والاستجابة؛ هذه العلاقة التي تدفع الكائن الحَي إلى التصرّف وفق مجال معيَن</a:t>
            </a:r>
            <a:r>
              <a:rPr lang="ar-SA" b="1" dirty="0"/>
              <a:t>.</a:t>
            </a:r>
            <a:endParaRPr lang="en-US" dirty="0"/>
          </a:p>
          <a:p>
            <a:endParaRPr lang="ar-SY" dirty="0"/>
          </a:p>
        </p:txBody>
      </p:sp>
    </p:spTree>
    <p:extLst>
      <p:ext uri="{BB962C8B-B14F-4D97-AF65-F5344CB8AC3E}">
        <p14:creationId xmlns:p14="http://schemas.microsoft.com/office/powerpoint/2010/main" val="511856994"/>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89213" y="596901"/>
            <a:ext cx="8915399" cy="1803400"/>
          </a:xfrm>
          <a:blipFill>
            <a:blip r:embed="rId2"/>
            <a:tile tx="0" ty="0" sx="100000" sy="100000" flip="none" algn="tl"/>
          </a:blipFill>
        </p:spPr>
        <p:txBody>
          <a:bodyPr anchor="ctr"/>
          <a:lstStyle/>
          <a:p>
            <a:pPr algn="ctr"/>
            <a:r>
              <a:rPr lang="ar-SY" b="1" dirty="0" smtClean="0">
                <a:solidFill>
                  <a:srgbClr val="002060"/>
                </a:solidFill>
                <a:latin typeface="Arial" panose="020B0604020202020204" pitchFamily="34" charset="0"/>
                <a:cs typeface="Arial" panose="020B0604020202020204" pitchFamily="34" charset="0"/>
              </a:rPr>
              <a:t>أتحاور وأستنتج</a:t>
            </a:r>
            <a:endParaRPr lang="ar-SY" b="1" dirty="0">
              <a:solidFill>
                <a:srgbClr val="002060"/>
              </a:solidFill>
              <a:latin typeface="Arial" panose="020B0604020202020204" pitchFamily="34" charset="0"/>
              <a:cs typeface="Arial" panose="020B0604020202020204" pitchFamily="34" charset="0"/>
            </a:endParaRPr>
          </a:p>
        </p:txBody>
      </p:sp>
      <p:sp>
        <p:nvSpPr>
          <p:cNvPr id="3" name="عنوان فرعي 2"/>
          <p:cNvSpPr>
            <a:spLocks noGrp="1"/>
          </p:cNvSpPr>
          <p:nvPr>
            <p:ph type="subTitle" idx="1"/>
          </p:nvPr>
        </p:nvSpPr>
        <p:spPr>
          <a:xfrm>
            <a:off x="2589213" y="2400301"/>
            <a:ext cx="8915399" cy="3503361"/>
          </a:xfrm>
          <a:blipFill>
            <a:blip r:embed="rId2"/>
            <a:tile tx="0" ty="0" sx="100000" sy="100000" flip="none" algn="tl"/>
          </a:blipFill>
        </p:spPr>
        <p:txBody>
          <a:bodyPr>
            <a:normAutofit/>
          </a:bodyPr>
          <a:lstStyle/>
          <a:p>
            <a:pPr algn="r"/>
            <a:r>
              <a:rPr lang="ar-SA" sz="2800" b="1" dirty="0">
                <a:solidFill>
                  <a:srgbClr val="7030A0"/>
                </a:solidFill>
                <a:latin typeface="Simplified Arabic" panose="02020603050405020304" pitchFamily="18" charset="-78"/>
                <a:cs typeface="Simplified Arabic" panose="02020603050405020304" pitchFamily="18" charset="-78"/>
              </a:rPr>
              <a:t>تقول إحدى الأمّهات: منذ أن عدنا إلى القرية وابني تحول إلى شخص كتوم، وعلاقاته محدودة مع الآخرين، وبدأت تقلقني طريقة تعامله مع زملائه في الثانوية . </a:t>
            </a:r>
            <a:endParaRPr lang="en-US" sz="2800" b="1" dirty="0">
              <a:solidFill>
                <a:srgbClr val="7030A0"/>
              </a:solidFill>
              <a:latin typeface="Simplified Arabic" panose="02020603050405020304" pitchFamily="18" charset="-78"/>
              <a:cs typeface="Simplified Arabic" panose="02020603050405020304" pitchFamily="18" charset="-78"/>
            </a:endParaRPr>
          </a:p>
          <a:p>
            <a:pPr algn="r"/>
            <a:r>
              <a:rPr lang="ar-SY" sz="2800" b="1" dirty="0" smtClean="0">
                <a:solidFill>
                  <a:srgbClr val="7030A0"/>
                </a:solidFill>
                <a:latin typeface="Simplified Arabic" panose="02020603050405020304" pitchFamily="18" charset="-78"/>
                <a:cs typeface="Simplified Arabic" panose="02020603050405020304" pitchFamily="18" charset="-78"/>
              </a:rPr>
              <a:t>- </a:t>
            </a:r>
            <a:r>
              <a:rPr lang="ar-SA" sz="2800" b="1" dirty="0" smtClean="0">
                <a:solidFill>
                  <a:srgbClr val="002060"/>
                </a:solidFill>
                <a:latin typeface="Simplified Arabic" panose="02020603050405020304" pitchFamily="18" charset="-78"/>
                <a:cs typeface="Simplified Arabic" panose="02020603050405020304" pitchFamily="18" charset="-78"/>
              </a:rPr>
              <a:t>ماذا </a:t>
            </a:r>
            <a:r>
              <a:rPr lang="ar-SA" sz="2800" b="1" dirty="0">
                <a:solidFill>
                  <a:srgbClr val="002060"/>
                </a:solidFill>
                <a:latin typeface="Simplified Arabic" panose="02020603050405020304" pitchFamily="18" charset="-78"/>
                <a:cs typeface="Simplified Arabic" panose="02020603050405020304" pitchFamily="18" charset="-78"/>
              </a:rPr>
              <a:t>أسمّي مشكلته ؟ وماهي أسبابها؟</a:t>
            </a:r>
            <a:endParaRPr lang="en-US" sz="2800" b="1" dirty="0">
              <a:solidFill>
                <a:srgbClr val="002060"/>
              </a:solidFill>
              <a:latin typeface="Simplified Arabic" panose="02020603050405020304" pitchFamily="18" charset="-78"/>
              <a:cs typeface="Simplified Arabic" panose="02020603050405020304" pitchFamily="18" charset="-78"/>
            </a:endParaRPr>
          </a:p>
          <a:p>
            <a:pPr algn="r"/>
            <a:r>
              <a:rPr lang="ar-SY" sz="2800" b="1" dirty="0" smtClean="0">
                <a:solidFill>
                  <a:srgbClr val="002060"/>
                </a:solidFill>
                <a:latin typeface="Simplified Arabic" panose="02020603050405020304" pitchFamily="18" charset="-78"/>
                <a:cs typeface="Simplified Arabic" panose="02020603050405020304" pitchFamily="18" charset="-78"/>
              </a:rPr>
              <a:t>- </a:t>
            </a:r>
            <a:r>
              <a:rPr lang="ar-SA" sz="2800" b="1" dirty="0" smtClean="0">
                <a:solidFill>
                  <a:srgbClr val="002060"/>
                </a:solidFill>
                <a:latin typeface="Simplified Arabic" panose="02020603050405020304" pitchFamily="18" charset="-78"/>
                <a:cs typeface="Simplified Arabic" panose="02020603050405020304" pitchFamily="18" charset="-78"/>
              </a:rPr>
              <a:t>أقدّم </a:t>
            </a:r>
            <a:r>
              <a:rPr lang="ar-SA" sz="2800" b="1" dirty="0">
                <a:solidFill>
                  <a:srgbClr val="002060"/>
                </a:solidFill>
                <a:latin typeface="Simplified Arabic" panose="02020603050405020304" pitchFamily="18" charset="-78"/>
                <a:cs typeface="Simplified Arabic" panose="02020603050405020304" pitchFamily="18" charset="-78"/>
              </a:rPr>
              <a:t>معنى وتعريفا  </a:t>
            </a:r>
            <a:r>
              <a:rPr lang="ar-SA" sz="2800" b="1" dirty="0" err="1">
                <a:solidFill>
                  <a:srgbClr val="002060"/>
                </a:solidFill>
                <a:latin typeface="Simplified Arabic" panose="02020603050405020304" pitchFamily="18" charset="-78"/>
                <a:cs typeface="Simplified Arabic" panose="02020603050405020304" pitchFamily="18" charset="-78"/>
              </a:rPr>
              <a:t>اللاتكيف</a:t>
            </a:r>
            <a:r>
              <a:rPr lang="ar-SA" sz="2800" b="1" dirty="0">
                <a:solidFill>
                  <a:srgbClr val="002060"/>
                </a:solidFill>
                <a:latin typeface="Simplified Arabic" panose="02020603050405020304" pitchFamily="18" charset="-78"/>
                <a:cs typeface="Simplified Arabic" panose="02020603050405020304" pitchFamily="18" charset="-78"/>
              </a:rPr>
              <a:t> الاجتماعيّ</a:t>
            </a:r>
            <a:r>
              <a:rPr lang="ar-SA" sz="2800" b="1" dirty="0">
                <a:solidFill>
                  <a:srgbClr val="7030A0"/>
                </a:solidFill>
                <a:latin typeface="Simplified Arabic" panose="02020603050405020304" pitchFamily="18" charset="-78"/>
                <a:cs typeface="Simplified Arabic" panose="02020603050405020304" pitchFamily="18" charset="-78"/>
              </a:rPr>
              <a:t>.</a:t>
            </a:r>
            <a:endParaRPr lang="en-US" sz="2800" b="1" dirty="0">
              <a:solidFill>
                <a:srgbClr val="7030A0"/>
              </a:solidFill>
              <a:latin typeface="Simplified Arabic" panose="02020603050405020304" pitchFamily="18" charset="-78"/>
              <a:cs typeface="Simplified Arabic" panose="02020603050405020304" pitchFamily="18" charset="-78"/>
            </a:endParaRPr>
          </a:p>
          <a:p>
            <a:pPr algn="r"/>
            <a:endParaRPr lang="ar-SY" sz="2800" b="1" dirty="0">
              <a:solidFill>
                <a:srgbClr val="7030A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79559285"/>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1325565114"/>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7789462"/>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89213" y="520701"/>
            <a:ext cx="8915399" cy="1308099"/>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r="100000" b="100000"/>
            </a:path>
            <a:tileRect l="-100000" t="-100000"/>
          </a:gradFill>
        </p:spPr>
        <p:txBody>
          <a:bodyPr anchor="ctr">
            <a:normAutofit/>
          </a:bodyPr>
          <a:lstStyle/>
          <a:p>
            <a:pPr algn="ctr"/>
            <a:r>
              <a:rPr lang="ar-SY" sz="4400" b="1" dirty="0" smtClean="0">
                <a:solidFill>
                  <a:srgbClr val="002060"/>
                </a:solidFill>
                <a:latin typeface="Simplified Arabic" panose="02020603050405020304" pitchFamily="18" charset="-78"/>
                <a:cs typeface="Simplified Arabic" panose="02020603050405020304" pitchFamily="18" charset="-78"/>
              </a:rPr>
              <a:t>التكيف الاجتماعي</a:t>
            </a:r>
            <a:endParaRPr lang="ar-SY" sz="4400" b="1" dirty="0">
              <a:solidFill>
                <a:srgbClr val="002060"/>
              </a:solidFill>
              <a:latin typeface="Simplified Arabic" panose="02020603050405020304" pitchFamily="18" charset="-78"/>
              <a:cs typeface="Simplified Arabic" panose="02020603050405020304" pitchFamily="18" charset="-78"/>
            </a:endParaRPr>
          </a:p>
        </p:txBody>
      </p:sp>
      <p:sp>
        <p:nvSpPr>
          <p:cNvPr id="3" name="عنوان فرعي 2"/>
          <p:cNvSpPr>
            <a:spLocks noGrp="1"/>
          </p:cNvSpPr>
          <p:nvPr>
            <p:ph type="subTitle" idx="1"/>
          </p:nvPr>
        </p:nvSpPr>
        <p:spPr>
          <a:xfrm>
            <a:off x="2589213" y="2006600"/>
            <a:ext cx="8915399" cy="3897063"/>
          </a:xfrm>
          <a:solidFill>
            <a:schemeClr val="accent1">
              <a:lumMod val="20000"/>
              <a:lumOff val="80000"/>
            </a:schemeClr>
          </a:solidFill>
        </p:spPr>
        <p:txBody>
          <a:bodyPr>
            <a:normAutofit/>
          </a:bodyPr>
          <a:lstStyle/>
          <a:p>
            <a:pPr algn="r"/>
            <a:r>
              <a:rPr lang="ar-SA" sz="3200" b="1" dirty="0">
                <a:solidFill>
                  <a:schemeClr val="tx1">
                    <a:lumMod val="95000"/>
                    <a:lumOff val="5000"/>
                  </a:schemeClr>
                </a:solidFill>
                <a:latin typeface="Arabic Typesetting" panose="03020402040406030203" pitchFamily="66" charset="-78"/>
                <a:cs typeface="Arabic Typesetting" panose="03020402040406030203" pitchFamily="66" charset="-78"/>
              </a:rPr>
              <a:t>ويقصد به تكيَف الفرد مع مجتمعه، أي مع البيئة الخارجيّة سواء كانت ماديّة أو اجتماعية ،ويتضمّن نشاط الأفراد والجماعات وسلوكهم الذي يرمي إلى التلاؤم والانسجام بين الفرد وغيره أو بين مجموعة من الإفراد وبيئتهم أو بين الجماعات المختلفة، وكذلك قبول المجتمع واستيعابه للفرد من خلال الالتزام بأخلاق المجتمع وقواعد التعاون والتآلف الاجتماعيّ على أساس أن كلّ مجتمع إنساني تنظّمه مجموعة من القواعد والنظم التي تمثّل نموذجه الثقافيّ والماديّ وتنظّم العلاقات بين الأفراد</a:t>
            </a:r>
            <a:r>
              <a:rPr lang="ar-SA" sz="32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a:t>
            </a:r>
            <a:endParaRPr lang="ar-SY" sz="3200" b="1" dirty="0" smtClean="0">
              <a:solidFill>
                <a:schemeClr val="tx1">
                  <a:lumMod val="95000"/>
                  <a:lumOff val="5000"/>
                </a:schemeClr>
              </a:solidFill>
              <a:latin typeface="Arabic Typesetting" panose="03020402040406030203" pitchFamily="66" charset="-78"/>
              <a:cs typeface="Arabic Typesetting" panose="03020402040406030203" pitchFamily="66" charset="-78"/>
            </a:endParaRPr>
          </a:p>
          <a:p>
            <a:pPr algn="r"/>
            <a:r>
              <a:rPr lang="ar-SY" sz="2800" b="1" dirty="0">
                <a:solidFill>
                  <a:srgbClr val="002060"/>
                </a:solidFill>
                <a:latin typeface="Simplified Arabic" panose="02020603050405020304" pitchFamily="18" charset="-78"/>
                <a:cs typeface="Simplified Arabic" panose="02020603050405020304" pitchFamily="18" charset="-78"/>
              </a:rPr>
              <a:t>أحاور زملائي للوصول إلى عوامل أخرى تساعد على التكيَف الاجتماعيَ. </a:t>
            </a:r>
            <a:endParaRPr lang="en-US" sz="2800" dirty="0">
              <a:solidFill>
                <a:srgbClr val="002060"/>
              </a:solidFill>
              <a:latin typeface="Simplified Arabic" panose="02020603050405020304" pitchFamily="18" charset="-78"/>
              <a:cs typeface="Simplified Arabic" panose="02020603050405020304" pitchFamily="18" charset="-78"/>
            </a:endParaRPr>
          </a:p>
          <a:p>
            <a:pPr algn="r"/>
            <a:endParaRPr lang="en-US" sz="2800" b="1" dirty="0">
              <a:solidFill>
                <a:srgbClr val="002060"/>
              </a:solidFill>
              <a:latin typeface="Simplified Arabic" panose="02020603050405020304" pitchFamily="18" charset="-78"/>
              <a:cs typeface="Simplified Arabic" panose="02020603050405020304" pitchFamily="18" charset="-78"/>
            </a:endParaRPr>
          </a:p>
          <a:p>
            <a:pPr algn="r"/>
            <a:endParaRPr lang="ar-SY" sz="1100" dirty="0"/>
          </a:p>
        </p:txBody>
      </p:sp>
    </p:spTree>
    <p:extLst>
      <p:ext uri="{BB962C8B-B14F-4D97-AF65-F5344CB8AC3E}">
        <p14:creationId xmlns:p14="http://schemas.microsoft.com/office/powerpoint/2010/main" val="1774415315"/>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2">
              <a:lumMod val="60000"/>
              <a:lumOff val="40000"/>
            </a:schemeClr>
          </a:solidFill>
        </p:spPr>
        <p:txBody>
          <a:bodyPr>
            <a:normAutofit/>
          </a:bodyPr>
          <a:lstStyle/>
          <a:p>
            <a:pPr algn="ctr"/>
            <a:r>
              <a:rPr lang="ar-SY" sz="6000" b="1" dirty="0" smtClean="0">
                <a:solidFill>
                  <a:srgbClr val="FF0000"/>
                </a:solidFill>
                <a:latin typeface="Arabic Typesetting" panose="03020402040406030203" pitchFamily="66" charset="-78"/>
                <a:cs typeface="Arabic Typesetting" panose="03020402040406030203" pitchFamily="66" charset="-78"/>
              </a:rPr>
              <a:t>التكيف الذاتي</a:t>
            </a:r>
            <a:endParaRPr lang="ar-SY" sz="6000" b="1" dirty="0">
              <a:solidFill>
                <a:srgbClr val="FF0000"/>
              </a:solidFill>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a:lstStyle/>
          <a:p>
            <a:r>
              <a:rPr lang="ar-SA" sz="2800" b="1" dirty="0">
                <a:solidFill>
                  <a:srgbClr val="002060"/>
                </a:solidFill>
                <a:latin typeface="Arabic Typesetting" panose="03020402040406030203" pitchFamily="66" charset="-78"/>
                <a:cs typeface="Arabic Typesetting" panose="03020402040406030203" pitchFamily="66" charset="-78"/>
              </a:rPr>
              <a:t>أي تكيّف الفرد مع نفسه, وقدرته على التوفيق  بين دوافعه العديدة وبين الأدوار الاجتماعيّة المتصارعة بما يمكّنه من حلّ المشكلات التي </a:t>
            </a:r>
            <a:r>
              <a:rPr lang="ar-SA" sz="2800" b="1" dirty="0" err="1">
                <a:solidFill>
                  <a:srgbClr val="002060"/>
                </a:solidFill>
                <a:latin typeface="Arabic Typesetting" panose="03020402040406030203" pitchFamily="66" charset="-78"/>
                <a:cs typeface="Arabic Typesetting" panose="03020402040406030203" pitchFamily="66" charset="-78"/>
              </a:rPr>
              <a:t>يواجهها</a:t>
            </a:r>
            <a:r>
              <a:rPr lang="ar-SA" sz="2800" b="1" dirty="0">
                <a:solidFill>
                  <a:srgbClr val="002060"/>
                </a:solidFill>
                <a:latin typeface="Arabic Typesetting" panose="03020402040406030203" pitchFamily="66" charset="-78"/>
                <a:cs typeface="Arabic Typesetting" panose="03020402040406030203" pitchFamily="66" charset="-78"/>
              </a:rPr>
              <a:t> طبقاً لإمكاناته، وذلك لتحقيق الرضى عن نفسه وإزالة القلق والتوتّر وتعميق الشعور بالسعادة.</a:t>
            </a:r>
            <a:endParaRPr lang="en-US" sz="2800" b="1" dirty="0">
              <a:solidFill>
                <a:srgbClr val="002060"/>
              </a:solidFill>
              <a:latin typeface="Arabic Typesetting" panose="03020402040406030203" pitchFamily="66" charset="-78"/>
              <a:cs typeface="Arabic Typesetting" panose="03020402040406030203" pitchFamily="66" charset="-78"/>
            </a:endParaRPr>
          </a:p>
          <a:p>
            <a:r>
              <a:rPr lang="ar-SA" sz="2800" b="1" dirty="0">
                <a:solidFill>
                  <a:srgbClr val="002060"/>
                </a:solidFill>
                <a:latin typeface="Arabic Typesetting" panose="03020402040406030203" pitchFamily="66" charset="-78"/>
                <a:cs typeface="Arabic Typesetting" panose="03020402040406030203" pitchFamily="66" charset="-78"/>
              </a:rPr>
              <a:t>ويمكن القول: إنّ التكيّف الذاتيّ هو أن يكون الإنسان خالياً من الصراعات الداخليّة والاضطرابات الشخصيّة العنيفة, وهو ما يجعله أكثر أهميّة من التكيّف الاجتماعيّ, لأن صراع الفرد مع ذاته ينعكس سلباً على قدرته على التفاعل السليم مع العالم الخارجي</a:t>
            </a:r>
            <a:r>
              <a:rPr lang="ar-SA" b="1" dirty="0">
                <a:solidFill>
                  <a:srgbClr val="002060"/>
                </a:solidFill>
              </a:rPr>
              <a:t>. </a:t>
            </a:r>
            <a:endParaRPr lang="ar-SY" b="1" dirty="0" smtClean="0">
              <a:solidFill>
                <a:srgbClr val="002060"/>
              </a:solidFill>
            </a:endParaRPr>
          </a:p>
          <a:p>
            <a:r>
              <a:rPr lang="ar-SY" b="1" dirty="0">
                <a:solidFill>
                  <a:srgbClr val="FF0000"/>
                </a:solidFill>
              </a:rPr>
              <a:t>أشارك زملائي بخبرة أوضّح من خلالها تكيفي مع ذاتي.</a:t>
            </a:r>
            <a:endParaRPr lang="en-US" dirty="0">
              <a:solidFill>
                <a:srgbClr val="FF0000"/>
              </a:solidFill>
            </a:endParaRPr>
          </a:p>
          <a:p>
            <a:endParaRPr lang="en-US" b="1" dirty="0">
              <a:solidFill>
                <a:srgbClr val="002060"/>
              </a:solidFill>
            </a:endParaRPr>
          </a:p>
          <a:p>
            <a:endParaRPr lang="ar-SY" dirty="0"/>
          </a:p>
        </p:txBody>
      </p:sp>
    </p:spTree>
    <p:extLst>
      <p:ext uri="{BB962C8B-B14F-4D97-AF65-F5344CB8AC3E}">
        <p14:creationId xmlns:p14="http://schemas.microsoft.com/office/powerpoint/2010/main" val="761749518"/>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effectLst>
            <a:glow rad="228600">
              <a:schemeClr val="accent1">
                <a:satMod val="175000"/>
                <a:alpha val="40000"/>
              </a:schemeClr>
            </a:glow>
          </a:effectLst>
          <a:scene3d>
            <a:camera prst="orthographicFront"/>
            <a:lightRig rig="threePt" dir="t"/>
          </a:scene3d>
          <a:sp3d>
            <a:bevelT w="114300" prst="artDeco"/>
          </a:sp3d>
        </p:spPr>
        <p:txBody>
          <a:bodyPr anchor="ctr">
            <a:normAutofit/>
          </a:bodyPr>
          <a:lstStyle/>
          <a:p>
            <a:pPr algn="ctr"/>
            <a:r>
              <a:rPr lang="ar-SA" b="1" dirty="0">
                <a:solidFill>
                  <a:schemeClr val="tx1">
                    <a:lumMod val="95000"/>
                    <a:lumOff val="5000"/>
                  </a:schemeClr>
                </a:solidFill>
                <a:latin typeface="Andalus" panose="02020603050405020304" pitchFamily="18" charset="-78"/>
                <a:cs typeface="Andalus" panose="02020603050405020304" pitchFamily="18" charset="-78"/>
              </a:rPr>
              <a:t>درجات التكيّف الاجتماعيّ</a:t>
            </a:r>
            <a:endParaRPr lang="ar-SY" dirty="0">
              <a:solidFill>
                <a:schemeClr val="tx1">
                  <a:lumMod val="95000"/>
                  <a:lumOff val="5000"/>
                </a:schemeClr>
              </a:solidFill>
              <a:latin typeface="Andalus" panose="02020603050405020304" pitchFamily="18" charset="-78"/>
              <a:cs typeface="Andalus" panose="02020603050405020304" pitchFamily="18" charset="-78"/>
            </a:endParaRPr>
          </a:p>
        </p:txBody>
      </p:sp>
      <p:sp>
        <p:nvSpPr>
          <p:cNvPr id="3" name="عنصر نائب للمحتوى 2"/>
          <p:cNvSpPr>
            <a:spLocks noGrp="1"/>
          </p:cNvSpPr>
          <p:nvPr>
            <p:ph idx="1"/>
          </p:nvPr>
        </p:nvSpPr>
        <p:spP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13500000" scaled="1"/>
            <a:tileRect/>
          </a:gradFill>
        </p:spPr>
        <p:txBody>
          <a:bodyPr>
            <a:normAutofit/>
          </a:bodyPr>
          <a:lstStyle/>
          <a:p>
            <a:r>
              <a:rPr lang="ar-SA" dirty="0"/>
              <a:t>- </a:t>
            </a:r>
            <a:r>
              <a:rPr lang="ar-SA" sz="2800" b="1" dirty="0">
                <a:solidFill>
                  <a:srgbClr val="002060"/>
                </a:solidFill>
                <a:latin typeface="Arabic Typesetting" panose="03020402040406030203" pitchFamily="66" charset="-78"/>
                <a:cs typeface="Arabic Typesetting" panose="03020402040406030203" pitchFamily="66" charset="-78"/>
              </a:rPr>
              <a:t>أفراد يتمتّعون بدرجة عالية من التكيّف، وهم على نوعين: أفراد  يتقبّلون أوضاع المجتمع، وهم أغلبية, والنوع الثاني أفرادٌ يحاولون تغيير المجتمع إلى الأفضل لأنّ لديهم رؤية أفضل للحياة ويتمتّعون بالصحّة النفسيّة، وهم أقليّة، المصلحون الاجتماعيون.</a:t>
            </a:r>
            <a:endParaRPr lang="en-US" sz="2800" b="1" dirty="0">
              <a:solidFill>
                <a:srgbClr val="002060"/>
              </a:solidFill>
              <a:latin typeface="Arabic Typesetting" panose="03020402040406030203" pitchFamily="66" charset="-78"/>
              <a:cs typeface="Arabic Typesetting" panose="03020402040406030203" pitchFamily="66" charset="-78"/>
            </a:endParaRPr>
          </a:p>
          <a:p>
            <a:r>
              <a:rPr lang="ar-SA" sz="2800" b="1" dirty="0">
                <a:solidFill>
                  <a:srgbClr val="002060"/>
                </a:solidFill>
                <a:latin typeface="Arabic Typesetting" panose="03020402040406030203" pitchFamily="66" charset="-78"/>
                <a:cs typeface="Arabic Typesetting" panose="03020402040406030203" pitchFamily="66" charset="-78"/>
              </a:rPr>
              <a:t>2- أقليّةٌ من الأفراد غير متوافقة تخرج عن قيم وقوانين </a:t>
            </a:r>
            <a:r>
              <a:rPr lang="ar-SA" sz="2800" b="1" dirty="0" err="1">
                <a:solidFill>
                  <a:srgbClr val="002060"/>
                </a:solidFill>
                <a:latin typeface="Arabic Typesetting" panose="03020402040406030203" pitchFamily="66" charset="-78"/>
                <a:cs typeface="Arabic Typesetting" panose="03020402040406030203" pitchFamily="66" charset="-78"/>
              </a:rPr>
              <a:t>المجتمع،وهؤلاء</a:t>
            </a:r>
            <a:r>
              <a:rPr lang="ar-SA" sz="2800" b="1" dirty="0">
                <a:solidFill>
                  <a:srgbClr val="002060"/>
                </a:solidFill>
                <a:latin typeface="Arabic Typesetting" panose="03020402040406030203" pitchFamily="66" charset="-78"/>
                <a:cs typeface="Arabic Typesetting" panose="03020402040406030203" pitchFamily="66" charset="-78"/>
              </a:rPr>
              <a:t> غير قادرين على التكيّف الاجتماعيَ. </a:t>
            </a:r>
            <a:endParaRPr lang="en-US" sz="2800" b="1" dirty="0">
              <a:solidFill>
                <a:srgbClr val="002060"/>
              </a:solidFill>
              <a:latin typeface="Arabic Typesetting" panose="03020402040406030203" pitchFamily="66" charset="-78"/>
              <a:cs typeface="Arabic Typesetting" panose="03020402040406030203" pitchFamily="66" charset="-78"/>
            </a:endParaRPr>
          </a:p>
          <a:p>
            <a:r>
              <a:rPr lang="ar-SA" sz="2800" b="1" dirty="0">
                <a:solidFill>
                  <a:srgbClr val="002060"/>
                </a:solidFill>
                <a:latin typeface="Arabic Typesetting" panose="03020402040406030203" pitchFamily="66" charset="-78"/>
                <a:cs typeface="Arabic Typesetting" panose="03020402040406030203" pitchFamily="66" charset="-78"/>
              </a:rPr>
              <a:t>3- هناك فئة أخرى لا تؤدّي دوراً في المجتمع بسبب الانعزال وهؤلاء غالبا ًما يصابون بأمراض ذهنيَة وعصبَية كالكآبة والهلوسة والوساوس، والسلوك </a:t>
            </a:r>
            <a:r>
              <a:rPr lang="ar-SA" sz="2800" b="1" dirty="0" err="1">
                <a:solidFill>
                  <a:srgbClr val="002060"/>
                </a:solidFill>
                <a:latin typeface="Arabic Typesetting" panose="03020402040406030203" pitchFamily="66" charset="-78"/>
                <a:cs typeface="Arabic Typesetting" panose="03020402040406030203" pitchFamily="66" charset="-78"/>
              </a:rPr>
              <a:t>اللااجتماعي</a:t>
            </a:r>
            <a:r>
              <a:rPr lang="ar-SA" sz="2800" b="1" dirty="0">
                <a:solidFill>
                  <a:srgbClr val="002060"/>
                </a:solidFill>
                <a:latin typeface="Arabic Typesetting" panose="03020402040406030203" pitchFamily="66" charset="-78"/>
                <a:cs typeface="Arabic Typesetting" panose="03020402040406030203" pitchFamily="66" charset="-78"/>
              </a:rPr>
              <a:t>, ويكون ذلك  سبباً إضافيا ًلانعزالهم الاجتماعي.</a:t>
            </a:r>
            <a:endParaRPr lang="en-US" sz="2800" b="1" dirty="0">
              <a:solidFill>
                <a:srgbClr val="002060"/>
              </a:solidFill>
              <a:latin typeface="Arabic Typesetting" panose="03020402040406030203" pitchFamily="66" charset="-78"/>
              <a:cs typeface="Arabic Typesetting" panose="03020402040406030203" pitchFamily="66" charset="-78"/>
            </a:endParaRPr>
          </a:p>
          <a:p>
            <a:endParaRPr lang="ar-SY" dirty="0"/>
          </a:p>
        </p:txBody>
      </p:sp>
    </p:spTree>
    <p:extLst>
      <p:ext uri="{BB962C8B-B14F-4D97-AF65-F5344CB8AC3E}">
        <p14:creationId xmlns:p14="http://schemas.microsoft.com/office/powerpoint/2010/main" val="947215868"/>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508000"/>
            <a:ext cx="8911687" cy="1574800"/>
          </a:xfrm>
          <a:blipFill>
            <a:blip r:embed="rId2"/>
            <a:tile tx="0" ty="0" sx="100000" sy="100000" flip="none" algn="tl"/>
          </a:blipFill>
        </p:spPr>
        <p:txBody>
          <a:bodyPr anchor="ctr">
            <a:noAutofit/>
          </a:bodyPr>
          <a:lstStyle/>
          <a:p>
            <a:pPr algn="ctr"/>
            <a:r>
              <a:rPr lang="ar-SY" sz="4400" b="1" dirty="0" smtClean="0">
                <a:solidFill>
                  <a:schemeClr val="bg2">
                    <a:lumMod val="10000"/>
                  </a:schemeClr>
                </a:solidFill>
                <a:latin typeface="Andalus" panose="02020603050405020304" pitchFamily="18" charset="-78"/>
                <a:cs typeface="Andalus" panose="02020603050405020304" pitchFamily="18" charset="-78"/>
              </a:rPr>
              <a:t/>
            </a:r>
            <a:br>
              <a:rPr lang="ar-SY" sz="4400" b="1" dirty="0" smtClean="0">
                <a:solidFill>
                  <a:schemeClr val="bg2">
                    <a:lumMod val="10000"/>
                  </a:schemeClr>
                </a:solidFill>
                <a:latin typeface="Andalus" panose="02020603050405020304" pitchFamily="18" charset="-78"/>
                <a:cs typeface="Andalus" panose="02020603050405020304" pitchFamily="18" charset="-78"/>
              </a:rPr>
            </a:br>
            <a:r>
              <a:rPr lang="ar-SY" sz="4400" b="1" dirty="0">
                <a:solidFill>
                  <a:schemeClr val="bg2">
                    <a:lumMod val="10000"/>
                  </a:schemeClr>
                </a:solidFill>
                <a:latin typeface="Andalus" panose="02020603050405020304" pitchFamily="18" charset="-78"/>
                <a:cs typeface="Andalus" panose="02020603050405020304" pitchFamily="18" charset="-78"/>
              </a:rPr>
              <a:t/>
            </a:r>
            <a:br>
              <a:rPr lang="ar-SY" sz="4400" b="1" dirty="0">
                <a:solidFill>
                  <a:schemeClr val="bg2">
                    <a:lumMod val="10000"/>
                  </a:schemeClr>
                </a:solidFill>
                <a:latin typeface="Andalus" panose="02020603050405020304" pitchFamily="18" charset="-78"/>
                <a:cs typeface="Andalus" panose="02020603050405020304" pitchFamily="18" charset="-78"/>
              </a:rPr>
            </a:br>
            <a:r>
              <a:rPr lang="ar-SA" sz="4400" b="1" dirty="0" smtClean="0">
                <a:solidFill>
                  <a:schemeClr val="bg2">
                    <a:lumMod val="10000"/>
                  </a:schemeClr>
                </a:solidFill>
                <a:latin typeface="Andalus" panose="02020603050405020304" pitchFamily="18" charset="-78"/>
                <a:cs typeface="Andalus" panose="02020603050405020304" pitchFamily="18" charset="-78"/>
              </a:rPr>
              <a:t>رابعاً </a:t>
            </a:r>
            <a:r>
              <a:rPr lang="ar-SA" sz="4400" b="1" dirty="0">
                <a:solidFill>
                  <a:schemeClr val="bg2">
                    <a:lumMod val="10000"/>
                  </a:schemeClr>
                </a:solidFill>
                <a:latin typeface="Andalus" panose="02020603050405020304" pitchFamily="18" charset="-78"/>
                <a:cs typeface="Andalus" panose="02020603050405020304" pitchFamily="18" charset="-78"/>
              </a:rPr>
              <a:t>: الآثار السلبيّة لـ </a:t>
            </a:r>
            <a:r>
              <a:rPr lang="ar-SA" sz="4400" b="1" dirty="0" err="1">
                <a:solidFill>
                  <a:schemeClr val="bg2">
                    <a:lumMod val="10000"/>
                  </a:schemeClr>
                </a:solidFill>
                <a:latin typeface="Andalus" panose="02020603050405020304" pitchFamily="18" charset="-78"/>
                <a:cs typeface="Andalus" panose="02020603050405020304" pitchFamily="18" charset="-78"/>
              </a:rPr>
              <a:t>اللاتكيّف</a:t>
            </a:r>
            <a:r>
              <a:rPr lang="ar-SA" sz="4400" b="1" dirty="0">
                <a:solidFill>
                  <a:schemeClr val="bg2">
                    <a:lumMod val="10000"/>
                  </a:schemeClr>
                </a:solidFill>
                <a:latin typeface="Andalus" panose="02020603050405020304" pitchFamily="18" charset="-78"/>
                <a:cs typeface="Andalus" panose="02020603050405020304" pitchFamily="18" charset="-78"/>
              </a:rPr>
              <a:t>:</a:t>
            </a:r>
            <a:r>
              <a:rPr lang="en-US" sz="4400" b="1" dirty="0">
                <a:solidFill>
                  <a:schemeClr val="bg2">
                    <a:lumMod val="10000"/>
                  </a:schemeClr>
                </a:solidFill>
                <a:latin typeface="Andalus" panose="02020603050405020304" pitchFamily="18" charset="-78"/>
                <a:cs typeface="Andalus" panose="02020603050405020304" pitchFamily="18" charset="-78"/>
              </a:rPr>
              <a:t/>
            </a:r>
            <a:br>
              <a:rPr lang="en-US" sz="4400" b="1" dirty="0">
                <a:solidFill>
                  <a:schemeClr val="bg2">
                    <a:lumMod val="10000"/>
                  </a:schemeClr>
                </a:solidFill>
                <a:latin typeface="Andalus" panose="02020603050405020304" pitchFamily="18" charset="-78"/>
                <a:cs typeface="Andalus" panose="02020603050405020304" pitchFamily="18" charset="-78"/>
              </a:rPr>
            </a:br>
            <a:endParaRPr lang="ar-SY" sz="4400" b="1" dirty="0">
              <a:solidFill>
                <a:schemeClr val="bg2">
                  <a:lumMod val="10000"/>
                </a:schemeClr>
              </a:solidFill>
              <a:latin typeface="Andalus" panose="02020603050405020304" pitchFamily="18" charset="-78"/>
              <a:cs typeface="Andalus" panose="02020603050405020304" pitchFamily="18" charset="-78"/>
            </a:endParaRPr>
          </a:p>
        </p:txBody>
      </p:sp>
      <p:sp>
        <p:nvSpPr>
          <p:cNvPr id="3" name="عنصر نائب للمحتوى 2"/>
          <p:cNvSpPr>
            <a:spLocks noGrp="1"/>
          </p:cNvSpPr>
          <p:nvPr>
            <p:ph idx="1"/>
          </p:nvPr>
        </p:nvSpPr>
        <p:spPr>
          <a:xfrm>
            <a:off x="2589212" y="2273300"/>
            <a:ext cx="8915400" cy="3637922"/>
          </a:xfrm>
          <a:blipFill>
            <a:blip r:embed="rId3"/>
            <a:tile tx="0" ty="0" sx="100000" sy="100000" flip="none" algn="tl"/>
          </a:blipFill>
        </p:spPr>
        <p:txBody>
          <a:bodyPr>
            <a:normAutofit/>
          </a:bodyPr>
          <a:lstStyle/>
          <a:p>
            <a:r>
              <a:rPr lang="ar-SA" sz="3200" b="1" dirty="0">
                <a:solidFill>
                  <a:srgbClr val="7030A0"/>
                </a:solidFill>
                <a:latin typeface="Arabic Typesetting" panose="03020402040406030203" pitchFamily="66" charset="-78"/>
                <a:cs typeface="Arabic Typesetting" panose="03020402040406030203" pitchFamily="66" charset="-78"/>
              </a:rPr>
              <a:t>هب أنّ أحد أصدقائك سيسافر في بعثة خارج البلاد للحصول على تخصّص جديد....وحدّثك عن خوفه من عدم التكيّف هناك....</a:t>
            </a:r>
            <a:endParaRPr lang="en-US" sz="3200" dirty="0">
              <a:solidFill>
                <a:srgbClr val="7030A0"/>
              </a:solidFill>
              <a:latin typeface="Arabic Typesetting" panose="03020402040406030203" pitchFamily="66" charset="-78"/>
              <a:cs typeface="Arabic Typesetting" panose="03020402040406030203" pitchFamily="66" charset="-78"/>
            </a:endParaRPr>
          </a:p>
          <a:p>
            <a:r>
              <a:rPr lang="ar-SA" sz="3200" b="1" dirty="0">
                <a:solidFill>
                  <a:srgbClr val="7030A0"/>
                </a:solidFill>
                <a:latin typeface="Arabic Typesetting" panose="03020402040406030203" pitchFamily="66" charset="-78"/>
                <a:cs typeface="Arabic Typesetting" panose="03020402040406030203" pitchFamily="66" charset="-78"/>
              </a:rPr>
              <a:t>كيف تساعده؟  بماذا تنصحه؟</a:t>
            </a:r>
            <a:endParaRPr lang="en-US" sz="3200" dirty="0">
              <a:solidFill>
                <a:srgbClr val="7030A0"/>
              </a:solidFill>
              <a:latin typeface="Arabic Typesetting" panose="03020402040406030203" pitchFamily="66" charset="-78"/>
              <a:cs typeface="Arabic Typesetting" panose="03020402040406030203" pitchFamily="66" charset="-78"/>
            </a:endParaRPr>
          </a:p>
          <a:p>
            <a:r>
              <a:rPr lang="ar-SA" sz="3200" b="1" dirty="0">
                <a:solidFill>
                  <a:srgbClr val="7030A0"/>
                </a:solidFill>
                <a:latin typeface="Arabic Typesetting" panose="03020402040406030203" pitchFamily="66" charset="-78"/>
                <a:cs typeface="Arabic Typesetting" panose="03020402040406030203" pitchFamily="66" charset="-78"/>
              </a:rPr>
              <a:t>أستنتج الآثار السلبية </a:t>
            </a:r>
            <a:r>
              <a:rPr lang="ar-SA" sz="3200" b="1" dirty="0" err="1">
                <a:solidFill>
                  <a:srgbClr val="7030A0"/>
                </a:solidFill>
                <a:latin typeface="Arabic Typesetting" panose="03020402040406030203" pitchFamily="66" charset="-78"/>
                <a:cs typeface="Arabic Typesetting" panose="03020402040406030203" pitchFamily="66" charset="-78"/>
              </a:rPr>
              <a:t>للّاتكيَف</a:t>
            </a:r>
            <a:r>
              <a:rPr lang="ar-SA" sz="3200" b="1" dirty="0">
                <a:solidFill>
                  <a:srgbClr val="7030A0"/>
                </a:solidFill>
                <a:latin typeface="Arabic Typesetting" panose="03020402040406030203" pitchFamily="66" charset="-78"/>
                <a:cs typeface="Arabic Typesetting" panose="03020402040406030203" pitchFamily="66" charset="-78"/>
              </a:rPr>
              <a:t>. </a:t>
            </a:r>
            <a:endParaRPr lang="ar-SY" sz="3200" dirty="0">
              <a:solidFill>
                <a:srgbClr val="7030A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182035303"/>
      </p:ext>
    </p:extLst>
  </p:cSld>
  <p:clrMapOvr>
    <a:masterClrMapping/>
  </p:clrMapOvr>
  <mc:AlternateContent xmlns:mc="http://schemas.openxmlformats.org/markup-compatibility/2006" xmlns:p14="http://schemas.microsoft.com/office/powerpoint/2010/main">
    <mc:Choice Requires="p14">
      <p:transition spd="slow" p14:dur="25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174</TotalTime>
  <Words>497</Words>
  <Application>Microsoft Office PowerPoint</Application>
  <PresentationFormat>ملء الشاشة</PresentationFormat>
  <Paragraphs>32</Paragraphs>
  <Slides>9</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9</vt:i4>
      </vt:variant>
    </vt:vector>
  </HeadingPairs>
  <TitlesOfParts>
    <vt:vector size="17" baseType="lpstr">
      <vt:lpstr>Andalus</vt:lpstr>
      <vt:lpstr>Arabic Typesetting</vt:lpstr>
      <vt:lpstr>Arial</vt:lpstr>
      <vt:lpstr>Century Gothic</vt:lpstr>
      <vt:lpstr>Simplified Arabic</vt:lpstr>
      <vt:lpstr>Tahoma</vt:lpstr>
      <vt:lpstr>Wingdings 3</vt:lpstr>
      <vt:lpstr>Wisp</vt:lpstr>
      <vt:lpstr>    الصف الثاني الثانوي العلمي</vt:lpstr>
      <vt:lpstr>قضية للمناقشة:  انتقل ماهر من الريف إلى المدينة بعد أن أنهى المرحلة الثانويّة والتحق بالجامعة، بدا الأمر له في غاية الصعوبة لأنه سيقطن في مسكن جديد ويتعرّف على أناس جدد وزملاء جدد....  </vt:lpstr>
      <vt:lpstr>معنى التكيف</vt:lpstr>
      <vt:lpstr>أتحاور وأستنتج</vt:lpstr>
      <vt:lpstr>عرض تقديمي في PowerPoint</vt:lpstr>
      <vt:lpstr>التكيف الاجتماعي</vt:lpstr>
      <vt:lpstr>التكيف الذاتي</vt:lpstr>
      <vt:lpstr>درجات التكيّف الاجتماعيّ</vt:lpstr>
      <vt:lpstr>  رابعاً : الآثار السلبيّة لـ اللاتكيّف: </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الصف الثاني الثانوي العلمي</dc:title>
  <dc:creator>Maher</dc:creator>
  <cp:lastModifiedBy>Maher</cp:lastModifiedBy>
  <cp:revision>11</cp:revision>
  <dcterms:created xsi:type="dcterms:W3CDTF">2018-10-20T16:06:32Z</dcterms:created>
  <dcterms:modified xsi:type="dcterms:W3CDTF">2018-10-20T19:07:23Z</dcterms:modified>
</cp:coreProperties>
</file>