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BC10-6F14-474B-A9F2-D74085624E35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04C-9ED0-487F-A75D-48802715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4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BC10-6F14-474B-A9F2-D74085624E35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04C-9ED0-487F-A75D-48802715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9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BC10-6F14-474B-A9F2-D74085624E35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04C-9ED0-487F-A75D-48802715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5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BC10-6F14-474B-A9F2-D74085624E35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04C-9ED0-487F-A75D-48802715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8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BC10-6F14-474B-A9F2-D74085624E35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04C-9ED0-487F-A75D-48802715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2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BC10-6F14-474B-A9F2-D74085624E35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04C-9ED0-487F-A75D-48802715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BC10-6F14-474B-A9F2-D74085624E35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04C-9ED0-487F-A75D-48802715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2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BC10-6F14-474B-A9F2-D74085624E35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04C-9ED0-487F-A75D-48802715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7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BC10-6F14-474B-A9F2-D74085624E35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04C-9ED0-487F-A75D-48802715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4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BC10-6F14-474B-A9F2-D74085624E35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04C-9ED0-487F-A75D-48802715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8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BC10-6F14-474B-A9F2-D74085624E35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04C-9ED0-487F-A75D-48802715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4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BC10-6F14-474B-A9F2-D74085624E35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7D04C-9ED0-487F-A75D-48802715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916189" y="5120640"/>
            <a:ext cx="5275811" cy="1066020"/>
          </a:xfrm>
        </p:spPr>
        <p:txBody>
          <a:bodyPr>
            <a:noAutofit/>
          </a:bodyPr>
          <a:lstStyle/>
          <a:p>
            <a:r>
              <a:rPr lang="ar-SA" sz="7200" b="1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التفكير المنطقي </a:t>
            </a:r>
            <a:endParaRPr lang="en-US" sz="7200" b="1" dirty="0">
              <a:solidFill>
                <a:srgbClr val="FF0000"/>
              </a:solidFill>
              <a:cs typeface="DecoType Naskh" panose="02010400000000000000" pitchFamily="2" charset="-78"/>
            </a:endParaRPr>
          </a:p>
        </p:txBody>
      </p:sp>
      <p:pic>
        <p:nvPicPr>
          <p:cNvPr id="3" name="Clay01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7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01541" y="914401"/>
            <a:ext cx="5950527" cy="268821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DecoType Naskh" panose="02010400000000000000" pitchFamily="2" charset="-78"/>
              </a:rPr>
              <a:t>من يصنعه لا يستخدمه ، ومن يشتريه لا يستخدمه ، ومن يستخدمه لا يراه .. ما هو ؟</a:t>
            </a:r>
            <a: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  <a:t/>
            </a:r>
            <a:b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</a:br>
            <a: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  <a:t>1- هدية لشخص ما </a:t>
            </a:r>
            <a:b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</a:br>
            <a: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  <a:t>2- ثياب </a:t>
            </a:r>
            <a:b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</a:br>
            <a: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  <a:t>3- كفن </a:t>
            </a:r>
            <a:b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</a:br>
            <a: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  <a:t>4- إجابة أخرى </a:t>
            </a:r>
            <a:endParaRPr lang="en-US" sz="2800" dirty="0">
              <a:latin typeface="+mn-lt"/>
              <a:ea typeface="+mn-ea"/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36468" y="4053436"/>
            <a:ext cx="10515600" cy="23473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dirty="0">
                <a:solidFill>
                  <a:schemeClr val="accent5">
                    <a:lumMod val="75000"/>
                  </a:schemeClr>
                </a:solidFill>
                <a:cs typeface="DecoType Naskh" panose="02010400000000000000" pitchFamily="2" charset="-78"/>
              </a:rPr>
              <a:t>أنا طفل أبي ، وطفل أمي ، لكني لست ابن الاثنين .. من أنا ؟</a:t>
            </a:r>
          </a:p>
          <a:p>
            <a:pPr marL="0" indent="0">
              <a:buNone/>
            </a:pPr>
            <a:r>
              <a:rPr lang="ar-SA" dirty="0">
                <a:solidFill>
                  <a:srgbClr val="FF0000"/>
                </a:solidFill>
                <a:cs typeface="DecoType Naskh" panose="02010400000000000000" pitchFamily="2" charset="-78"/>
              </a:rPr>
              <a:t>1- الظل </a:t>
            </a:r>
          </a:p>
          <a:p>
            <a:pPr marL="0" indent="0">
              <a:buNone/>
            </a:pPr>
            <a:r>
              <a:rPr lang="ar-SA" dirty="0">
                <a:solidFill>
                  <a:srgbClr val="FF0000"/>
                </a:solidFill>
                <a:cs typeface="DecoType Naskh" panose="02010400000000000000" pitchFamily="2" charset="-78"/>
              </a:rPr>
              <a:t>2- حيوانهم الأليف </a:t>
            </a:r>
          </a:p>
          <a:p>
            <a:pPr marL="0" indent="0">
              <a:buNone/>
            </a:pPr>
            <a:r>
              <a:rPr lang="ar-SA" dirty="0">
                <a:solidFill>
                  <a:srgbClr val="FF0000"/>
                </a:solidFill>
                <a:cs typeface="DecoType Naskh" panose="02010400000000000000" pitchFamily="2" charset="-78"/>
              </a:rPr>
              <a:t>3- ابنتهم </a:t>
            </a:r>
          </a:p>
          <a:p>
            <a:pPr marL="0" indent="0">
              <a:buNone/>
            </a:pPr>
            <a:r>
              <a:rPr lang="ar-SA" dirty="0">
                <a:solidFill>
                  <a:srgbClr val="FF0000"/>
                </a:solidFill>
                <a:cs typeface="DecoType Naskh" panose="02010400000000000000" pitchFamily="2" charset="-78"/>
              </a:rPr>
              <a:t>4- إجابة أخرى </a:t>
            </a:r>
            <a:endParaRPr lang="en-US" dirty="0">
              <a:solidFill>
                <a:srgbClr val="FF0000"/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21079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74476" y="514754"/>
            <a:ext cx="5817524" cy="294334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ar-SA" sz="2800" dirty="0">
                <a:solidFill>
                  <a:srgbClr val="C00000"/>
                </a:solidFill>
                <a:latin typeface="+mn-lt"/>
                <a:ea typeface="+mn-ea"/>
                <a:cs typeface="DecoType Naskh" panose="02010400000000000000" pitchFamily="2" charset="-78"/>
              </a:rPr>
              <a:t>رجل على وشك أن ينفذ فيه حكم الإعدام ، قال القاضي للرجل بأنه بإمكانه اختيار كيفية موته ، لكن الرجل خرج من الغرفة دون أي أذى .. فماذا اختار ؟</a:t>
            </a:r>
            <a: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  <a:t/>
            </a:r>
            <a:b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</a:br>
            <a: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  <a:t>1- الموت بطريقة كبار السن </a:t>
            </a:r>
            <a:b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</a:br>
            <a: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  <a:t>2- الموت بالغرق كن لا يوجد نهر </a:t>
            </a:r>
            <a:b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</a:br>
            <a: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  <a:t>3- الموت بالحرق لكن لا يوجد هناك نار </a:t>
            </a:r>
            <a:b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</a:br>
            <a: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  <a:t>4- إجابة أخرى </a:t>
            </a:r>
            <a:endParaRPr lang="en-US" sz="2800" dirty="0">
              <a:latin typeface="+mn-lt"/>
              <a:ea typeface="+mn-ea"/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76400" y="3762491"/>
            <a:ext cx="10515600" cy="27796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dirty="0">
                <a:solidFill>
                  <a:schemeClr val="accent4">
                    <a:lumMod val="75000"/>
                  </a:schemeClr>
                </a:solidFill>
                <a:cs typeface="DecoType Naskh" panose="02010400000000000000" pitchFamily="2" charset="-78"/>
              </a:rPr>
              <a:t>هل من القانوني لرجل في أي دولة عربية أن تتزوج من أخت أرملته ؟</a:t>
            </a:r>
          </a:p>
          <a:p>
            <a:pPr marL="0" indent="0">
              <a:buNone/>
            </a:pPr>
            <a:r>
              <a:rPr lang="ar-SA" dirty="0">
                <a:cs typeface="DecoType Naskh" panose="02010400000000000000" pitchFamily="2" charset="-78"/>
              </a:rPr>
              <a:t>1- نعم طالما أنها على قيد الحياة </a:t>
            </a:r>
          </a:p>
          <a:p>
            <a:pPr marL="0" indent="0">
              <a:buNone/>
            </a:pPr>
            <a:r>
              <a:rPr lang="ar-SA" dirty="0">
                <a:cs typeface="DecoType Naskh" panose="02010400000000000000" pitchFamily="2" charset="-78"/>
              </a:rPr>
              <a:t>2- نعم إذا كان الرجل عربياً </a:t>
            </a:r>
          </a:p>
          <a:p>
            <a:pPr marL="0" indent="0">
              <a:buNone/>
            </a:pPr>
            <a:r>
              <a:rPr lang="ar-SA" dirty="0">
                <a:cs typeface="DecoType Naskh" panose="02010400000000000000" pitchFamily="2" charset="-78"/>
              </a:rPr>
              <a:t>3- لا لأن الرجل قد مات </a:t>
            </a:r>
          </a:p>
          <a:p>
            <a:pPr marL="0" indent="0">
              <a:buNone/>
            </a:pPr>
            <a:r>
              <a:rPr lang="ar-SA" dirty="0">
                <a:cs typeface="DecoType Naskh" panose="02010400000000000000" pitchFamily="2" charset="-78"/>
              </a:rPr>
              <a:t>4- لا يمكنك الزواج هكذا في دولة عربية </a:t>
            </a:r>
          </a:p>
          <a:p>
            <a:pPr marL="0" indent="0">
              <a:buNone/>
            </a:pPr>
            <a:r>
              <a:rPr lang="ar-SA" dirty="0">
                <a:cs typeface="DecoType Naskh" panose="02010400000000000000" pitchFamily="2" charset="-78"/>
              </a:rPr>
              <a:t>5- إجابة أخرى </a:t>
            </a:r>
            <a:endParaRPr lang="en-US" dirty="0"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51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ar-SA" sz="5400" dirty="0">
                <a:solidFill>
                  <a:srgbClr val="FF0000"/>
                </a:solidFill>
                <a:latin typeface="+mn-lt"/>
                <a:ea typeface="+mn-ea"/>
                <a:cs typeface="DecoType Naskh" panose="02010400000000000000" pitchFamily="2" charset="-78"/>
              </a:rPr>
              <a:t>التقويم </a:t>
            </a:r>
            <a:endParaRPr lang="en-US" sz="5400" dirty="0">
              <a:solidFill>
                <a:srgbClr val="FF0000"/>
              </a:solidFill>
              <a:latin typeface="+mn-lt"/>
              <a:ea typeface="+mn-ea"/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76400" y="15596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>
                <a:solidFill>
                  <a:srgbClr val="FF00FF"/>
                </a:solidFill>
                <a:cs typeface="DecoType Naskh" panose="02010400000000000000" pitchFamily="2" charset="-78"/>
              </a:rPr>
              <a:t>1- اكتب كلمة صحيحة أمام العبارة الصحيحة وكلمة مغلوطة أمام العبارة المغلوطة :</a:t>
            </a:r>
          </a:p>
          <a:p>
            <a:pPr marL="0" indent="0">
              <a:buNone/>
            </a:pPr>
            <a:r>
              <a:rPr lang="ar-SA" dirty="0">
                <a:solidFill>
                  <a:srgbClr val="3333FF"/>
                </a:solidFill>
                <a:cs typeface="DecoType Naskh" panose="02010400000000000000" pitchFamily="2" charset="-78"/>
              </a:rPr>
              <a:t>أ – المنطق هو العلم الذي يدرس القواعد العامة للتفكير الصحيح .</a:t>
            </a:r>
          </a:p>
          <a:p>
            <a:pPr marL="0" indent="0">
              <a:buNone/>
            </a:pPr>
            <a:r>
              <a:rPr lang="ar-SA" dirty="0">
                <a:solidFill>
                  <a:srgbClr val="3333FF"/>
                </a:solidFill>
                <a:cs typeface="DecoType Naskh" panose="02010400000000000000" pitchFamily="2" charset="-78"/>
              </a:rPr>
              <a:t>ب – قانون السببية يعني أن الحوادث تقع بطريقة عشوائية </a:t>
            </a:r>
            <a:r>
              <a:rPr lang="ar-SA" dirty="0" smtClean="0">
                <a:solidFill>
                  <a:srgbClr val="3333FF"/>
                </a:solidFill>
                <a:cs typeface="DecoType Naskh" panose="02010400000000000000" pitchFamily="2" charset="-78"/>
              </a:rPr>
              <a:t>.</a:t>
            </a:r>
          </a:p>
          <a:p>
            <a:pPr marL="0" indent="0">
              <a:buNone/>
            </a:pPr>
            <a:endParaRPr lang="ar-SA" dirty="0">
              <a:cs typeface="DecoType Naskh" panose="02010400000000000000" pitchFamily="2" charset="-78"/>
            </a:endParaRPr>
          </a:p>
          <a:p>
            <a:pPr marL="0" indent="0">
              <a:buNone/>
            </a:pPr>
            <a:r>
              <a:rPr lang="ar-SA" dirty="0">
                <a:cs typeface="DecoType Naskh" panose="02010400000000000000" pitchFamily="2" charset="-78"/>
              </a:rPr>
              <a:t>2- </a:t>
            </a:r>
            <a:r>
              <a:rPr lang="ar-SA" dirty="0" smtClean="0">
                <a:cs typeface="DecoType Naskh" panose="02010400000000000000" pitchFamily="2" charset="-78"/>
              </a:rPr>
              <a:t>أجيب ع</a:t>
            </a:r>
            <a:r>
              <a:rPr lang="ar-SA" dirty="0" smtClean="0">
                <a:cs typeface="DecoType Naskh" panose="02010400000000000000" pitchFamily="2" charset="-78"/>
              </a:rPr>
              <a:t>ما </a:t>
            </a:r>
            <a:r>
              <a:rPr lang="ar-SA" dirty="0">
                <a:cs typeface="DecoType Naskh" panose="02010400000000000000" pitchFamily="2" charset="-78"/>
              </a:rPr>
              <a:t>يلي </a:t>
            </a:r>
          </a:p>
          <a:p>
            <a:pPr marL="0" indent="0">
              <a:buNone/>
            </a:pPr>
            <a:r>
              <a:rPr lang="ar-SA" dirty="0">
                <a:solidFill>
                  <a:srgbClr val="3333FF"/>
                </a:solidFill>
                <a:cs typeface="DecoType Naskh" panose="02010400000000000000" pitchFamily="2" charset="-78"/>
              </a:rPr>
              <a:t>أ – الشيء الواحد لابد أن يتصف بالصفة أو بنقيضها .</a:t>
            </a:r>
          </a:p>
          <a:p>
            <a:pPr marL="0" indent="0">
              <a:buNone/>
            </a:pPr>
            <a:r>
              <a:rPr lang="ar-SA" dirty="0">
                <a:solidFill>
                  <a:srgbClr val="3333FF"/>
                </a:solidFill>
                <a:cs typeface="DecoType Naskh" panose="02010400000000000000" pitchFamily="2" charset="-78"/>
              </a:rPr>
              <a:t>ب – يسمح قانون الحتمية بالتنبؤ .</a:t>
            </a:r>
          </a:p>
          <a:p>
            <a:pPr marL="0" indent="0">
              <a:buNone/>
            </a:pPr>
            <a:r>
              <a:rPr lang="ar-SA" dirty="0">
                <a:solidFill>
                  <a:srgbClr val="FF00FF"/>
                </a:solidFill>
                <a:cs typeface="DecoType Naskh" panose="02010400000000000000" pitchFamily="2" charset="-78"/>
              </a:rPr>
              <a:t>3 – ميز بين السببية والحتمية والغائية .</a:t>
            </a:r>
            <a:endParaRPr lang="en-US" dirty="0">
              <a:solidFill>
                <a:srgbClr val="FF00FF"/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16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89812" y="1995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SA" sz="5400" dirty="0">
                <a:solidFill>
                  <a:srgbClr val="00B0F0"/>
                </a:solidFill>
                <a:cs typeface="DecoType Naskh" panose="02010400000000000000" pitchFamily="2" charset="-78"/>
              </a:rPr>
              <a:t>قضية للمناقشة</a:t>
            </a:r>
            <a:endParaRPr lang="en-US" sz="5400" dirty="0">
              <a:solidFill>
                <a:srgbClr val="00B0F0"/>
              </a:solidFill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063538" y="2091632"/>
            <a:ext cx="8128462" cy="4351338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ar-SA" sz="4000" dirty="0">
                <a:solidFill>
                  <a:srgbClr val="FF00FF"/>
                </a:solidFill>
                <a:latin typeface="+mj-lt"/>
                <a:ea typeface="+mj-ea"/>
                <a:cs typeface="DecoType Naskh" panose="02010400000000000000" pitchFamily="2" charset="-78"/>
              </a:rPr>
              <a:t>كنت تقود سيارتك في ليلة عاصفة ... وفي طريقك مررت بموقف للحافلات ، ورأيت ثلاثة أشخاص ينتظرون الحافلة :</a:t>
            </a:r>
          </a:p>
          <a:p>
            <a:pPr marL="0" indent="0">
              <a:spcBef>
                <a:spcPct val="0"/>
              </a:spcBef>
              <a:buNone/>
            </a:pPr>
            <a:r>
              <a:rPr lang="ar-SA" sz="4000" dirty="0">
                <a:solidFill>
                  <a:srgbClr val="FF00FF"/>
                </a:solidFill>
                <a:latin typeface="+mj-lt"/>
                <a:ea typeface="+mj-ea"/>
                <a:cs typeface="DecoType Naskh" panose="02010400000000000000" pitchFamily="2" charset="-78"/>
              </a:rPr>
              <a:t>1- امرأة عجوز توشك على الموت .</a:t>
            </a:r>
          </a:p>
          <a:p>
            <a:pPr marL="0" indent="0">
              <a:spcBef>
                <a:spcPct val="0"/>
              </a:spcBef>
              <a:buNone/>
            </a:pPr>
            <a:r>
              <a:rPr lang="ar-SA" sz="4000" dirty="0">
                <a:solidFill>
                  <a:srgbClr val="FF00FF"/>
                </a:solidFill>
                <a:latin typeface="+mj-lt"/>
                <a:ea typeface="+mj-ea"/>
                <a:cs typeface="DecoType Naskh" panose="02010400000000000000" pitchFamily="2" charset="-78"/>
              </a:rPr>
              <a:t>2- صديق قديم سبق أن أنقذ حياتك .</a:t>
            </a:r>
          </a:p>
          <a:p>
            <a:pPr marL="0" indent="0">
              <a:spcBef>
                <a:spcPct val="0"/>
              </a:spcBef>
              <a:buNone/>
            </a:pPr>
            <a:r>
              <a:rPr lang="ar-SA" sz="4000" dirty="0">
                <a:solidFill>
                  <a:srgbClr val="FF00FF"/>
                </a:solidFill>
                <a:latin typeface="+mj-lt"/>
                <a:ea typeface="+mj-ea"/>
                <a:cs typeface="DecoType Naskh" panose="02010400000000000000" pitchFamily="2" charset="-78"/>
              </a:rPr>
              <a:t>3- شخصية مشهورة تعتبرها </a:t>
            </a:r>
            <a:r>
              <a:rPr lang="ar-SA" sz="4000" dirty="0" err="1">
                <a:solidFill>
                  <a:srgbClr val="FF00FF"/>
                </a:solidFill>
                <a:latin typeface="+mj-lt"/>
                <a:ea typeface="+mj-ea"/>
                <a:cs typeface="DecoType Naskh" panose="02010400000000000000" pitchFamily="2" charset="-78"/>
              </a:rPr>
              <a:t>قدوتك</a:t>
            </a:r>
            <a:r>
              <a:rPr lang="ar-SA" sz="4000" dirty="0">
                <a:solidFill>
                  <a:srgbClr val="FF00FF"/>
                </a:solidFill>
                <a:latin typeface="+mj-lt"/>
                <a:ea typeface="+mj-ea"/>
                <a:cs typeface="DecoType Naskh" panose="02010400000000000000" pitchFamily="2" charset="-78"/>
              </a:rPr>
              <a:t> .</a:t>
            </a:r>
          </a:p>
          <a:p>
            <a:pPr marL="0" indent="0">
              <a:spcBef>
                <a:spcPct val="0"/>
              </a:spcBef>
              <a:buNone/>
            </a:pPr>
            <a:r>
              <a:rPr lang="ar-SA" sz="4000" dirty="0">
                <a:solidFill>
                  <a:srgbClr val="FF00FF"/>
                </a:solidFill>
                <a:latin typeface="+mj-lt"/>
                <a:ea typeface="+mj-ea"/>
                <a:cs typeface="DecoType Naskh" panose="02010400000000000000" pitchFamily="2" charset="-78"/>
              </a:rPr>
              <a:t>كان لديك متسع بسياراتك لراكب واحد فقط .. فأيهم ستنقله معك ؟</a:t>
            </a:r>
            <a:endParaRPr lang="en-US" sz="4000" dirty="0">
              <a:solidFill>
                <a:srgbClr val="FF00FF"/>
              </a:solidFill>
              <a:latin typeface="+mj-lt"/>
              <a:ea typeface="+mj-ea"/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6814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325563"/>
          </a:xfrm>
        </p:spPr>
        <p:txBody>
          <a:bodyPr/>
          <a:lstStyle/>
          <a:p>
            <a:endParaRPr lang="en-US" dirty="0"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99262" y="3853930"/>
            <a:ext cx="90927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cs typeface="DecoType Naskh" panose="02010400000000000000" pitchFamily="2" charset="-78"/>
              </a:rPr>
              <a:t>ما الطريقة التي استخدمتها للخروج من هذا المأزق ؟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cs typeface="DecoType Naskh" panose="02010400000000000000" pitchFamily="2" charset="-78"/>
              </a:rPr>
              <a:t>هل هناك حل آخر كان من الممكن أن تستخدمه لحل مشكاتك ؟ ما هو ؟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cs typeface="DecoType Naskh" panose="02010400000000000000" pitchFamily="2" charset="-78"/>
              </a:rPr>
              <a:t>تحت أي نوع من أنواع التفكير يندرج الحل الذي أوجدته ؟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cs typeface="DecoType Naskh" panose="02010400000000000000" pitchFamily="2" charset="-78"/>
              </a:rPr>
              <a:t>هل اعتمدت على طريقة منطقية في تفكيرك واختيارك للحل ؟ أم أنك استخدمت عواطفك أكثر ؟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cs typeface="DecoType Naskh" panose="02010400000000000000" pitchFamily="2" charset="-78"/>
              </a:rPr>
              <a:t>ما الفرق بين التفكير المنطقي والتفكير الساذج ؟</a:t>
            </a:r>
            <a:endParaRPr lang="en-US" dirty="0">
              <a:solidFill>
                <a:schemeClr val="accent2">
                  <a:lumMod val="50000"/>
                </a:schemeClr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44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32262" y="1113270"/>
            <a:ext cx="6781800" cy="2261697"/>
          </a:xfrm>
        </p:spPr>
        <p:txBody>
          <a:bodyPr>
            <a:noAutofit/>
          </a:bodyPr>
          <a:lstStyle/>
          <a:p>
            <a:pPr algn="ctr"/>
            <a:r>
              <a:rPr lang="ar-SA" sz="4800" dirty="0" smtClean="0">
                <a:solidFill>
                  <a:schemeClr val="accent6">
                    <a:lumMod val="75000"/>
                  </a:schemeClr>
                </a:solidFill>
                <a:cs typeface="DecoType Naskh" panose="02010400000000000000" pitchFamily="2" charset="-78"/>
              </a:rPr>
              <a:t>مرتكزات التفكير المنطقي :</a:t>
            </a:r>
            <a:br>
              <a:rPr lang="ar-SA" sz="4800" dirty="0" smtClean="0">
                <a:solidFill>
                  <a:schemeClr val="accent6">
                    <a:lumMod val="75000"/>
                  </a:schemeClr>
                </a:solidFill>
                <a:cs typeface="DecoType Naskh" panose="02010400000000000000" pitchFamily="2" charset="-78"/>
              </a:rPr>
            </a:br>
            <a:r>
              <a:rPr lang="ar-SA" sz="4800" dirty="0" smtClean="0">
                <a:solidFill>
                  <a:schemeClr val="accent6">
                    <a:lumMod val="75000"/>
                  </a:schemeClr>
                </a:solidFill>
                <a:cs typeface="DecoType Naskh" panose="02010400000000000000" pitchFamily="2" charset="-78"/>
              </a:rPr>
              <a:t>ناقش مع مدرسك دلالات هذه العبارات وطابقها مع صيغة القوانين :</a:t>
            </a:r>
            <a:endParaRPr lang="en-US" sz="4800" dirty="0">
              <a:solidFill>
                <a:schemeClr val="accent6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84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دمعة 5"/>
          <p:cNvSpPr/>
          <p:nvPr/>
        </p:nvSpPr>
        <p:spPr>
          <a:xfrm rot="10800000">
            <a:off x="7434331" y="0"/>
            <a:ext cx="4512442" cy="4318808"/>
          </a:xfrm>
          <a:prstGeom prst="teardrop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دمعة 4"/>
          <p:cNvSpPr/>
          <p:nvPr/>
        </p:nvSpPr>
        <p:spPr>
          <a:xfrm>
            <a:off x="175590" y="972589"/>
            <a:ext cx="6966065" cy="5885411"/>
          </a:xfrm>
          <a:prstGeom prst="teardrop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435" y="1642110"/>
            <a:ext cx="6384504" cy="3757988"/>
          </a:xfrm>
        </p:spPr>
        <p:txBody>
          <a:bodyPr>
            <a:normAutofit fontScale="90000"/>
          </a:bodyPr>
          <a:lstStyle/>
          <a:p>
            <a:pPr algn="ctr"/>
            <a:r>
              <a:rPr lang="ar-SA" sz="3200" dirty="0" smtClean="0">
                <a:solidFill>
                  <a:srgbClr val="3333FF"/>
                </a:solidFill>
                <a:cs typeface="DecoType Naskh" panose="02010400000000000000" pitchFamily="2" charset="-78"/>
              </a:rPr>
              <a:t>العبارات</a:t>
            </a:r>
            <a:br>
              <a:rPr lang="ar-SA" sz="3200" dirty="0" smtClean="0">
                <a:solidFill>
                  <a:srgbClr val="3333FF"/>
                </a:solidFill>
                <a:cs typeface="DecoType Naskh" panose="02010400000000000000" pitchFamily="2" charset="-78"/>
              </a:rPr>
            </a:br>
            <a:r>
              <a:rPr lang="ar-SA" sz="3200" dirty="0" smtClean="0">
                <a:solidFill>
                  <a:srgbClr val="3333FF"/>
                </a:solidFill>
                <a:cs typeface="DecoType Naskh" panose="02010400000000000000" pitchFamily="2" charset="-78"/>
              </a:rPr>
              <a:t>لا يوجد دخان بدون نار .</a:t>
            </a:r>
            <a:br>
              <a:rPr lang="ar-SA" sz="3200" dirty="0" smtClean="0">
                <a:solidFill>
                  <a:srgbClr val="3333FF"/>
                </a:solidFill>
                <a:cs typeface="DecoType Naskh" panose="02010400000000000000" pitchFamily="2" charset="-78"/>
              </a:rPr>
            </a:br>
            <a:r>
              <a:rPr lang="ar-SA" sz="3200" dirty="0" smtClean="0">
                <a:solidFill>
                  <a:srgbClr val="3333FF"/>
                </a:solidFill>
                <a:cs typeface="DecoType Naskh" panose="02010400000000000000" pitchFamily="2" charset="-78"/>
              </a:rPr>
              <a:t>في الحروب : إما الشهادة أو النصر .</a:t>
            </a:r>
            <a:br>
              <a:rPr lang="ar-SA" sz="3200" dirty="0" smtClean="0">
                <a:solidFill>
                  <a:srgbClr val="3333FF"/>
                </a:solidFill>
                <a:cs typeface="DecoType Naskh" panose="02010400000000000000" pitchFamily="2" charset="-78"/>
              </a:rPr>
            </a:br>
            <a:r>
              <a:rPr lang="ar-SA" sz="3200" dirty="0" smtClean="0">
                <a:solidFill>
                  <a:srgbClr val="3333FF"/>
                </a:solidFill>
                <a:cs typeface="DecoType Naskh" panose="02010400000000000000" pitchFamily="2" charset="-78"/>
              </a:rPr>
              <a:t>الطالب إما أن ينجح وإما أن يرسب ولا وجود لاحتمال ثالث .</a:t>
            </a:r>
            <a:br>
              <a:rPr lang="ar-SA" sz="3200" dirty="0" smtClean="0">
                <a:solidFill>
                  <a:srgbClr val="3333FF"/>
                </a:solidFill>
                <a:cs typeface="DecoType Naskh" panose="02010400000000000000" pitchFamily="2" charset="-78"/>
              </a:rPr>
            </a:br>
            <a:r>
              <a:rPr lang="ar-SA" sz="3200" dirty="0" smtClean="0">
                <a:solidFill>
                  <a:srgbClr val="3333FF"/>
                </a:solidFill>
                <a:cs typeface="DecoType Naskh" panose="02010400000000000000" pitchFamily="2" charset="-78"/>
              </a:rPr>
              <a:t>يزرع الفلاح لكي يحصد .</a:t>
            </a:r>
            <a:br>
              <a:rPr lang="ar-SA" sz="3200" dirty="0" smtClean="0">
                <a:solidFill>
                  <a:srgbClr val="3333FF"/>
                </a:solidFill>
                <a:cs typeface="DecoType Naskh" panose="02010400000000000000" pitchFamily="2" charset="-78"/>
              </a:rPr>
            </a:br>
            <a:r>
              <a:rPr lang="ar-SA" sz="3200" dirty="0" smtClean="0">
                <a:solidFill>
                  <a:srgbClr val="3333FF"/>
                </a:solidFill>
                <a:cs typeface="DecoType Naskh" panose="02010400000000000000" pitchFamily="2" charset="-78"/>
              </a:rPr>
              <a:t>عند انعدام الزوايا في المربع ... فإن الشكل حتما سيكون دائرة .</a:t>
            </a:r>
            <a:br>
              <a:rPr lang="ar-SA" sz="3200" dirty="0" smtClean="0">
                <a:solidFill>
                  <a:srgbClr val="3333FF"/>
                </a:solidFill>
                <a:cs typeface="DecoType Naskh" panose="02010400000000000000" pitchFamily="2" charset="-78"/>
              </a:rPr>
            </a:br>
            <a:r>
              <a:rPr lang="ar-SA" sz="3200" dirty="0" smtClean="0">
                <a:solidFill>
                  <a:srgbClr val="3333FF"/>
                </a:solidFill>
                <a:cs typeface="DecoType Naskh" panose="02010400000000000000" pitchFamily="2" charset="-78"/>
              </a:rPr>
              <a:t>يقول طفل : أحاول دائما أن أفكر بأنني شخص آخر ، ولكنني أظل على الرغم من ذلك ، أنا ذاتي دائماً</a:t>
            </a:r>
            <a:endParaRPr lang="en-US" sz="3200" dirty="0">
              <a:solidFill>
                <a:srgbClr val="3333FF"/>
              </a:solidFill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93277" y="1024110"/>
            <a:ext cx="4753496" cy="20647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3200" dirty="0" smtClean="0">
                <a:solidFill>
                  <a:srgbClr val="FF00FF"/>
                </a:solidFill>
                <a:cs typeface="DecoType Naskh" panose="02010400000000000000" pitchFamily="2" charset="-78"/>
              </a:rPr>
              <a:t>صيغة القانون </a:t>
            </a:r>
          </a:p>
          <a:p>
            <a:pPr marL="0" indent="0" algn="ctr">
              <a:buNone/>
            </a:pPr>
            <a:r>
              <a:rPr lang="ar-SA" sz="3200" dirty="0" smtClean="0">
                <a:solidFill>
                  <a:srgbClr val="FF00FF"/>
                </a:solidFill>
                <a:cs typeface="DecoType Naskh" panose="02010400000000000000" pitchFamily="2" charset="-78"/>
              </a:rPr>
              <a:t>أ لا يمكن أن تكون ب ولا ب معاً .</a:t>
            </a:r>
          </a:p>
          <a:p>
            <a:pPr marL="0" indent="0" algn="ctr">
              <a:buNone/>
            </a:pPr>
            <a:r>
              <a:rPr lang="ar-SA" sz="3200" dirty="0" smtClean="0">
                <a:solidFill>
                  <a:srgbClr val="FF00FF"/>
                </a:solidFill>
                <a:cs typeface="DecoType Naskh" panose="02010400000000000000" pitchFamily="2" charset="-78"/>
              </a:rPr>
              <a:t>أ إما أن تكون ب وإما أن تكون لا ب .</a:t>
            </a:r>
          </a:p>
          <a:p>
            <a:pPr marL="0" indent="0" algn="ctr">
              <a:buNone/>
            </a:pPr>
            <a:r>
              <a:rPr lang="ar-SA" sz="3200" dirty="0" smtClean="0">
                <a:solidFill>
                  <a:srgbClr val="FF00FF"/>
                </a:solidFill>
                <a:cs typeface="DecoType Naskh" panose="02010400000000000000" pitchFamily="2" charset="-78"/>
              </a:rPr>
              <a:t>أ هي أ </a:t>
            </a:r>
            <a:endParaRPr lang="en-US" sz="3200" dirty="0">
              <a:solidFill>
                <a:srgbClr val="FF00FF"/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46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481503"/>
            <a:ext cx="10515600" cy="1325563"/>
          </a:xfrm>
        </p:spPr>
        <p:txBody>
          <a:bodyPr/>
          <a:lstStyle/>
          <a:p>
            <a:r>
              <a:rPr lang="ar-SA" dirty="0" smtClean="0">
                <a:solidFill>
                  <a:srgbClr val="FFFF00"/>
                </a:solidFill>
                <a:cs typeface="DecoType Naskh" panose="02010400000000000000" pitchFamily="2" charset="-78"/>
              </a:rPr>
              <a:t>تعاون مع زميلك في تفسير هذه المقولات واملاء الجدول التالي بما يناسبه :</a:t>
            </a:r>
            <a:endParaRPr lang="en-US" dirty="0">
              <a:solidFill>
                <a:srgbClr val="FFFF00"/>
              </a:solidFill>
              <a:cs typeface="DecoType Naskh" panose="02010400000000000000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564668"/>
              </p:ext>
            </p:extLst>
          </p:nvPr>
        </p:nvGraphicFramePr>
        <p:xfrm>
          <a:off x="838200" y="2341014"/>
          <a:ext cx="10515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3079193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4110525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908485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8877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rgbClr val="FFFF00"/>
                          </a:solidFill>
                          <a:cs typeface="DecoType Naskh" panose="02010400000000000000" pitchFamily="2" charset="-78"/>
                        </a:rPr>
                        <a:t>مثال</a:t>
                      </a:r>
                      <a:endParaRPr lang="en-US" sz="2400" dirty="0">
                        <a:solidFill>
                          <a:srgbClr val="FFFF00"/>
                        </a:solidFill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cs typeface="DecoType Naskh" panose="02010400000000000000" pitchFamily="2" charset="-78"/>
                        </a:rPr>
                        <a:t>صيغة القانون الرمزية إن وجدت</a:t>
                      </a:r>
                      <a:endParaRPr lang="en-US" sz="2400" dirty="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rgbClr val="FFFF00"/>
                          </a:solidFill>
                          <a:cs typeface="DecoType Naskh" panose="02010400000000000000" pitchFamily="2" charset="-78"/>
                        </a:rPr>
                        <a:t>التعريف</a:t>
                      </a:r>
                      <a:r>
                        <a:rPr lang="ar-SA" sz="2400" dirty="0" smtClean="0">
                          <a:cs typeface="DecoType Naskh" panose="02010400000000000000" pitchFamily="2" charset="-78"/>
                        </a:rPr>
                        <a:t> </a:t>
                      </a:r>
                      <a:endParaRPr lang="en-US" sz="2400" dirty="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rgbClr val="FF0000"/>
                          </a:solidFill>
                          <a:cs typeface="DecoType Naskh" panose="02010400000000000000" pitchFamily="2" charset="-78"/>
                        </a:rPr>
                        <a:t>القانون</a:t>
                      </a:r>
                      <a:endParaRPr lang="en-US" sz="2400" dirty="0">
                        <a:solidFill>
                          <a:srgbClr val="FF0000"/>
                        </a:solidFill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527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rgbClr val="FF00FF"/>
                          </a:solidFill>
                          <a:cs typeface="DecoType Naskh" panose="02010400000000000000" pitchFamily="2" charset="-78"/>
                        </a:rPr>
                        <a:t>الهوية</a:t>
                      </a:r>
                      <a:endParaRPr lang="en-US" sz="2400" dirty="0">
                        <a:solidFill>
                          <a:srgbClr val="FF00FF"/>
                        </a:solidFill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285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rgbClr val="3333FF"/>
                          </a:solidFill>
                          <a:cs typeface="DecoType Naskh" panose="02010400000000000000" pitchFamily="2" charset="-78"/>
                        </a:rPr>
                        <a:t>عدم التناقض </a:t>
                      </a:r>
                      <a:endParaRPr lang="en-US" sz="2400" dirty="0">
                        <a:solidFill>
                          <a:srgbClr val="3333FF"/>
                        </a:solidFill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rgbClr val="FF00FF"/>
                          </a:solidFill>
                          <a:cs typeface="DecoType Naskh" panose="02010400000000000000" pitchFamily="2" charset="-78"/>
                        </a:rPr>
                        <a:t>الثالث مرفوع </a:t>
                      </a:r>
                      <a:endParaRPr lang="en-US" sz="2400" dirty="0">
                        <a:solidFill>
                          <a:srgbClr val="FF00FF"/>
                        </a:solidFill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276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rgbClr val="3333FF"/>
                          </a:solidFill>
                          <a:cs typeface="DecoType Naskh" panose="02010400000000000000" pitchFamily="2" charset="-78"/>
                        </a:rPr>
                        <a:t>السببية </a:t>
                      </a:r>
                      <a:endParaRPr lang="en-US" sz="2400" dirty="0">
                        <a:solidFill>
                          <a:srgbClr val="3333FF"/>
                        </a:solidFill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380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rgbClr val="FF00FF"/>
                          </a:solidFill>
                          <a:cs typeface="DecoType Naskh" panose="02010400000000000000" pitchFamily="2" charset="-78"/>
                        </a:rPr>
                        <a:t>الحتمية </a:t>
                      </a:r>
                      <a:endParaRPr lang="en-US" sz="2400" dirty="0">
                        <a:solidFill>
                          <a:srgbClr val="FF00FF"/>
                        </a:solidFill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04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rgbClr val="3333FF"/>
                          </a:solidFill>
                          <a:cs typeface="DecoType Naskh" panose="02010400000000000000" pitchFamily="2" charset="-78"/>
                        </a:rPr>
                        <a:t>الغائية</a:t>
                      </a:r>
                      <a:endParaRPr lang="en-US" sz="2400" dirty="0">
                        <a:solidFill>
                          <a:srgbClr val="3333FF"/>
                        </a:solidFill>
                        <a:cs typeface="DecoType Naskh" panose="0201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910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61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030778"/>
          </a:xfrm>
        </p:spPr>
        <p:txBody>
          <a:bodyPr>
            <a:normAutofit/>
          </a:bodyPr>
          <a:lstStyle/>
          <a:p>
            <a:r>
              <a:rPr lang="ar-SA" sz="3200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اختبر تفكيرك المنطقي</a:t>
            </a:r>
            <a:endParaRPr lang="en-US" sz="3200" dirty="0">
              <a:solidFill>
                <a:srgbClr val="FF0000"/>
              </a:solidFill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76400" y="1030778"/>
            <a:ext cx="10515600" cy="3228513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تحطمت طائرة على الحدود بين الهند والباكستان ، أين سيتم دفن الناجين ؟</a:t>
            </a:r>
          </a:p>
          <a:p>
            <a:pPr marL="0" indent="0">
              <a:buNone/>
            </a:pPr>
            <a:r>
              <a:rPr lang="ar-SA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1- لن يتم دفنهم </a:t>
            </a:r>
          </a:p>
          <a:p>
            <a:pPr marL="0" indent="0">
              <a:buNone/>
            </a:pPr>
            <a:r>
              <a:rPr lang="ar-SA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2- الهند </a:t>
            </a:r>
            <a:br>
              <a:rPr lang="ar-SA" dirty="0" smtClean="0">
                <a:solidFill>
                  <a:srgbClr val="FF0000"/>
                </a:solidFill>
                <a:cs typeface="DecoType Naskh" panose="02010400000000000000" pitchFamily="2" charset="-78"/>
              </a:rPr>
            </a:br>
            <a:r>
              <a:rPr lang="ar-SA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3- الباكستان </a:t>
            </a:r>
          </a:p>
          <a:p>
            <a:pPr marL="0" indent="0">
              <a:buNone/>
            </a:pPr>
            <a:r>
              <a:rPr lang="ar-SA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4- على الحدود </a:t>
            </a:r>
          </a:p>
          <a:p>
            <a:pPr marL="0" indent="0">
              <a:buNone/>
            </a:pPr>
            <a:r>
              <a:rPr lang="ar-SA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5- إجابة أخرى </a:t>
            </a:r>
            <a:endParaRPr lang="en-US" dirty="0">
              <a:solidFill>
                <a:srgbClr val="FF0000"/>
              </a:solidFill>
              <a:cs typeface="DecoType Naskh" panose="02010400000000000000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424348" y="4259291"/>
            <a:ext cx="4767652" cy="2555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ar-SA" sz="2800" dirty="0">
                <a:solidFill>
                  <a:srgbClr val="3333FF"/>
                </a:solidFill>
                <a:cs typeface="DecoType Naskh" panose="02010400000000000000" pitchFamily="2" charset="-78"/>
              </a:rPr>
              <a:t>ما الفرق بين الكلمتين (</a:t>
            </a:r>
            <a:r>
              <a:rPr lang="ar-SA" sz="2800" dirty="0" err="1">
                <a:solidFill>
                  <a:srgbClr val="3333FF"/>
                </a:solidFill>
                <a:cs typeface="DecoType Naskh" panose="02010400000000000000" pitchFamily="2" charset="-78"/>
              </a:rPr>
              <a:t>توتخوختوت</a:t>
            </a:r>
            <a:r>
              <a:rPr lang="ar-SA" sz="2800" dirty="0">
                <a:solidFill>
                  <a:srgbClr val="3333FF"/>
                </a:solidFill>
                <a:cs typeface="DecoType Naskh" panose="02010400000000000000" pitchFamily="2" charset="-78"/>
              </a:rPr>
              <a:t> ، </a:t>
            </a:r>
            <a:r>
              <a:rPr lang="ar-SA" sz="2800" dirty="0" err="1">
                <a:solidFill>
                  <a:srgbClr val="3333FF"/>
                </a:solidFill>
                <a:cs typeface="DecoType Naskh" panose="02010400000000000000" pitchFamily="2" charset="-78"/>
              </a:rPr>
              <a:t>توتخوختوت</a:t>
            </a:r>
            <a:r>
              <a:rPr lang="ar-SA" sz="2800" dirty="0">
                <a:solidFill>
                  <a:srgbClr val="3333FF"/>
                </a:solidFill>
                <a:cs typeface="DecoType Naskh" panose="02010400000000000000" pitchFamily="2" charset="-78"/>
              </a:rPr>
              <a:t>) 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ar-SA" sz="2800" dirty="0">
                <a:solidFill>
                  <a:srgbClr val="3333FF"/>
                </a:solidFill>
                <a:cs typeface="DecoType Naskh" panose="02010400000000000000" pitchFamily="2" charset="-78"/>
              </a:rPr>
              <a:t>1- الكلمتين مكتوبتان بشكل خاطئ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ar-SA" sz="2800" dirty="0">
                <a:solidFill>
                  <a:srgbClr val="3333FF"/>
                </a:solidFill>
                <a:cs typeface="DecoType Naskh" panose="02010400000000000000" pitchFamily="2" charset="-78"/>
              </a:rPr>
              <a:t>2- إحدى الكلمتين هي عكس الأخرى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ar-SA" sz="2800" dirty="0">
                <a:solidFill>
                  <a:srgbClr val="3333FF"/>
                </a:solidFill>
                <a:cs typeface="DecoType Naskh" panose="02010400000000000000" pitchFamily="2" charset="-78"/>
              </a:rPr>
              <a:t>3- </a:t>
            </a:r>
            <a:r>
              <a:rPr lang="ar-SA" sz="2800" dirty="0" err="1">
                <a:solidFill>
                  <a:srgbClr val="3333FF"/>
                </a:solidFill>
                <a:cs typeface="DecoType Naskh" panose="02010400000000000000" pitchFamily="2" charset="-78"/>
              </a:rPr>
              <a:t>لاشيء</a:t>
            </a:r>
            <a:r>
              <a:rPr lang="ar-SA" sz="2800" dirty="0">
                <a:solidFill>
                  <a:srgbClr val="3333FF"/>
                </a:solidFill>
                <a:cs typeface="DecoType Naskh" panose="02010400000000000000" pitchFamily="2" charset="-78"/>
              </a:rPr>
              <a:t> .. مجرد كلمتين متشابهتين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ar-SA" sz="2800" dirty="0">
                <a:solidFill>
                  <a:srgbClr val="3333FF"/>
                </a:solidFill>
                <a:cs typeface="DecoType Naskh" panose="02010400000000000000" pitchFamily="2" charset="-78"/>
              </a:rPr>
              <a:t>4- إجابة أخرى </a:t>
            </a:r>
            <a:endParaRPr lang="en-US" sz="2800" dirty="0">
              <a:solidFill>
                <a:srgbClr val="3333FF"/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883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932815" y="631132"/>
            <a:ext cx="5119254" cy="2461203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ar-SA" sz="2800" dirty="0">
                <a:solidFill>
                  <a:srgbClr val="0070C0"/>
                </a:solidFill>
                <a:latin typeface="+mn-lt"/>
                <a:ea typeface="+mn-ea"/>
                <a:cs typeface="DecoType Naskh" panose="02010400000000000000" pitchFamily="2" charset="-78"/>
              </a:rPr>
              <a:t>مزارع لديه 13 بقرة صاعقة برق قتلتهم جميعاً إلا 5 منهم .. كم عدد الأبقار التي على قيد الحياة ؟</a:t>
            </a:r>
            <a: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  <a:t/>
            </a:r>
            <a:br>
              <a:rPr lang="ar-SA" sz="2800" dirty="0">
                <a:latin typeface="+mn-lt"/>
                <a:ea typeface="+mn-ea"/>
                <a:cs typeface="DecoType Naskh" panose="02010400000000000000" pitchFamily="2" charset="-78"/>
              </a:rPr>
            </a:br>
            <a:r>
              <a:rPr lang="ar-SA" sz="2800" dirty="0">
                <a:solidFill>
                  <a:srgbClr val="C00000"/>
                </a:solidFill>
                <a:latin typeface="+mn-lt"/>
                <a:ea typeface="+mn-ea"/>
                <a:cs typeface="DecoType Naskh" panose="02010400000000000000" pitchFamily="2" charset="-78"/>
              </a:rPr>
              <a:t>1- 5 </a:t>
            </a:r>
            <a:br>
              <a:rPr lang="ar-SA" sz="2800" dirty="0">
                <a:solidFill>
                  <a:srgbClr val="C00000"/>
                </a:solidFill>
                <a:latin typeface="+mn-lt"/>
                <a:ea typeface="+mn-ea"/>
                <a:cs typeface="DecoType Naskh" panose="02010400000000000000" pitchFamily="2" charset="-78"/>
              </a:rPr>
            </a:br>
            <a:r>
              <a:rPr lang="ar-SA" sz="2800" dirty="0">
                <a:solidFill>
                  <a:srgbClr val="C00000"/>
                </a:solidFill>
                <a:latin typeface="+mn-lt"/>
                <a:ea typeface="+mn-ea"/>
                <a:cs typeface="DecoType Naskh" panose="02010400000000000000" pitchFamily="2" charset="-78"/>
              </a:rPr>
              <a:t>2- 0 </a:t>
            </a:r>
            <a:br>
              <a:rPr lang="ar-SA" sz="2800" dirty="0">
                <a:solidFill>
                  <a:srgbClr val="C00000"/>
                </a:solidFill>
                <a:latin typeface="+mn-lt"/>
                <a:ea typeface="+mn-ea"/>
                <a:cs typeface="DecoType Naskh" panose="02010400000000000000" pitchFamily="2" charset="-78"/>
              </a:rPr>
            </a:br>
            <a:r>
              <a:rPr lang="ar-SA" sz="2800" dirty="0">
                <a:solidFill>
                  <a:srgbClr val="C00000"/>
                </a:solidFill>
                <a:latin typeface="+mn-lt"/>
                <a:ea typeface="+mn-ea"/>
                <a:cs typeface="DecoType Naskh" panose="02010400000000000000" pitchFamily="2" charset="-78"/>
              </a:rPr>
              <a:t>3- 8</a:t>
            </a:r>
            <a:br>
              <a:rPr lang="ar-SA" sz="2800" dirty="0">
                <a:solidFill>
                  <a:srgbClr val="C00000"/>
                </a:solidFill>
                <a:latin typeface="+mn-lt"/>
                <a:ea typeface="+mn-ea"/>
                <a:cs typeface="DecoType Naskh" panose="02010400000000000000" pitchFamily="2" charset="-78"/>
              </a:rPr>
            </a:br>
            <a:r>
              <a:rPr lang="ar-SA" sz="2800" dirty="0">
                <a:solidFill>
                  <a:srgbClr val="C00000"/>
                </a:solidFill>
                <a:latin typeface="+mn-lt"/>
                <a:ea typeface="+mn-ea"/>
                <a:cs typeface="DecoType Naskh" panose="02010400000000000000" pitchFamily="2" charset="-78"/>
              </a:rPr>
              <a:t>4- إجابة أخرى </a:t>
            </a:r>
            <a:endParaRPr lang="en-US" sz="2800" dirty="0">
              <a:solidFill>
                <a:srgbClr val="C00000"/>
              </a:solidFill>
              <a:latin typeface="+mn-lt"/>
              <a:ea typeface="+mn-ea"/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36469" y="357129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>
                <a:solidFill>
                  <a:srgbClr val="7030A0"/>
                </a:solidFill>
                <a:cs typeface="DecoType Naskh" panose="02010400000000000000" pitchFamily="2" charset="-78"/>
              </a:rPr>
              <a:t>دخلت إلى غرفة مظلمة ولديك عود ثقاب واحد ، وأنت على وشك أن تجمد من البرد وجائع تقريبا حتى الموت وهناك موقد غاز ، وموقد خشب ، وفانوس .. ماذا ستشعل أولاً ؟</a:t>
            </a:r>
          </a:p>
          <a:p>
            <a:pPr marL="0" indent="0">
              <a:buNone/>
            </a:pPr>
            <a:r>
              <a:rPr lang="ar-SA" dirty="0">
                <a:cs typeface="DecoType Naskh" panose="02010400000000000000" pitchFamily="2" charset="-78"/>
              </a:rPr>
              <a:t>1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cs typeface="DecoType Naskh" panose="02010400000000000000" pitchFamily="2" charset="-78"/>
              </a:rPr>
              <a:t>- موقد الغاز </a:t>
            </a:r>
          </a:p>
          <a:p>
            <a:pPr marL="0" indent="0">
              <a:buNone/>
            </a:pPr>
            <a:r>
              <a:rPr lang="ar-SA" dirty="0">
                <a:solidFill>
                  <a:schemeClr val="accent6">
                    <a:lumMod val="75000"/>
                  </a:schemeClr>
                </a:solidFill>
                <a:cs typeface="DecoType Naskh" panose="02010400000000000000" pitchFamily="2" charset="-78"/>
              </a:rPr>
              <a:t>2- موقد الخشب </a:t>
            </a:r>
          </a:p>
          <a:p>
            <a:pPr marL="0" indent="0">
              <a:buNone/>
            </a:pPr>
            <a:r>
              <a:rPr lang="ar-SA" dirty="0">
                <a:solidFill>
                  <a:schemeClr val="accent6">
                    <a:lumMod val="75000"/>
                  </a:schemeClr>
                </a:solidFill>
                <a:cs typeface="DecoType Naskh" panose="02010400000000000000" pitchFamily="2" charset="-78"/>
              </a:rPr>
              <a:t>3- الفانوس </a:t>
            </a:r>
          </a:p>
          <a:p>
            <a:pPr marL="0" indent="0">
              <a:buNone/>
            </a:pPr>
            <a:r>
              <a:rPr lang="ar-SA" dirty="0">
                <a:solidFill>
                  <a:schemeClr val="accent6">
                    <a:lumMod val="75000"/>
                  </a:schemeClr>
                </a:solidFill>
                <a:cs typeface="DecoType Naskh" panose="02010400000000000000" pitchFamily="2" charset="-78"/>
              </a:rPr>
              <a:t>4- إجابة أخرى 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7538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76400" y="631768"/>
            <a:ext cx="10515600" cy="240751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DecoType Naskh" panose="02010400000000000000" pitchFamily="2" charset="-78"/>
              </a:rPr>
              <a:t>كم مرة يمكنك أن تأخذ 5 من 25 ؟</a:t>
            </a:r>
            <a:br>
              <a:rPr lang="ar-SA" sz="28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DecoType Naskh" panose="02010400000000000000" pitchFamily="2" charset="-78"/>
              </a:rPr>
            </a:br>
            <a:r>
              <a:rPr lang="ar-SA" sz="28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DecoType Naskh" panose="02010400000000000000" pitchFamily="2" charset="-78"/>
              </a:rPr>
              <a:t>1- 1</a:t>
            </a:r>
            <a:br>
              <a:rPr lang="ar-SA" sz="28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DecoType Naskh" panose="02010400000000000000" pitchFamily="2" charset="-78"/>
              </a:rPr>
            </a:br>
            <a:r>
              <a:rPr lang="ar-SA" sz="28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DecoType Naskh" panose="02010400000000000000" pitchFamily="2" charset="-78"/>
              </a:rPr>
              <a:t>2- 2 </a:t>
            </a:r>
            <a:br>
              <a:rPr lang="ar-SA" sz="28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DecoType Naskh" panose="02010400000000000000" pitchFamily="2" charset="-78"/>
              </a:rPr>
            </a:br>
            <a:r>
              <a:rPr lang="ar-SA" sz="28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DecoType Naskh" panose="02010400000000000000" pitchFamily="2" charset="-78"/>
              </a:rPr>
              <a:t>3- 5 </a:t>
            </a:r>
            <a:br>
              <a:rPr lang="ar-SA" sz="28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DecoType Naskh" panose="02010400000000000000" pitchFamily="2" charset="-78"/>
              </a:rPr>
            </a:br>
            <a:r>
              <a:rPr lang="ar-SA" sz="28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DecoType Naskh" panose="02010400000000000000" pitchFamily="2" charset="-78"/>
              </a:rPr>
              <a:t>4- إجابة أخرى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76400" y="35712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>
                <a:solidFill>
                  <a:srgbClr val="FF00FF"/>
                </a:solidFill>
                <a:cs typeface="DecoType Naskh" panose="02010400000000000000" pitchFamily="2" charset="-78"/>
              </a:rPr>
              <a:t>بعض الأشهر فيها 31 يوم ، وبعض الأشهر الأخرى فيها 30 يوم . كم عدد الأشهر التي فيها 28 يوم ؟</a:t>
            </a:r>
          </a:p>
          <a:p>
            <a:pPr marL="0" indent="0">
              <a:buNone/>
            </a:pPr>
            <a:r>
              <a:rPr lang="ar-SA" dirty="0">
                <a:solidFill>
                  <a:srgbClr val="3333FF"/>
                </a:solidFill>
                <a:cs typeface="DecoType Naskh" panose="02010400000000000000" pitchFamily="2" charset="-78"/>
              </a:rPr>
              <a:t>1- 1</a:t>
            </a:r>
          </a:p>
          <a:p>
            <a:pPr marL="0" indent="0">
              <a:buNone/>
            </a:pPr>
            <a:r>
              <a:rPr lang="ar-SA" dirty="0">
                <a:solidFill>
                  <a:srgbClr val="3333FF"/>
                </a:solidFill>
                <a:cs typeface="DecoType Naskh" panose="02010400000000000000" pitchFamily="2" charset="-78"/>
              </a:rPr>
              <a:t>2- 3</a:t>
            </a:r>
          </a:p>
          <a:p>
            <a:pPr marL="0" indent="0">
              <a:buNone/>
            </a:pPr>
            <a:r>
              <a:rPr lang="ar-SA" dirty="0">
                <a:solidFill>
                  <a:srgbClr val="3333FF"/>
                </a:solidFill>
                <a:cs typeface="DecoType Naskh" panose="02010400000000000000" pitchFamily="2" charset="-78"/>
              </a:rPr>
              <a:t>3- 12 </a:t>
            </a:r>
          </a:p>
          <a:p>
            <a:pPr marL="0" indent="0">
              <a:buNone/>
            </a:pPr>
            <a:r>
              <a:rPr lang="ar-SA" dirty="0">
                <a:solidFill>
                  <a:srgbClr val="3333FF"/>
                </a:solidFill>
                <a:cs typeface="DecoType Naskh" panose="02010400000000000000" pitchFamily="2" charset="-78"/>
              </a:rPr>
              <a:t>4- إجابة أخرى </a:t>
            </a:r>
            <a:endParaRPr lang="en-US" dirty="0">
              <a:solidFill>
                <a:srgbClr val="3333FF"/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10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514</Words>
  <Application>Microsoft Office PowerPoint</Application>
  <PresentationFormat>شاشة عريضة</PresentationFormat>
  <Paragraphs>74</Paragraphs>
  <Slides>12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DecoType Naskh</vt:lpstr>
      <vt:lpstr>Times New Roman</vt:lpstr>
      <vt:lpstr>نسق Office</vt:lpstr>
      <vt:lpstr>التفكير المنطقي </vt:lpstr>
      <vt:lpstr>قضية للمناقشة</vt:lpstr>
      <vt:lpstr>عرض تقديمي في PowerPoint</vt:lpstr>
      <vt:lpstr>مرتكزات التفكير المنطقي : ناقش مع مدرسك دلالات هذه العبارات وطابقها مع صيغة القوانين :</vt:lpstr>
      <vt:lpstr>العبارات لا يوجد دخان بدون نار . في الحروب : إما الشهادة أو النصر . الطالب إما أن ينجح وإما أن يرسب ولا وجود لاحتمال ثالث . يزرع الفلاح لكي يحصد . عند انعدام الزوايا في المربع ... فإن الشكل حتما سيكون دائرة . يقول طفل : أحاول دائما أن أفكر بأنني شخص آخر ، ولكنني أظل على الرغم من ذلك ، أنا ذاتي دائماً</vt:lpstr>
      <vt:lpstr>تعاون مع زميلك في تفسير هذه المقولات واملاء الجدول التالي بما يناسبه :</vt:lpstr>
      <vt:lpstr>اختبر تفكيرك المنطقي</vt:lpstr>
      <vt:lpstr>مزارع لديه 13 بقرة صاعقة برق قتلتهم جميعاً إلا 5 منهم .. كم عدد الأبقار التي على قيد الحياة ؟ 1- 5  2- 0  3- 8 4- إجابة أخرى </vt:lpstr>
      <vt:lpstr>كم مرة يمكنك أن تأخذ 5 من 25 ؟ 1- 1 2- 2  3- 5  4- إجابة أخرى</vt:lpstr>
      <vt:lpstr>من يصنعه لا يستخدمه ، ومن يشتريه لا يستخدمه ، ومن يستخدمه لا يراه .. ما هو ؟ 1- هدية لشخص ما  2- ثياب  3- كفن  4- إجابة أخرى </vt:lpstr>
      <vt:lpstr>رجل على وشك أن ينفذ فيه حكم الإعدام ، قال القاضي للرجل بأنه بإمكانه اختيار كيفية موته ، لكن الرجل خرج من الغرفة دون أي أذى .. فماذا اختار ؟ 1- الموت بطريقة كبار السن  2- الموت بالغرق كن لا يوجد نهر  3- الموت بالحرق لكن لا يوجد هناك نار  4- إجابة أخرى </vt:lpstr>
      <vt:lpstr>التقويم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التفكير المنطقي</dc:title>
  <dc:creator>NEW</dc:creator>
  <cp:lastModifiedBy>asus</cp:lastModifiedBy>
  <cp:revision>15</cp:revision>
  <dcterms:created xsi:type="dcterms:W3CDTF">2017-09-26T08:59:42Z</dcterms:created>
  <dcterms:modified xsi:type="dcterms:W3CDTF">2018-10-18T18:02:14Z</dcterms:modified>
</cp:coreProperties>
</file>