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FE1D32A-7F77-482F-8F12-125116828096}" type="datetimeFigureOut">
              <a:rPr lang="ar-SA" smtClean="0"/>
              <a:t>05/02/40</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E95F2EC-4989-48B8-B1C3-855E37AF9C97}" type="slidenum">
              <a:rPr lang="ar-SA" smtClean="0"/>
              <a:t>‹#›</a:t>
            </a:fld>
            <a:endParaRPr lang="ar-SA"/>
          </a:p>
        </p:txBody>
      </p:sp>
    </p:spTree>
    <p:extLst>
      <p:ext uri="{BB962C8B-B14F-4D97-AF65-F5344CB8AC3E}">
        <p14:creationId xmlns:p14="http://schemas.microsoft.com/office/powerpoint/2010/main" val="5091080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6418F1B7-9224-4C4D-A92E-E6DAE056076A}" type="uaqdatetime1">
              <a:rPr lang="ar-SA" smtClean="0"/>
              <a:t>06/02/40</a:t>
            </a:fld>
            <a:endParaRPr lang="ar-SA"/>
          </a:p>
        </p:txBody>
      </p:sp>
      <p:sp>
        <p:nvSpPr>
          <p:cNvPr id="5" name="Footer Placeholder 4"/>
          <p:cNvSpPr>
            <a:spLocks noGrp="1"/>
          </p:cNvSpPr>
          <p:nvPr>
            <p:ph type="ftr" sz="quarter" idx="11"/>
          </p:nvPr>
        </p:nvSpPr>
        <p:spPr/>
        <p:txBody>
          <a:bodyPr/>
          <a:lstStyle/>
          <a:p>
            <a:r>
              <a:rPr lang="en-US" smtClean="0"/>
              <a:t>m   -   s</a:t>
            </a:r>
            <a:endParaRPr lang="ar-SA"/>
          </a:p>
        </p:txBody>
      </p:sp>
      <p:sp>
        <p:nvSpPr>
          <p:cNvPr id="6" name="Slide Number Placeholder 5"/>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8935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02F9F25-4309-46F8-98ED-CC8F96658251}" type="uaqdatetime1">
              <a:rPr lang="ar-SA" smtClean="0"/>
              <a:t>06/02/40</a:t>
            </a:fld>
            <a:endParaRPr lang="ar-SA"/>
          </a:p>
        </p:txBody>
      </p:sp>
      <p:sp>
        <p:nvSpPr>
          <p:cNvPr id="5" name="Footer Placeholder 4"/>
          <p:cNvSpPr>
            <a:spLocks noGrp="1"/>
          </p:cNvSpPr>
          <p:nvPr>
            <p:ph type="ftr" sz="quarter" idx="11"/>
          </p:nvPr>
        </p:nvSpPr>
        <p:spPr/>
        <p:txBody>
          <a:bodyPr/>
          <a:lstStyle/>
          <a:p>
            <a:r>
              <a:rPr lang="en-US" smtClean="0"/>
              <a:t>m   -   s</a:t>
            </a:r>
            <a:endParaRPr lang="ar-SA"/>
          </a:p>
        </p:txBody>
      </p:sp>
      <p:sp>
        <p:nvSpPr>
          <p:cNvPr id="6" name="Slide Number Placeholder 5"/>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299615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45FEC57-7887-4263-A18D-221AB0AC8B7A}" type="uaqdatetime1">
              <a:rPr lang="ar-SA" smtClean="0"/>
              <a:t>06/02/40</a:t>
            </a:fld>
            <a:endParaRPr lang="ar-SA"/>
          </a:p>
        </p:txBody>
      </p:sp>
      <p:sp>
        <p:nvSpPr>
          <p:cNvPr id="5" name="Footer Placeholder 4"/>
          <p:cNvSpPr>
            <a:spLocks noGrp="1"/>
          </p:cNvSpPr>
          <p:nvPr>
            <p:ph type="ftr" sz="quarter" idx="11"/>
          </p:nvPr>
        </p:nvSpPr>
        <p:spPr/>
        <p:txBody>
          <a:bodyPr/>
          <a:lstStyle/>
          <a:p>
            <a:r>
              <a:rPr lang="en-US" smtClean="0"/>
              <a:t>m   -   s</a:t>
            </a:r>
            <a:endParaRPr lang="ar-SA"/>
          </a:p>
        </p:txBody>
      </p:sp>
      <p:sp>
        <p:nvSpPr>
          <p:cNvPr id="6" name="Slide Number Placeholder 5"/>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277644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CA17FCF-CA02-4B2C-9932-E40512F21FC5}" type="uaqdatetime1">
              <a:rPr lang="ar-SA" smtClean="0"/>
              <a:t>06/02/40</a:t>
            </a:fld>
            <a:endParaRPr lang="ar-SA"/>
          </a:p>
        </p:txBody>
      </p:sp>
      <p:sp>
        <p:nvSpPr>
          <p:cNvPr id="5" name="Footer Placeholder 4"/>
          <p:cNvSpPr>
            <a:spLocks noGrp="1"/>
          </p:cNvSpPr>
          <p:nvPr>
            <p:ph type="ftr" sz="quarter" idx="11"/>
          </p:nvPr>
        </p:nvSpPr>
        <p:spPr/>
        <p:txBody>
          <a:bodyPr/>
          <a:lstStyle/>
          <a:p>
            <a:r>
              <a:rPr lang="en-US" smtClean="0"/>
              <a:t>m   -   s</a:t>
            </a:r>
            <a:endParaRPr lang="ar-SA"/>
          </a:p>
        </p:txBody>
      </p:sp>
      <p:sp>
        <p:nvSpPr>
          <p:cNvPr id="6" name="Slide Number Placeholder 5"/>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360387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2330C-072F-4E27-82F4-888A659CF0EE}" type="uaqdatetime1">
              <a:rPr lang="ar-SA" smtClean="0"/>
              <a:t>06/02/40</a:t>
            </a:fld>
            <a:endParaRPr lang="ar-SA"/>
          </a:p>
        </p:txBody>
      </p:sp>
      <p:sp>
        <p:nvSpPr>
          <p:cNvPr id="5" name="Footer Placeholder 4"/>
          <p:cNvSpPr>
            <a:spLocks noGrp="1"/>
          </p:cNvSpPr>
          <p:nvPr>
            <p:ph type="ftr" sz="quarter" idx="11"/>
          </p:nvPr>
        </p:nvSpPr>
        <p:spPr/>
        <p:txBody>
          <a:bodyPr/>
          <a:lstStyle/>
          <a:p>
            <a:r>
              <a:rPr lang="en-US" smtClean="0"/>
              <a:t>m   -   s</a:t>
            </a:r>
            <a:endParaRPr lang="ar-SA"/>
          </a:p>
        </p:txBody>
      </p:sp>
      <p:sp>
        <p:nvSpPr>
          <p:cNvPr id="6" name="Slide Number Placeholder 5"/>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156130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09146405-5DB0-4054-A0B1-46755ECF311E}" type="uaqdatetime1">
              <a:rPr lang="ar-SA" smtClean="0"/>
              <a:t>06/02/40</a:t>
            </a:fld>
            <a:endParaRPr lang="ar-SA"/>
          </a:p>
        </p:txBody>
      </p:sp>
      <p:sp>
        <p:nvSpPr>
          <p:cNvPr id="6" name="Footer Placeholder 5"/>
          <p:cNvSpPr>
            <a:spLocks noGrp="1"/>
          </p:cNvSpPr>
          <p:nvPr>
            <p:ph type="ftr" sz="quarter" idx="11"/>
          </p:nvPr>
        </p:nvSpPr>
        <p:spPr/>
        <p:txBody>
          <a:bodyPr/>
          <a:lstStyle/>
          <a:p>
            <a:r>
              <a:rPr lang="en-US" smtClean="0"/>
              <a:t>m   -   s</a:t>
            </a:r>
            <a:endParaRPr lang="ar-SA"/>
          </a:p>
        </p:txBody>
      </p:sp>
      <p:sp>
        <p:nvSpPr>
          <p:cNvPr id="7" name="Slide Number Placeholder 6"/>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22347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963F1F35-0D29-48C5-A129-ACE62DCB9586}" type="uaqdatetime1">
              <a:rPr lang="ar-SA" smtClean="0"/>
              <a:t>06/02/40</a:t>
            </a:fld>
            <a:endParaRPr lang="ar-SA"/>
          </a:p>
        </p:txBody>
      </p:sp>
      <p:sp>
        <p:nvSpPr>
          <p:cNvPr id="8" name="Footer Placeholder 7"/>
          <p:cNvSpPr>
            <a:spLocks noGrp="1"/>
          </p:cNvSpPr>
          <p:nvPr>
            <p:ph type="ftr" sz="quarter" idx="11"/>
          </p:nvPr>
        </p:nvSpPr>
        <p:spPr/>
        <p:txBody>
          <a:bodyPr/>
          <a:lstStyle/>
          <a:p>
            <a:r>
              <a:rPr lang="en-US" smtClean="0"/>
              <a:t>m   -   s</a:t>
            </a:r>
            <a:endParaRPr lang="ar-SA"/>
          </a:p>
        </p:txBody>
      </p:sp>
      <p:sp>
        <p:nvSpPr>
          <p:cNvPr id="9" name="Slide Number Placeholder 8"/>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360962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3B97FCA6-1ED0-4052-A33C-2F80478D19D4}" type="uaqdatetime1">
              <a:rPr lang="ar-SA" smtClean="0"/>
              <a:t>06/02/40</a:t>
            </a:fld>
            <a:endParaRPr lang="ar-SA"/>
          </a:p>
        </p:txBody>
      </p:sp>
      <p:sp>
        <p:nvSpPr>
          <p:cNvPr id="4" name="Footer Placeholder 3"/>
          <p:cNvSpPr>
            <a:spLocks noGrp="1"/>
          </p:cNvSpPr>
          <p:nvPr>
            <p:ph type="ftr" sz="quarter" idx="11"/>
          </p:nvPr>
        </p:nvSpPr>
        <p:spPr/>
        <p:txBody>
          <a:bodyPr/>
          <a:lstStyle/>
          <a:p>
            <a:r>
              <a:rPr lang="en-US" smtClean="0"/>
              <a:t>m   -   s</a:t>
            </a:r>
            <a:endParaRPr lang="ar-SA"/>
          </a:p>
        </p:txBody>
      </p:sp>
      <p:sp>
        <p:nvSpPr>
          <p:cNvPr id="5" name="Slide Number Placeholder 4"/>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298527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DAAEA-614F-469E-AEA6-E6DEF38D7380}" type="uaqdatetime1">
              <a:rPr lang="ar-SA" smtClean="0"/>
              <a:t>06/02/40</a:t>
            </a:fld>
            <a:endParaRPr lang="ar-SA"/>
          </a:p>
        </p:txBody>
      </p:sp>
      <p:sp>
        <p:nvSpPr>
          <p:cNvPr id="3" name="Footer Placeholder 2"/>
          <p:cNvSpPr>
            <a:spLocks noGrp="1"/>
          </p:cNvSpPr>
          <p:nvPr>
            <p:ph type="ftr" sz="quarter" idx="11"/>
          </p:nvPr>
        </p:nvSpPr>
        <p:spPr/>
        <p:txBody>
          <a:bodyPr/>
          <a:lstStyle/>
          <a:p>
            <a:r>
              <a:rPr lang="en-US" smtClean="0"/>
              <a:t>m   -   s</a:t>
            </a:r>
            <a:endParaRPr lang="ar-SA"/>
          </a:p>
        </p:txBody>
      </p:sp>
      <p:sp>
        <p:nvSpPr>
          <p:cNvPr id="4" name="Slide Number Placeholder 3"/>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248338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12A54-2916-43B6-876D-587A45DAC149}" type="uaqdatetime1">
              <a:rPr lang="ar-SA" smtClean="0"/>
              <a:t>06/02/40</a:t>
            </a:fld>
            <a:endParaRPr lang="ar-SA"/>
          </a:p>
        </p:txBody>
      </p:sp>
      <p:sp>
        <p:nvSpPr>
          <p:cNvPr id="6" name="Footer Placeholder 5"/>
          <p:cNvSpPr>
            <a:spLocks noGrp="1"/>
          </p:cNvSpPr>
          <p:nvPr>
            <p:ph type="ftr" sz="quarter" idx="11"/>
          </p:nvPr>
        </p:nvSpPr>
        <p:spPr/>
        <p:txBody>
          <a:bodyPr/>
          <a:lstStyle/>
          <a:p>
            <a:r>
              <a:rPr lang="en-US" smtClean="0"/>
              <a:t>m   -   s</a:t>
            </a:r>
            <a:endParaRPr lang="ar-SA"/>
          </a:p>
        </p:txBody>
      </p:sp>
      <p:sp>
        <p:nvSpPr>
          <p:cNvPr id="7" name="Slide Number Placeholder 6"/>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34095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9B1EB-D35A-4ABB-BE0F-6180BA731FC5}" type="uaqdatetime1">
              <a:rPr lang="ar-SA" smtClean="0"/>
              <a:t>06/02/40</a:t>
            </a:fld>
            <a:endParaRPr lang="ar-SA"/>
          </a:p>
        </p:txBody>
      </p:sp>
      <p:sp>
        <p:nvSpPr>
          <p:cNvPr id="6" name="Footer Placeholder 5"/>
          <p:cNvSpPr>
            <a:spLocks noGrp="1"/>
          </p:cNvSpPr>
          <p:nvPr>
            <p:ph type="ftr" sz="quarter" idx="11"/>
          </p:nvPr>
        </p:nvSpPr>
        <p:spPr/>
        <p:txBody>
          <a:bodyPr/>
          <a:lstStyle/>
          <a:p>
            <a:r>
              <a:rPr lang="en-US" smtClean="0"/>
              <a:t>m   -   s</a:t>
            </a:r>
            <a:endParaRPr lang="ar-SA"/>
          </a:p>
        </p:txBody>
      </p:sp>
      <p:sp>
        <p:nvSpPr>
          <p:cNvPr id="7" name="Slide Number Placeholder 6"/>
          <p:cNvSpPr>
            <a:spLocks noGrp="1"/>
          </p:cNvSpPr>
          <p:nvPr>
            <p:ph type="sldNum" sz="quarter" idx="12"/>
          </p:nvPr>
        </p:nvSpPr>
        <p:spPr/>
        <p:txBody>
          <a:bodyPr/>
          <a:lstStyle/>
          <a:p>
            <a:fld id="{078066D5-EA70-47DE-98AA-4ACE3CAB3484}" type="slidenum">
              <a:rPr lang="ar-SA" smtClean="0"/>
              <a:t>‹#›</a:t>
            </a:fld>
            <a:endParaRPr lang="ar-SA"/>
          </a:p>
        </p:txBody>
      </p:sp>
    </p:spTree>
    <p:extLst>
      <p:ext uri="{BB962C8B-B14F-4D97-AF65-F5344CB8AC3E}">
        <p14:creationId xmlns:p14="http://schemas.microsoft.com/office/powerpoint/2010/main" val="240662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F3FA246-3E41-4034-94CD-65416E3C0CD3}" type="uaqdatetime1">
              <a:rPr lang="ar-SA" smtClean="0"/>
              <a:t>06/02/40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m   -   s</a:t>
            </a: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8066D5-EA70-47DE-98AA-4ACE3CAB3484}" type="slidenum">
              <a:rPr lang="ar-SA" smtClean="0"/>
              <a:t>‹#›</a:t>
            </a:fld>
            <a:endParaRPr lang="ar-SA"/>
          </a:p>
        </p:txBody>
      </p:sp>
    </p:spTree>
    <p:extLst>
      <p:ext uri="{BB962C8B-B14F-4D97-AF65-F5344CB8AC3E}">
        <p14:creationId xmlns:p14="http://schemas.microsoft.com/office/powerpoint/2010/main" val="250430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470025"/>
          </a:xfrm>
        </p:spPr>
        <p:txBody>
          <a:bodyPr>
            <a:noAutofit/>
          </a:bodyPr>
          <a:lstStyle/>
          <a:p>
            <a:r>
              <a:rPr lang="ar-SA" sz="6600" b="1" dirty="0" smtClean="0">
                <a:solidFill>
                  <a:srgbClr val="FF0000"/>
                </a:solidFill>
              </a:rPr>
              <a:t/>
            </a:r>
            <a:br>
              <a:rPr lang="ar-SA" sz="6600" b="1" dirty="0" smtClean="0">
                <a:solidFill>
                  <a:srgbClr val="FF0000"/>
                </a:solidFill>
              </a:rPr>
            </a:br>
            <a:r>
              <a:rPr lang="ar-SA" sz="6600" b="1" dirty="0" smtClean="0">
                <a:solidFill>
                  <a:srgbClr val="FF0000"/>
                </a:solidFill>
              </a:rPr>
              <a:t>القانون  </a:t>
            </a:r>
            <a:r>
              <a:rPr lang="ar-SA" sz="6600" b="1" dirty="0">
                <a:solidFill>
                  <a:srgbClr val="FF0000"/>
                </a:solidFill>
              </a:rPr>
              <a:t>في العلم  </a:t>
            </a:r>
            <a:r>
              <a:rPr lang="en-US" sz="6600" dirty="0">
                <a:solidFill>
                  <a:srgbClr val="FF0000"/>
                </a:solidFill>
              </a:rPr>
              <a:t/>
            </a:r>
            <a:br>
              <a:rPr lang="en-US" sz="6600" dirty="0">
                <a:solidFill>
                  <a:srgbClr val="FF0000"/>
                </a:solidFill>
              </a:rPr>
            </a:br>
            <a:endParaRPr lang="ar-SA" sz="6600" dirty="0">
              <a:solidFill>
                <a:srgbClr val="FF0000"/>
              </a:solidFill>
            </a:endParaRPr>
          </a:p>
        </p:txBody>
      </p:sp>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214" y="114955"/>
            <a:ext cx="2684387" cy="2888357"/>
          </a:xfrm>
          <a:prstGeom prst="rect">
            <a:avLst/>
          </a:prstGeom>
          <a:effectLst>
            <a:softEdge rad="127000"/>
          </a:effectLst>
        </p:spPr>
      </p:pic>
      <p:pic>
        <p:nvPicPr>
          <p:cNvPr id="4" name="صورة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 y="4005065"/>
            <a:ext cx="2832867" cy="2789874"/>
          </a:xfrm>
          <a:prstGeom prst="rect">
            <a:avLst/>
          </a:prstGeom>
          <a:effectLst>
            <a:softEdge rad="31750"/>
          </a:effectLst>
        </p:spPr>
      </p:pic>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6" y="4192"/>
            <a:ext cx="2830132" cy="2416696"/>
          </a:xfrm>
          <a:prstGeom prst="rect">
            <a:avLst/>
          </a:prstGeom>
          <a:effectLst>
            <a:softEdge rad="317500"/>
          </a:effectLst>
        </p:spPr>
      </p:pic>
      <p:pic>
        <p:nvPicPr>
          <p:cNvPr id="6" name="صورة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8144" y="3958605"/>
            <a:ext cx="3260451" cy="2880453"/>
          </a:xfrm>
          <a:prstGeom prst="rect">
            <a:avLst/>
          </a:prstGeom>
          <a:effectLst>
            <a:softEdge rad="63500"/>
          </a:effectLst>
        </p:spPr>
      </p:pic>
      <p:sp>
        <p:nvSpPr>
          <p:cNvPr id="7" name="عنصر نائب للتاريخ 6"/>
          <p:cNvSpPr>
            <a:spLocks noGrp="1"/>
          </p:cNvSpPr>
          <p:nvPr>
            <p:ph type="dt" sz="half" idx="10"/>
          </p:nvPr>
        </p:nvSpPr>
        <p:spPr/>
        <p:txBody>
          <a:bodyPr/>
          <a:lstStyle/>
          <a:p>
            <a:fld id="{FF839D45-7713-4917-98BF-E61CF22A29D6}" type="uaqdatetime1">
              <a:rPr lang="ar-SA" smtClean="0"/>
              <a:t>06/02/40</a:t>
            </a:fld>
            <a:endParaRPr lang="ar-SA"/>
          </a:p>
        </p:txBody>
      </p:sp>
      <p:sp>
        <p:nvSpPr>
          <p:cNvPr id="8" name="عنصر نائب للتذييل 7"/>
          <p:cNvSpPr>
            <a:spLocks noGrp="1"/>
          </p:cNvSpPr>
          <p:nvPr>
            <p:ph type="ftr" sz="quarter" idx="11"/>
          </p:nvPr>
        </p:nvSpPr>
        <p:spPr/>
        <p:txBody>
          <a:bodyPr/>
          <a:lstStyle/>
          <a:p>
            <a:r>
              <a:rPr lang="en-US" b="1" dirty="0" smtClean="0">
                <a:solidFill>
                  <a:srgbClr val="FF0000"/>
                </a:solidFill>
              </a:rPr>
              <a:t>m   -   s</a:t>
            </a:r>
            <a:endParaRPr lang="ar-SA" b="1" dirty="0">
              <a:solidFill>
                <a:srgbClr val="FF0000"/>
              </a:solidFill>
            </a:endParaRPr>
          </a:p>
        </p:txBody>
      </p:sp>
      <p:sp>
        <p:nvSpPr>
          <p:cNvPr id="9" name="عنصر نائب لرقم الشريحة 8"/>
          <p:cNvSpPr>
            <a:spLocks noGrp="1"/>
          </p:cNvSpPr>
          <p:nvPr>
            <p:ph type="sldNum" sz="quarter" idx="12"/>
          </p:nvPr>
        </p:nvSpPr>
        <p:spPr/>
        <p:txBody>
          <a:bodyPr/>
          <a:lstStyle/>
          <a:p>
            <a:fld id="{078066D5-EA70-47DE-98AA-4ACE3CAB3484}" type="slidenum">
              <a:rPr lang="ar-SA" smtClean="0"/>
              <a:t>1</a:t>
            </a:fld>
            <a:endParaRPr lang="ar-SA"/>
          </a:p>
        </p:txBody>
      </p:sp>
      <p:pic>
        <p:nvPicPr>
          <p:cNvPr id="10" name="Clay04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319396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hold" display="0">
                  <p:stCondLst>
                    <p:cond delay="indefinite"/>
                  </p:stCondLst>
                  <p:endCondLst>
                    <p:cond evt="onStopAudio" delay="0">
                      <p:tgtEl>
                        <p:sldTgt/>
                      </p:tgtEl>
                    </p:cond>
                  </p:endCondLst>
                </p:cTn>
                <p:tgtEl>
                  <p:spTgt spid="10"/>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3000" r="100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ar-SA" sz="4400" b="1" dirty="0" smtClean="0">
                <a:solidFill>
                  <a:srgbClr val="7030A0"/>
                </a:solidFill>
              </a:rPr>
              <a:t>عندما </a:t>
            </a:r>
            <a:r>
              <a:rPr lang="ar-SA" sz="4400" b="1" dirty="0">
                <a:solidFill>
                  <a:srgbClr val="7030A0"/>
                </a:solidFill>
              </a:rPr>
              <a:t>يشيد التقني محطة مائية سد مثلا فانه يأخذ بالحسبان كمية متوسطة من مياه المطر على الرغم من انه لا يستطيع إن يتوقع متى سينزل المطر ولا كمية الماء الذي سيخلفها</a:t>
            </a:r>
            <a:endParaRPr lang="en-US" sz="4400" b="1" dirty="0">
              <a:solidFill>
                <a:srgbClr val="7030A0"/>
              </a:solidFill>
            </a:endParaRPr>
          </a:p>
          <a:p>
            <a:pPr marL="0" indent="0" algn="ctr">
              <a:buNone/>
            </a:pPr>
            <a:endParaRPr lang="ar-SA" sz="4400" dirty="0"/>
          </a:p>
        </p:txBody>
      </p:sp>
      <p:sp>
        <p:nvSpPr>
          <p:cNvPr id="2" name="عنصر نائب للتاريخ 1"/>
          <p:cNvSpPr>
            <a:spLocks noGrp="1"/>
          </p:cNvSpPr>
          <p:nvPr>
            <p:ph type="dt" sz="half" idx="10"/>
          </p:nvPr>
        </p:nvSpPr>
        <p:spPr/>
        <p:txBody>
          <a:bodyPr/>
          <a:lstStyle/>
          <a:p>
            <a:fld id="{A2014351-5765-4F08-803C-6F36966373FA}" type="uaqdatetime1">
              <a:rPr lang="ar-SA" smtClean="0"/>
              <a:t>06/02/40</a:t>
            </a:fld>
            <a:endParaRPr lang="ar-SA"/>
          </a:p>
        </p:txBody>
      </p:sp>
      <p:sp>
        <p:nvSpPr>
          <p:cNvPr id="4" name="عنصر نائب للتذييل 3"/>
          <p:cNvSpPr>
            <a:spLocks noGrp="1"/>
          </p:cNvSpPr>
          <p:nvPr>
            <p:ph type="ftr" sz="quarter" idx="11"/>
          </p:nvPr>
        </p:nvSpPr>
        <p:spPr/>
        <p:txBody>
          <a:bodyPr/>
          <a:lstStyle/>
          <a:p>
            <a:r>
              <a:rPr lang="en-US" sz="1400" b="1" dirty="0" smtClean="0">
                <a:solidFill>
                  <a:srgbClr val="FF3300"/>
                </a:solidFill>
              </a:rPr>
              <a:t>m   -   s</a:t>
            </a:r>
            <a:endParaRPr lang="ar-SA" sz="1400" b="1" dirty="0">
              <a:solidFill>
                <a:srgbClr val="FF3300"/>
              </a:solidFill>
            </a:endParaRPr>
          </a:p>
        </p:txBody>
      </p:sp>
      <p:sp>
        <p:nvSpPr>
          <p:cNvPr id="5" name="عنصر نائب لرقم الشريحة 4"/>
          <p:cNvSpPr>
            <a:spLocks noGrp="1"/>
          </p:cNvSpPr>
          <p:nvPr>
            <p:ph type="sldNum" sz="quarter" idx="12"/>
          </p:nvPr>
        </p:nvSpPr>
        <p:spPr/>
        <p:txBody>
          <a:bodyPr/>
          <a:lstStyle/>
          <a:p>
            <a:fld id="{078066D5-EA70-47DE-98AA-4ACE3CAB3484}" type="slidenum">
              <a:rPr lang="ar-SA" smtClean="0"/>
              <a:t>10</a:t>
            </a:fld>
            <a:endParaRPr lang="ar-SA"/>
          </a:p>
        </p:txBody>
      </p:sp>
    </p:spTree>
    <p:extLst>
      <p:ext uri="{BB962C8B-B14F-4D97-AF65-F5344CB8AC3E}">
        <p14:creationId xmlns:p14="http://schemas.microsoft.com/office/powerpoint/2010/main" val="6359960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85" y="188640"/>
            <a:ext cx="9122115" cy="5544616"/>
          </a:xfrm>
        </p:spPr>
        <p:txBody>
          <a:bodyPr>
            <a:noAutofit/>
          </a:bodyPr>
          <a:lstStyle/>
          <a:p>
            <a:pPr marL="0" indent="0">
              <a:buNone/>
            </a:pPr>
            <a:r>
              <a:rPr lang="ar-SA" sz="2800" dirty="0">
                <a:solidFill>
                  <a:srgbClr val="0070C0"/>
                </a:solidFill>
              </a:rPr>
              <a:t>أهمية القانون في العلم :</a:t>
            </a:r>
            <a:endParaRPr lang="en-US" sz="2800" dirty="0">
              <a:solidFill>
                <a:srgbClr val="0070C0"/>
              </a:solidFill>
            </a:endParaRPr>
          </a:p>
          <a:p>
            <a:pPr marL="0" indent="0">
              <a:buNone/>
            </a:pPr>
            <a:r>
              <a:rPr lang="ar-SA" sz="2800" b="1" dirty="0" smtClean="0">
                <a:solidFill>
                  <a:schemeClr val="accent2">
                    <a:lumMod val="75000"/>
                  </a:schemeClr>
                </a:solidFill>
              </a:rPr>
              <a:t>الإنسان يحاول فهم </a:t>
            </a:r>
            <a:r>
              <a:rPr lang="ar-SA" sz="2800" b="1" dirty="0">
                <a:solidFill>
                  <a:schemeClr val="accent2">
                    <a:lumMod val="75000"/>
                  </a:schemeClr>
                </a:solidFill>
              </a:rPr>
              <a:t>ما حوله من حوادث متنوعة ومثيرة </a:t>
            </a:r>
            <a:r>
              <a:rPr lang="ar-SA" sz="2800" b="1" dirty="0" smtClean="0">
                <a:solidFill>
                  <a:schemeClr val="accent2">
                    <a:lumMod val="75000"/>
                  </a:schemeClr>
                </a:solidFill>
              </a:rPr>
              <a:t>للدهشة لذلك </a:t>
            </a:r>
            <a:r>
              <a:rPr lang="ar-SA" sz="2800" b="1" dirty="0">
                <a:solidFill>
                  <a:schemeClr val="accent2">
                    <a:lumMod val="75000"/>
                  </a:schemeClr>
                </a:solidFill>
              </a:rPr>
              <a:t>كان من الضروري  تفسير  تلك الظواهر للوصول إلى قوانين تنظم كل شيء من حوله، وانطلاقا من ذلك كان الهدف </a:t>
            </a:r>
            <a:r>
              <a:rPr lang="ar-SA" sz="2800" b="1" dirty="0" smtClean="0">
                <a:solidFill>
                  <a:schemeClr val="accent2">
                    <a:lumMod val="75000"/>
                  </a:schemeClr>
                </a:solidFill>
              </a:rPr>
              <a:t>الأساسي </a:t>
            </a:r>
            <a:r>
              <a:rPr lang="ar-SA" sz="2800" b="1" dirty="0">
                <a:solidFill>
                  <a:schemeClr val="accent2">
                    <a:lumMod val="75000"/>
                  </a:schemeClr>
                </a:solidFill>
              </a:rPr>
              <a:t>في كل الأبحاث العلمية الوصول إلى تفسير الوقائع التي تثير اهتمامه ،</a:t>
            </a:r>
            <a:r>
              <a:rPr lang="ar-SA" sz="2800" b="1" dirty="0" smtClean="0">
                <a:solidFill>
                  <a:srgbClr val="006600"/>
                </a:solidFill>
              </a:rPr>
              <a:t>وما يميز هذا </a:t>
            </a:r>
            <a:r>
              <a:rPr lang="ar-SA" sz="2800" b="1" dirty="0">
                <a:solidFill>
                  <a:srgbClr val="006600"/>
                </a:solidFill>
              </a:rPr>
              <a:t>التفسير أنه قابل للاختبار الموضوعي الذي يخدم أغراض العلم </a:t>
            </a:r>
            <a:r>
              <a:rPr lang="ar-SA" sz="2800" dirty="0" smtClean="0"/>
              <a:t>،</a:t>
            </a:r>
          </a:p>
          <a:p>
            <a:pPr marL="0" indent="0">
              <a:buNone/>
            </a:pPr>
            <a:r>
              <a:rPr lang="ar-SA" sz="2800" dirty="0" smtClean="0"/>
              <a:t>فمثلا </a:t>
            </a:r>
            <a:r>
              <a:rPr lang="ar-SA" sz="2800" dirty="0"/>
              <a:t>ظاهرة قوس قزح كانت تحدث في زمان ومكان معينين تم تفسيرها من خلال قوانين الانعكاس </a:t>
            </a:r>
            <a:r>
              <a:rPr lang="ar-SA" sz="2800" dirty="0" smtClean="0"/>
              <a:t>والانكسار الضوئي</a:t>
            </a:r>
            <a:r>
              <a:rPr lang="ar-SA" sz="2800" dirty="0"/>
              <a:t>. </a:t>
            </a:r>
            <a:endParaRPr lang="en-US" sz="2800" dirty="0"/>
          </a:p>
          <a:p>
            <a:pPr marL="0" indent="0">
              <a:buNone/>
            </a:pPr>
            <a:r>
              <a:rPr lang="ar-SY" sz="2800" b="1" dirty="0">
                <a:solidFill>
                  <a:schemeClr val="accent2">
                    <a:lumMod val="75000"/>
                  </a:schemeClr>
                </a:solidFill>
              </a:rPr>
              <a:t>أهمية القوانين تكمن في كونها تضع القواعد. التي تنتظم من خلالها الظواهر مع بعضها وهذا يمكننا من فهم وضبط الطبيعة من حولنا ، </a:t>
            </a:r>
            <a:r>
              <a:rPr lang="ar-SY" sz="2800" b="1" dirty="0">
                <a:solidFill>
                  <a:srgbClr val="FF3300"/>
                </a:solidFill>
              </a:rPr>
              <a:t>وكل قانون علمي ينير الطريق أمام القوانين العلمية الأخرى وهذا التراكم العلمي يسهم في تقدم العلم وتطوره .</a:t>
            </a:r>
            <a:endParaRPr lang="en-US" sz="2800" b="1" dirty="0">
              <a:solidFill>
                <a:srgbClr val="FF3300"/>
              </a:solidFill>
            </a:endParaRPr>
          </a:p>
          <a:p>
            <a:pPr marL="0" indent="0">
              <a:buNone/>
            </a:pPr>
            <a:endParaRPr lang="ar-SA" sz="2800" dirty="0"/>
          </a:p>
        </p:txBody>
      </p:sp>
      <p:sp>
        <p:nvSpPr>
          <p:cNvPr id="2" name="عنصر نائب للتاريخ 1"/>
          <p:cNvSpPr>
            <a:spLocks noGrp="1"/>
          </p:cNvSpPr>
          <p:nvPr>
            <p:ph type="dt" sz="half" idx="10"/>
          </p:nvPr>
        </p:nvSpPr>
        <p:spPr/>
        <p:txBody>
          <a:bodyPr/>
          <a:lstStyle/>
          <a:p>
            <a:fld id="{899DAC8E-417F-479E-88C1-818D6BE956E1}" type="uaqdatetime1">
              <a:rPr lang="ar-SA" smtClean="0"/>
              <a:t>06/02/40</a:t>
            </a:fld>
            <a:endParaRPr lang="ar-SA"/>
          </a:p>
        </p:txBody>
      </p:sp>
      <p:sp>
        <p:nvSpPr>
          <p:cNvPr id="4" name="عنصر نائب للتذييل 3"/>
          <p:cNvSpPr>
            <a:spLocks noGrp="1"/>
          </p:cNvSpPr>
          <p:nvPr>
            <p:ph type="ftr" sz="quarter" idx="11"/>
          </p:nvPr>
        </p:nvSpPr>
        <p:spPr/>
        <p:txBody>
          <a:bodyPr/>
          <a:lstStyle/>
          <a:p>
            <a:r>
              <a:rPr lang="en-US" smtClean="0"/>
              <a:t>m   -   s</a:t>
            </a:r>
            <a:endParaRPr lang="ar-SA"/>
          </a:p>
        </p:txBody>
      </p:sp>
      <p:sp>
        <p:nvSpPr>
          <p:cNvPr id="5" name="عنصر نائب لرقم الشريحة 4"/>
          <p:cNvSpPr>
            <a:spLocks noGrp="1"/>
          </p:cNvSpPr>
          <p:nvPr>
            <p:ph type="sldNum" sz="quarter" idx="12"/>
          </p:nvPr>
        </p:nvSpPr>
        <p:spPr/>
        <p:txBody>
          <a:bodyPr/>
          <a:lstStyle/>
          <a:p>
            <a:fld id="{078066D5-EA70-47DE-98AA-4ACE3CAB3484}" type="slidenum">
              <a:rPr lang="ar-SA" smtClean="0"/>
              <a:t>11</a:t>
            </a:fld>
            <a:endParaRPr lang="ar-SA"/>
          </a:p>
        </p:txBody>
      </p:sp>
    </p:spTree>
    <p:extLst>
      <p:ext uri="{BB962C8B-B14F-4D97-AF65-F5344CB8AC3E}">
        <p14:creationId xmlns:p14="http://schemas.microsoft.com/office/powerpoint/2010/main" val="8729510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3000" r="101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ar-SY" sz="4400" b="1" dirty="0">
                <a:solidFill>
                  <a:srgbClr val="7030A0"/>
                </a:solidFill>
              </a:rPr>
              <a:t>أفكر ثم أجب  </a:t>
            </a:r>
            <a:endParaRPr lang="ar-SY" sz="4400" b="1" dirty="0" smtClean="0">
              <a:solidFill>
                <a:srgbClr val="7030A0"/>
              </a:solidFill>
            </a:endParaRPr>
          </a:p>
          <a:p>
            <a:pPr marL="0" indent="0" algn="ctr">
              <a:buNone/>
            </a:pPr>
            <a:r>
              <a:rPr lang="ar-SY" sz="4400" b="1" dirty="0" smtClean="0">
                <a:solidFill>
                  <a:srgbClr val="006600"/>
                </a:solidFill>
              </a:rPr>
              <a:t>ماذا لو لم يكن هناك قوانين تحكم الظواهر من حولك ؟ </a:t>
            </a:r>
            <a:endParaRPr lang="en-US" sz="4400" dirty="0" smtClean="0">
              <a:solidFill>
                <a:srgbClr val="006600"/>
              </a:solidFill>
            </a:endParaRPr>
          </a:p>
          <a:p>
            <a:pPr marL="0" indent="0" algn="ctr">
              <a:buNone/>
            </a:pPr>
            <a:endParaRPr lang="ar-SA" sz="44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717032"/>
            <a:ext cx="3456384" cy="2672705"/>
          </a:xfrm>
          <a:prstGeom prst="rect">
            <a:avLst/>
          </a:prstGeom>
          <a:effectLst>
            <a:softEdge rad="635000"/>
          </a:effectLst>
        </p:spPr>
      </p:pic>
      <p:sp>
        <p:nvSpPr>
          <p:cNvPr id="4" name="عنصر نائب للتاريخ 3"/>
          <p:cNvSpPr>
            <a:spLocks noGrp="1"/>
          </p:cNvSpPr>
          <p:nvPr>
            <p:ph type="dt" sz="half" idx="10"/>
          </p:nvPr>
        </p:nvSpPr>
        <p:spPr/>
        <p:txBody>
          <a:bodyPr/>
          <a:lstStyle/>
          <a:p>
            <a:fld id="{52F427D1-E9E0-475A-B69E-4D8083CDBCF9}" type="uaqdatetime1">
              <a:rPr lang="ar-SA" smtClean="0"/>
              <a:t>06/02/40</a:t>
            </a:fld>
            <a:endParaRPr lang="ar-SA"/>
          </a:p>
        </p:txBody>
      </p:sp>
      <p:sp>
        <p:nvSpPr>
          <p:cNvPr id="5" name="عنصر نائب للتذييل 4"/>
          <p:cNvSpPr>
            <a:spLocks noGrp="1"/>
          </p:cNvSpPr>
          <p:nvPr>
            <p:ph type="ftr" sz="quarter" idx="11"/>
          </p:nvPr>
        </p:nvSpPr>
        <p:spPr/>
        <p:txBody>
          <a:bodyPr/>
          <a:lstStyle/>
          <a:p>
            <a:r>
              <a:rPr lang="en-US" b="1" dirty="0" smtClean="0">
                <a:solidFill>
                  <a:srgbClr val="FF0000"/>
                </a:solidFill>
              </a:rPr>
              <a:t>m   -   s</a:t>
            </a:r>
            <a:endParaRPr lang="ar-SA" b="1" dirty="0">
              <a:solidFill>
                <a:srgbClr val="FF0000"/>
              </a:solidFill>
            </a:endParaRPr>
          </a:p>
        </p:txBody>
      </p:sp>
      <p:sp>
        <p:nvSpPr>
          <p:cNvPr id="6" name="عنصر نائب لرقم الشريحة 5"/>
          <p:cNvSpPr>
            <a:spLocks noGrp="1"/>
          </p:cNvSpPr>
          <p:nvPr>
            <p:ph type="sldNum" sz="quarter" idx="12"/>
          </p:nvPr>
        </p:nvSpPr>
        <p:spPr/>
        <p:txBody>
          <a:bodyPr/>
          <a:lstStyle/>
          <a:p>
            <a:fld id="{078066D5-EA70-47DE-98AA-4ACE3CAB3484}" type="slidenum">
              <a:rPr lang="ar-SA" smtClean="0"/>
              <a:t>12</a:t>
            </a:fld>
            <a:endParaRPr lang="ar-SA"/>
          </a:p>
        </p:txBody>
      </p:sp>
    </p:spTree>
    <p:extLst>
      <p:ext uri="{BB962C8B-B14F-4D97-AF65-F5344CB8AC3E}">
        <p14:creationId xmlns:p14="http://schemas.microsoft.com/office/powerpoint/2010/main" val="395838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9144000" cy="6597352"/>
          </a:xfrm>
        </p:spPr>
        <p:txBody>
          <a:bodyPr>
            <a:noAutofit/>
          </a:bodyPr>
          <a:lstStyle/>
          <a:p>
            <a:pPr marL="0" indent="0">
              <a:buNone/>
            </a:pPr>
            <a:r>
              <a:rPr lang="ar-SY" sz="3600" b="1" dirty="0">
                <a:solidFill>
                  <a:schemeClr val="accent5">
                    <a:lumMod val="50000"/>
                  </a:schemeClr>
                </a:solidFill>
              </a:rPr>
              <a:t>التقويم :</a:t>
            </a:r>
            <a:endParaRPr lang="en-US" sz="3600" dirty="0">
              <a:solidFill>
                <a:schemeClr val="accent5">
                  <a:lumMod val="50000"/>
                </a:schemeClr>
              </a:solidFill>
            </a:endParaRPr>
          </a:p>
          <a:p>
            <a:pPr marL="0" indent="0">
              <a:buNone/>
            </a:pPr>
            <a:r>
              <a:rPr lang="ar-SY" sz="3600" b="1" dirty="0">
                <a:solidFill>
                  <a:srgbClr val="006600"/>
                </a:solidFill>
              </a:rPr>
              <a:t>أجب عن الأسئلة التالية :</a:t>
            </a:r>
            <a:endParaRPr lang="en-US" sz="3600" b="1" dirty="0">
              <a:solidFill>
                <a:srgbClr val="006600"/>
              </a:solidFill>
            </a:endParaRPr>
          </a:p>
          <a:p>
            <a:pPr marL="0" indent="0">
              <a:buNone/>
            </a:pPr>
            <a:r>
              <a:rPr lang="ar-SY" sz="3600" b="1" dirty="0">
                <a:solidFill>
                  <a:srgbClr val="FF0000"/>
                </a:solidFill>
              </a:rPr>
              <a:t>1- وازن في القانون العلمي ما بين الاستقراء والاستنباط ؟</a:t>
            </a:r>
            <a:endParaRPr lang="en-US" sz="3600" b="1" dirty="0">
              <a:solidFill>
                <a:srgbClr val="FF0000"/>
              </a:solidFill>
            </a:endParaRPr>
          </a:p>
          <a:p>
            <a:pPr marL="0" indent="0">
              <a:buNone/>
            </a:pPr>
            <a:r>
              <a:rPr lang="ar-SY" sz="3600" b="1" dirty="0">
                <a:solidFill>
                  <a:srgbClr val="FF0000"/>
                </a:solidFill>
              </a:rPr>
              <a:t>2- صنف في جدول أنواع القوانين العلمية واذكر مثالا لكل نوع ؟</a:t>
            </a:r>
            <a:endParaRPr lang="en-US" sz="3600" b="1" dirty="0">
              <a:solidFill>
                <a:srgbClr val="FF0000"/>
              </a:solidFill>
            </a:endParaRPr>
          </a:p>
          <a:p>
            <a:pPr marL="0" indent="0">
              <a:buNone/>
            </a:pPr>
            <a:r>
              <a:rPr lang="ar-SY" sz="3600" b="1" dirty="0">
                <a:solidFill>
                  <a:srgbClr val="FF0000"/>
                </a:solidFill>
              </a:rPr>
              <a:t>3- وضح العلاقة بين القوانين الطبيعة والقوانين الرياضية ؟</a:t>
            </a:r>
            <a:endParaRPr lang="en-US" sz="3600" b="1" dirty="0">
              <a:solidFill>
                <a:srgbClr val="FF0000"/>
              </a:solidFill>
            </a:endParaRPr>
          </a:p>
          <a:p>
            <a:pPr marL="0" indent="0">
              <a:buNone/>
            </a:pPr>
            <a:r>
              <a:rPr lang="ar-SY" sz="3600" b="1" dirty="0">
                <a:solidFill>
                  <a:srgbClr val="FF0000"/>
                </a:solidFill>
              </a:rPr>
              <a:t>4- ما أهمية القانون العلمي في حياتك اليومية </a:t>
            </a:r>
            <a:r>
              <a:rPr lang="ar-SY" sz="3600" b="1" dirty="0" smtClean="0">
                <a:solidFill>
                  <a:srgbClr val="FF0000"/>
                </a:solidFill>
              </a:rPr>
              <a:t>؟</a:t>
            </a:r>
          </a:p>
          <a:p>
            <a:pPr marL="0" indent="0">
              <a:buNone/>
            </a:pPr>
            <a:endParaRPr lang="ar-SA" sz="3800" dirty="0"/>
          </a:p>
        </p:txBody>
      </p:sp>
      <p:sp>
        <p:nvSpPr>
          <p:cNvPr id="2" name="عنصر نائب للتاريخ 1"/>
          <p:cNvSpPr>
            <a:spLocks noGrp="1"/>
          </p:cNvSpPr>
          <p:nvPr>
            <p:ph type="dt" sz="half" idx="10"/>
          </p:nvPr>
        </p:nvSpPr>
        <p:spPr/>
        <p:txBody>
          <a:bodyPr/>
          <a:lstStyle/>
          <a:p>
            <a:fld id="{F0E06868-7B38-4739-BF12-0AFE642C00B3}" type="uaqdatetime1">
              <a:rPr lang="ar-SA" smtClean="0"/>
              <a:t>06/02/40</a:t>
            </a:fld>
            <a:endParaRPr lang="ar-SA"/>
          </a:p>
        </p:txBody>
      </p:sp>
      <p:sp>
        <p:nvSpPr>
          <p:cNvPr id="4" name="عنصر نائب للتذييل 3"/>
          <p:cNvSpPr>
            <a:spLocks noGrp="1"/>
          </p:cNvSpPr>
          <p:nvPr>
            <p:ph type="ftr" sz="quarter" idx="11"/>
          </p:nvPr>
        </p:nvSpPr>
        <p:spPr/>
        <p:txBody>
          <a:bodyPr/>
          <a:lstStyle/>
          <a:p>
            <a:r>
              <a:rPr lang="en-US" sz="1400" b="1" dirty="0" smtClean="0">
                <a:solidFill>
                  <a:srgbClr val="006600"/>
                </a:solidFill>
              </a:rPr>
              <a:t>m   -   s</a:t>
            </a:r>
            <a:endParaRPr lang="ar-SA" sz="1400" b="1" dirty="0">
              <a:solidFill>
                <a:srgbClr val="006600"/>
              </a:solidFill>
            </a:endParaRPr>
          </a:p>
        </p:txBody>
      </p:sp>
      <p:sp>
        <p:nvSpPr>
          <p:cNvPr id="5" name="عنصر نائب لرقم الشريحة 4"/>
          <p:cNvSpPr>
            <a:spLocks noGrp="1"/>
          </p:cNvSpPr>
          <p:nvPr>
            <p:ph type="sldNum" sz="quarter" idx="12"/>
          </p:nvPr>
        </p:nvSpPr>
        <p:spPr/>
        <p:txBody>
          <a:bodyPr/>
          <a:lstStyle/>
          <a:p>
            <a:fld id="{078066D5-EA70-47DE-98AA-4ACE3CAB3484}" type="slidenum">
              <a:rPr lang="ar-SA" smtClean="0"/>
              <a:t>13</a:t>
            </a:fld>
            <a:endParaRPr lang="ar-SA"/>
          </a:p>
        </p:txBody>
      </p:sp>
    </p:spTree>
    <p:extLst>
      <p:ext uri="{BB962C8B-B14F-4D97-AF65-F5344CB8AC3E}">
        <p14:creationId xmlns:p14="http://schemas.microsoft.com/office/powerpoint/2010/main" val="32864878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5" end="5"/>
                                            </p:txEl>
                                          </p:spTgt>
                                        </p:tgtEl>
                                        <p:attrNameLst>
                                          <p:attrName>ppt_w</p:attrName>
                                        </p:attrNameLst>
                                      </p:cBhvr>
                                    </p:anim>
                                    <p:anim by="(#ppt_w*0.50)" calcmode="lin" valueType="num">
                                      <p:cBhvr>
                                        <p:cTn id="48" dur="500" decel="50000" autoRev="1" fill="hold">
                                          <p:stCondLst>
                                            <p:cond delay="0"/>
                                          </p:stCondLst>
                                        </p:cTn>
                                        <p:tgtEl>
                                          <p:spTgt spid="3">
                                            <p:txEl>
                                              <p:pRg st="5" end="5"/>
                                            </p:txEl>
                                          </p:spTgt>
                                        </p:tgtEl>
                                        <p:attrNameLst>
                                          <p:attrName>ppt_x</p:attrName>
                                        </p:attrNameLst>
                                      </p:cBhvr>
                                    </p:anim>
                                    <p:anim from="(-#ppt_h/2)" to="(#ppt_y)" calcmode="lin" valueType="num">
                                      <p:cBhvr>
                                        <p:cTn id="49" dur="1000" fill="hold">
                                          <p:stCondLst>
                                            <p:cond delay="0"/>
                                          </p:stCondLst>
                                        </p:cTn>
                                        <p:tgtEl>
                                          <p:spTgt spid="3">
                                            <p:txEl>
                                              <p:pRg st="5" end="5"/>
                                            </p:txEl>
                                          </p:spTgt>
                                        </p:tgtEl>
                                        <p:attrNameLst>
                                          <p:attrName>ppt_y</p:attrName>
                                        </p:attrNameLst>
                                      </p:cBhvr>
                                    </p:anim>
                                    <p:animRot by="21600000">
                                      <p:cBhvr>
                                        <p:cTn id="50"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3000" r="101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dirty="0">
                <a:solidFill>
                  <a:srgbClr val="FF0000"/>
                </a:solidFill>
              </a:rPr>
              <a:t/>
            </a:r>
            <a:br>
              <a:rPr lang="en-US" b="1" dirty="0">
                <a:solidFill>
                  <a:srgbClr val="FF0000"/>
                </a:solidFill>
              </a:rPr>
            </a:br>
            <a:endParaRPr lang="ar-SA"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0575081"/>
              </p:ext>
            </p:extLst>
          </p:nvPr>
        </p:nvGraphicFramePr>
        <p:xfrm>
          <a:off x="0" y="1085071"/>
          <a:ext cx="9144000" cy="5695674"/>
        </p:xfrm>
        <a:graphic>
          <a:graphicData uri="http://schemas.openxmlformats.org/drawingml/2006/table">
            <a:tbl>
              <a:tblPr rtl="1" firstRow="1" firstCol="1" bandRow="1">
                <a:tableStyleId>{7DF18680-E054-41AD-8BC1-D1AEF772440D}</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78550">
                <a:tc>
                  <a:txBody>
                    <a:bodyPr/>
                    <a:lstStyle/>
                    <a:p>
                      <a:pPr algn="ctr" rtl="1">
                        <a:lnSpc>
                          <a:spcPct val="107000"/>
                        </a:lnSpc>
                        <a:spcAft>
                          <a:spcPts val="800"/>
                        </a:spcAft>
                      </a:pPr>
                      <a:endParaRPr lang="ar-SY" sz="2000" dirty="0" smtClean="0">
                        <a:effectLst/>
                      </a:endParaRPr>
                    </a:p>
                    <a:p>
                      <a:pPr algn="ctr" rtl="1">
                        <a:lnSpc>
                          <a:spcPct val="107000"/>
                        </a:lnSpc>
                        <a:spcAft>
                          <a:spcPts val="800"/>
                        </a:spcAft>
                      </a:pPr>
                      <a:r>
                        <a:rPr lang="ar-SY" sz="2000" dirty="0" smtClean="0">
                          <a:effectLst/>
                        </a:rPr>
                        <a:t>نوع </a:t>
                      </a:r>
                      <a:r>
                        <a:rPr lang="ar-SY" sz="2000" dirty="0">
                          <a:effectLst/>
                        </a:rPr>
                        <a:t>القانون </a:t>
                      </a:r>
                      <a:endParaRPr lang="en-US" sz="2000" dirty="0">
                        <a:effectLst/>
                        <a:latin typeface="Calibri"/>
                        <a:ea typeface="Calibri"/>
                        <a:cs typeface="Arial"/>
                      </a:endParaRPr>
                    </a:p>
                  </a:txBody>
                  <a:tcPr marL="68580" marR="68580" marT="0" marB="0"/>
                </a:tc>
                <a:tc>
                  <a:txBody>
                    <a:bodyPr/>
                    <a:lstStyle/>
                    <a:p>
                      <a:pPr algn="ctr" rtl="1">
                        <a:lnSpc>
                          <a:spcPct val="107000"/>
                        </a:lnSpc>
                        <a:spcAft>
                          <a:spcPts val="800"/>
                        </a:spcAft>
                      </a:pPr>
                      <a:endParaRPr lang="ar-SY" sz="2000" dirty="0" smtClean="0">
                        <a:effectLst/>
                      </a:endParaRPr>
                    </a:p>
                    <a:p>
                      <a:pPr algn="ctr" rtl="1">
                        <a:lnSpc>
                          <a:spcPct val="107000"/>
                        </a:lnSpc>
                        <a:spcAft>
                          <a:spcPts val="800"/>
                        </a:spcAft>
                      </a:pPr>
                      <a:r>
                        <a:rPr lang="ar-SY" sz="2000" dirty="0" smtClean="0">
                          <a:effectLst/>
                        </a:rPr>
                        <a:t>مثال </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817809">
                <a:tc>
                  <a:txBody>
                    <a:bodyPr/>
                    <a:lstStyle/>
                    <a:p>
                      <a:pPr algn="ctr" rtl="1">
                        <a:lnSpc>
                          <a:spcPct val="107000"/>
                        </a:lnSpc>
                        <a:spcAft>
                          <a:spcPts val="800"/>
                        </a:spcAft>
                      </a:pPr>
                      <a:endParaRPr lang="ar-SY" sz="2000" dirty="0" smtClean="0">
                        <a:effectLst/>
                      </a:endParaRPr>
                    </a:p>
                    <a:p>
                      <a:pPr algn="ctr" rtl="1">
                        <a:lnSpc>
                          <a:spcPct val="107000"/>
                        </a:lnSpc>
                        <a:spcAft>
                          <a:spcPts val="800"/>
                        </a:spcAft>
                      </a:pPr>
                      <a:r>
                        <a:rPr lang="ar-SY" sz="2000" dirty="0" smtClean="0">
                          <a:effectLst/>
                        </a:rPr>
                        <a:t>طبيعي </a:t>
                      </a:r>
                      <a:endParaRPr lang="en-US" sz="2000" dirty="0">
                        <a:effectLst/>
                        <a:latin typeface="Calibri"/>
                        <a:ea typeface="Calibri"/>
                        <a:cs typeface="Arial"/>
                      </a:endParaRPr>
                    </a:p>
                  </a:txBody>
                  <a:tcPr marL="68580" marR="68580" marT="0" marB="0"/>
                </a:tc>
                <a:tc>
                  <a:txBody>
                    <a:bodyPr/>
                    <a:lstStyle/>
                    <a:p>
                      <a:pPr algn="ctr" rtl="1">
                        <a:lnSpc>
                          <a:spcPct val="107000"/>
                        </a:lnSpc>
                        <a:spcAft>
                          <a:spcPts val="800"/>
                        </a:spcAft>
                      </a:pPr>
                      <a:endParaRPr lang="ar-SY" sz="2000" dirty="0" smtClean="0">
                        <a:effectLst/>
                      </a:endParaRPr>
                    </a:p>
                    <a:p>
                      <a:pPr algn="ctr" rtl="1">
                        <a:lnSpc>
                          <a:spcPct val="107000"/>
                        </a:lnSpc>
                        <a:spcAft>
                          <a:spcPts val="800"/>
                        </a:spcAft>
                      </a:pPr>
                      <a:r>
                        <a:rPr lang="ar-SY" sz="2000" dirty="0" smtClean="0">
                          <a:effectLst/>
                        </a:rPr>
                        <a:t>...................................</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258325">
                <a:tc>
                  <a:txBody>
                    <a:bodyPr/>
                    <a:lstStyle/>
                    <a:p>
                      <a:pPr algn="ctr" rtl="1">
                        <a:lnSpc>
                          <a:spcPct val="107000"/>
                        </a:lnSpc>
                        <a:spcAft>
                          <a:spcPts val="800"/>
                        </a:spcAft>
                      </a:pPr>
                      <a:endParaRPr lang="ar-SY" sz="2000" dirty="0" smtClean="0">
                        <a:effectLst/>
                      </a:endParaRPr>
                    </a:p>
                    <a:p>
                      <a:pPr algn="ctr" rtl="1">
                        <a:lnSpc>
                          <a:spcPct val="107000"/>
                        </a:lnSpc>
                        <a:spcAft>
                          <a:spcPts val="800"/>
                        </a:spcAft>
                      </a:pPr>
                      <a:r>
                        <a:rPr lang="ar-SY" sz="2000" dirty="0" smtClean="0">
                          <a:effectLst/>
                        </a:rPr>
                        <a:t>.....................</a:t>
                      </a:r>
                      <a:endParaRPr lang="en-US" sz="2000" dirty="0">
                        <a:effectLst/>
                        <a:latin typeface="Calibri"/>
                        <a:ea typeface="Calibri"/>
                        <a:cs typeface="Arial"/>
                      </a:endParaRPr>
                    </a:p>
                  </a:txBody>
                  <a:tcPr marL="68580" marR="68580" marT="0" marB="0"/>
                </a:tc>
                <a:tc>
                  <a:txBody>
                    <a:bodyPr/>
                    <a:lstStyle/>
                    <a:p>
                      <a:pPr algn="ctr" rtl="1">
                        <a:lnSpc>
                          <a:spcPct val="107000"/>
                        </a:lnSpc>
                        <a:spcAft>
                          <a:spcPts val="800"/>
                        </a:spcAft>
                      </a:pPr>
                      <a:endParaRPr lang="ar-SY" sz="2000" dirty="0" smtClean="0">
                        <a:effectLst/>
                      </a:endParaRPr>
                    </a:p>
                    <a:p>
                      <a:pPr algn="ctr" rtl="1">
                        <a:lnSpc>
                          <a:spcPct val="107000"/>
                        </a:lnSpc>
                        <a:spcAft>
                          <a:spcPts val="800"/>
                        </a:spcAft>
                      </a:pPr>
                      <a:r>
                        <a:rPr lang="ar-SY" sz="2000" dirty="0" smtClean="0">
                          <a:effectLst/>
                        </a:rPr>
                        <a:t>تسارع     </a:t>
                      </a:r>
                      <a:r>
                        <a:rPr lang="ar-SY" sz="2000" dirty="0">
                          <a:effectLst/>
                        </a:rPr>
                        <a:t>كتلة       قوة </a:t>
                      </a:r>
                      <a:endParaRPr lang="en-US" sz="2000" dirty="0">
                        <a:effectLst/>
                      </a:endParaRPr>
                    </a:p>
                    <a:p>
                      <a:pPr algn="ctr" rtl="1">
                        <a:lnSpc>
                          <a:spcPct val="107000"/>
                        </a:lnSpc>
                        <a:spcAft>
                          <a:spcPts val="800"/>
                        </a:spcAft>
                        <a:tabLst>
                          <a:tab pos="1283970" algn="ctr"/>
                        </a:tabLst>
                      </a:pPr>
                      <a:r>
                        <a:rPr lang="en-US" sz="2000" dirty="0">
                          <a:effectLst/>
                        </a:rPr>
                        <a:t>A</a:t>
                      </a:r>
                      <a:r>
                        <a:rPr lang="ar-SY" sz="2000" dirty="0">
                          <a:effectLst/>
                        </a:rPr>
                        <a:t>     *   </a:t>
                      </a:r>
                      <a:r>
                        <a:rPr lang="en-US" sz="2000" dirty="0">
                          <a:effectLst/>
                        </a:rPr>
                        <a:t>m </a:t>
                      </a:r>
                      <a:r>
                        <a:rPr lang="ar-SA" sz="2000" dirty="0">
                          <a:effectLst/>
                        </a:rPr>
                        <a:t>=    </a:t>
                      </a:r>
                      <a:r>
                        <a:rPr lang="en-US" sz="2000" dirty="0">
                          <a:effectLst/>
                        </a:rPr>
                        <a:t>f </a:t>
                      </a:r>
                      <a:r>
                        <a:rPr lang="ar-SY" sz="2000" dirty="0">
                          <a:effectLst/>
                        </a:rPr>
                        <a:t> </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2485436">
                <a:tc>
                  <a:txBody>
                    <a:bodyPr/>
                    <a:lstStyle/>
                    <a:p>
                      <a:pPr algn="ctr" rtl="1">
                        <a:lnSpc>
                          <a:spcPct val="107000"/>
                        </a:lnSpc>
                        <a:spcAft>
                          <a:spcPts val="800"/>
                        </a:spcAft>
                      </a:pPr>
                      <a:endParaRPr lang="ar-SY" sz="2000" dirty="0" smtClean="0">
                        <a:effectLst/>
                      </a:endParaRPr>
                    </a:p>
                    <a:p>
                      <a:pPr algn="ctr" rtl="1">
                        <a:lnSpc>
                          <a:spcPct val="107000"/>
                        </a:lnSpc>
                        <a:spcAft>
                          <a:spcPts val="800"/>
                        </a:spcAft>
                      </a:pPr>
                      <a:endParaRPr lang="ar-SY" sz="2000" dirty="0" smtClean="0">
                        <a:effectLst/>
                      </a:endParaRPr>
                    </a:p>
                    <a:p>
                      <a:pPr algn="ctr" rtl="1">
                        <a:lnSpc>
                          <a:spcPct val="107000"/>
                        </a:lnSpc>
                        <a:spcAft>
                          <a:spcPts val="800"/>
                        </a:spcAft>
                      </a:pPr>
                      <a:r>
                        <a:rPr lang="ar-SY" sz="2000" dirty="0" smtClean="0">
                          <a:effectLst/>
                        </a:rPr>
                        <a:t>...............................</a:t>
                      </a:r>
                      <a:endParaRPr lang="en-US" sz="2000" dirty="0">
                        <a:effectLst/>
                        <a:latin typeface="Calibri"/>
                        <a:ea typeface="Calibri"/>
                        <a:cs typeface="Arial"/>
                      </a:endParaRPr>
                    </a:p>
                  </a:txBody>
                  <a:tcPr marL="68580" marR="68580" marT="0" marB="0"/>
                </a:tc>
                <a:tc>
                  <a:txBody>
                    <a:bodyPr/>
                    <a:lstStyle/>
                    <a:p>
                      <a:pPr algn="ctr" rtl="1">
                        <a:lnSpc>
                          <a:spcPct val="107000"/>
                        </a:lnSpc>
                        <a:spcAft>
                          <a:spcPts val="800"/>
                        </a:spcAft>
                      </a:pPr>
                      <a:endParaRPr lang="ar-SY" sz="2800" dirty="0" smtClean="0">
                        <a:effectLst/>
                      </a:endParaRPr>
                    </a:p>
                    <a:p>
                      <a:pPr algn="ctr" rtl="1">
                        <a:lnSpc>
                          <a:spcPct val="107000"/>
                        </a:lnSpc>
                        <a:spcAft>
                          <a:spcPts val="800"/>
                        </a:spcAft>
                      </a:pPr>
                      <a:r>
                        <a:rPr lang="ar-SY" sz="2800" dirty="0" smtClean="0">
                          <a:effectLst/>
                        </a:rPr>
                        <a:t>لو </a:t>
                      </a:r>
                      <a:r>
                        <a:rPr lang="ar-SY" sz="2800" dirty="0">
                          <a:effectLst/>
                        </a:rPr>
                        <a:t>كان لدينا ثلاث حقائب واحدة تحتوي كرات سوداء واثنتان تحتويان كرات بيضاء ،وقد اختيرت إحداها للسحب عشوائيا فما هو احتمال أن تكون الكرة سوداء .</a:t>
                      </a:r>
                      <a:endParaRPr lang="en-US" sz="28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bl>
          </a:graphicData>
        </a:graphic>
      </p:graphicFrame>
      <p:sp>
        <p:nvSpPr>
          <p:cNvPr id="3" name="مستطيل 2"/>
          <p:cNvSpPr/>
          <p:nvPr/>
        </p:nvSpPr>
        <p:spPr>
          <a:xfrm>
            <a:off x="2843808" y="310523"/>
            <a:ext cx="5112568" cy="523220"/>
          </a:xfrm>
          <a:prstGeom prst="rect">
            <a:avLst/>
          </a:prstGeom>
        </p:spPr>
        <p:txBody>
          <a:bodyPr wrap="square">
            <a:spAutoFit/>
          </a:bodyPr>
          <a:lstStyle/>
          <a:p>
            <a:r>
              <a:rPr lang="ar-SA" sz="2800" b="1" dirty="0">
                <a:solidFill>
                  <a:srgbClr val="FF0000"/>
                </a:solidFill>
              </a:rPr>
              <a:t>5- </a:t>
            </a:r>
            <a:r>
              <a:rPr lang="ar-SA" sz="2800" b="1" dirty="0" smtClean="0">
                <a:solidFill>
                  <a:srgbClr val="FF0000"/>
                </a:solidFill>
              </a:rPr>
              <a:t>إملاء </a:t>
            </a:r>
            <a:r>
              <a:rPr lang="ar-SA" sz="2800" b="1" dirty="0">
                <a:solidFill>
                  <a:srgbClr val="FF0000"/>
                </a:solidFill>
              </a:rPr>
              <a:t>الجدول التالي </a:t>
            </a:r>
            <a:r>
              <a:rPr lang="ar-SA" dirty="0"/>
              <a:t>:</a:t>
            </a:r>
          </a:p>
        </p:txBody>
      </p:sp>
      <p:sp>
        <p:nvSpPr>
          <p:cNvPr id="5" name="عنصر نائب للتاريخ 4"/>
          <p:cNvSpPr>
            <a:spLocks noGrp="1"/>
          </p:cNvSpPr>
          <p:nvPr>
            <p:ph type="dt" sz="half" idx="10"/>
          </p:nvPr>
        </p:nvSpPr>
        <p:spPr/>
        <p:txBody>
          <a:bodyPr/>
          <a:lstStyle/>
          <a:p>
            <a:fld id="{B7923F37-B402-4212-9A94-746B0243DC14}" type="uaqdatetime1">
              <a:rPr lang="ar-SA" smtClean="0"/>
              <a:t>06/02/40</a:t>
            </a:fld>
            <a:endParaRPr lang="ar-SA"/>
          </a:p>
        </p:txBody>
      </p:sp>
      <p:sp>
        <p:nvSpPr>
          <p:cNvPr id="6" name="عنصر نائب للتذييل 5"/>
          <p:cNvSpPr>
            <a:spLocks noGrp="1"/>
          </p:cNvSpPr>
          <p:nvPr>
            <p:ph type="ftr" sz="quarter" idx="11"/>
          </p:nvPr>
        </p:nvSpPr>
        <p:spPr/>
        <p:txBody>
          <a:bodyPr/>
          <a:lstStyle/>
          <a:p>
            <a:r>
              <a:rPr lang="en-US" smtClean="0"/>
              <a:t>m   -   s</a:t>
            </a:r>
            <a:endParaRPr lang="ar-SA"/>
          </a:p>
        </p:txBody>
      </p:sp>
      <p:sp>
        <p:nvSpPr>
          <p:cNvPr id="7" name="عنصر نائب لرقم الشريحة 6"/>
          <p:cNvSpPr>
            <a:spLocks noGrp="1"/>
          </p:cNvSpPr>
          <p:nvPr>
            <p:ph type="sldNum" sz="quarter" idx="12"/>
          </p:nvPr>
        </p:nvSpPr>
        <p:spPr/>
        <p:txBody>
          <a:bodyPr/>
          <a:lstStyle/>
          <a:p>
            <a:fld id="{078066D5-EA70-47DE-98AA-4ACE3CAB3484}" type="slidenum">
              <a:rPr lang="ar-SA" smtClean="0"/>
              <a:t>14</a:t>
            </a:fld>
            <a:endParaRPr lang="ar-SA"/>
          </a:p>
        </p:txBody>
      </p:sp>
    </p:spTree>
    <p:extLst>
      <p:ext uri="{BB962C8B-B14F-4D97-AF65-F5344CB8AC3E}">
        <p14:creationId xmlns:p14="http://schemas.microsoft.com/office/powerpoint/2010/main" val="358048839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204864"/>
            <a:ext cx="8229600" cy="1143000"/>
          </a:xfrm>
        </p:spPr>
        <p:txBody>
          <a:bodyPr>
            <a:noAutofit/>
          </a:bodyPr>
          <a:lstStyle/>
          <a:p>
            <a:r>
              <a:rPr lang="ar-SY" sz="9600" dirty="0" smtClean="0">
                <a:solidFill>
                  <a:schemeClr val="accent5">
                    <a:lumMod val="50000"/>
                  </a:schemeClr>
                </a:solidFill>
              </a:rPr>
              <a:t>المدرس </a:t>
            </a:r>
            <a:br>
              <a:rPr lang="ar-SY" sz="9600" dirty="0" smtClean="0">
                <a:solidFill>
                  <a:schemeClr val="accent5">
                    <a:lumMod val="50000"/>
                  </a:schemeClr>
                </a:solidFill>
              </a:rPr>
            </a:br>
            <a:r>
              <a:rPr lang="ar-SY" sz="9600" dirty="0" smtClean="0">
                <a:solidFill>
                  <a:schemeClr val="accent5">
                    <a:lumMod val="50000"/>
                  </a:schemeClr>
                </a:solidFill>
              </a:rPr>
              <a:t>ماهر صالح </a:t>
            </a:r>
            <a:endParaRPr lang="ar-SA" sz="9600" dirty="0">
              <a:solidFill>
                <a:schemeClr val="accent5">
                  <a:lumMod val="50000"/>
                </a:schemeClr>
              </a:solidFill>
            </a:endParaRPr>
          </a:p>
        </p:txBody>
      </p:sp>
      <p:sp>
        <p:nvSpPr>
          <p:cNvPr id="3" name="عنصر نائب للتاريخ 2"/>
          <p:cNvSpPr>
            <a:spLocks noGrp="1"/>
          </p:cNvSpPr>
          <p:nvPr>
            <p:ph type="dt" sz="half" idx="10"/>
          </p:nvPr>
        </p:nvSpPr>
        <p:spPr/>
        <p:txBody>
          <a:bodyPr/>
          <a:lstStyle/>
          <a:p>
            <a:fld id="{5EA53C9B-3071-418C-A494-891347A34975}" type="uaqdatetime1">
              <a:rPr lang="ar-SA" smtClean="0"/>
              <a:t>06/02/40</a:t>
            </a:fld>
            <a:endParaRPr lang="ar-SA"/>
          </a:p>
        </p:txBody>
      </p:sp>
      <p:sp>
        <p:nvSpPr>
          <p:cNvPr id="4" name="عنصر نائب للتذييل 3"/>
          <p:cNvSpPr>
            <a:spLocks noGrp="1"/>
          </p:cNvSpPr>
          <p:nvPr>
            <p:ph type="ftr" sz="quarter" idx="11"/>
          </p:nvPr>
        </p:nvSpPr>
        <p:spPr/>
        <p:txBody>
          <a:bodyPr/>
          <a:lstStyle/>
          <a:p>
            <a:r>
              <a:rPr lang="en-US" b="1" dirty="0" smtClean="0">
                <a:solidFill>
                  <a:srgbClr val="FF0000"/>
                </a:solidFill>
              </a:rPr>
              <a:t>m   -   s</a:t>
            </a:r>
            <a:endParaRPr lang="ar-SA" b="1" dirty="0">
              <a:solidFill>
                <a:srgbClr val="FF0000"/>
              </a:solidFill>
            </a:endParaRPr>
          </a:p>
        </p:txBody>
      </p:sp>
      <p:sp>
        <p:nvSpPr>
          <p:cNvPr id="5" name="عنصر نائب لرقم الشريحة 4"/>
          <p:cNvSpPr>
            <a:spLocks noGrp="1"/>
          </p:cNvSpPr>
          <p:nvPr>
            <p:ph type="sldNum" sz="quarter" idx="12"/>
          </p:nvPr>
        </p:nvSpPr>
        <p:spPr/>
        <p:txBody>
          <a:bodyPr/>
          <a:lstStyle/>
          <a:p>
            <a:fld id="{078066D5-EA70-47DE-98AA-4ACE3CAB3484}" type="slidenum">
              <a:rPr lang="ar-SA" smtClean="0"/>
              <a:t>15</a:t>
            </a:fld>
            <a:endParaRPr lang="ar-SA"/>
          </a:p>
        </p:txBody>
      </p:sp>
    </p:spTree>
    <p:extLst>
      <p:ext uri="{BB962C8B-B14F-4D97-AF65-F5344CB8AC3E}">
        <p14:creationId xmlns:p14="http://schemas.microsoft.com/office/powerpoint/2010/main" val="20193300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3000" r="101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t>  </a:t>
            </a:r>
            <a:r>
              <a:rPr lang="en-US" dirty="0" smtClean="0"/>
              <a:t/>
            </a:r>
            <a:br>
              <a:rPr lang="en-US" dirty="0" smtClean="0"/>
            </a:br>
            <a:endParaRPr lang="ar-SA" dirty="0"/>
          </a:p>
        </p:txBody>
      </p:sp>
      <p:sp>
        <p:nvSpPr>
          <p:cNvPr id="3" name="Content Placeholder 2"/>
          <p:cNvSpPr>
            <a:spLocks noGrp="1"/>
          </p:cNvSpPr>
          <p:nvPr>
            <p:ph idx="1"/>
          </p:nvPr>
        </p:nvSpPr>
        <p:spPr>
          <a:xfrm>
            <a:off x="539552" y="980728"/>
            <a:ext cx="8229600" cy="4525963"/>
          </a:xfrm>
        </p:spPr>
        <p:txBody>
          <a:bodyPr>
            <a:normAutofit fontScale="92500" lnSpcReduction="10000"/>
          </a:bodyPr>
          <a:lstStyle/>
          <a:p>
            <a:pPr marL="0" lvl="0" indent="0">
              <a:buNone/>
            </a:pPr>
            <a:r>
              <a:rPr lang="ar-SY" dirty="0" smtClean="0">
                <a:solidFill>
                  <a:srgbClr val="006600"/>
                </a:solidFill>
              </a:rPr>
              <a:t>أبين </a:t>
            </a:r>
            <a:r>
              <a:rPr lang="ar-SY" dirty="0">
                <a:solidFill>
                  <a:srgbClr val="006600"/>
                </a:solidFill>
              </a:rPr>
              <a:t>أي من القضايا التالية تعتبر قوانين علمية وبرر إجابتك :</a:t>
            </a:r>
            <a:endParaRPr lang="en-US" dirty="0">
              <a:solidFill>
                <a:srgbClr val="006600"/>
              </a:solidFill>
            </a:endParaRPr>
          </a:p>
          <a:p>
            <a:pPr marL="0" indent="0">
              <a:buNone/>
            </a:pPr>
            <a:r>
              <a:rPr lang="ar-SA" b="1" dirty="0" smtClean="0">
                <a:solidFill>
                  <a:srgbClr val="7030A0"/>
                </a:solidFill>
              </a:rPr>
              <a:t>1- كلما </a:t>
            </a:r>
            <a:r>
              <a:rPr lang="ar-SA" b="1" dirty="0">
                <a:solidFill>
                  <a:srgbClr val="7030A0"/>
                </a:solidFill>
              </a:rPr>
              <a:t>ازدادت القوة المؤثرة على الجسم يزداد تسارع الجسم </a:t>
            </a:r>
            <a:endParaRPr lang="en-US" b="1" dirty="0">
              <a:solidFill>
                <a:srgbClr val="7030A0"/>
              </a:solidFill>
            </a:endParaRPr>
          </a:p>
          <a:p>
            <a:pPr marL="0" indent="0">
              <a:buNone/>
            </a:pPr>
            <a:r>
              <a:rPr lang="ar-SA" dirty="0" smtClean="0"/>
              <a:t>2- كل </a:t>
            </a:r>
            <a:r>
              <a:rPr lang="ar-SA" dirty="0"/>
              <a:t>حالات الفقر تؤدي للفشل الدراسي </a:t>
            </a:r>
            <a:endParaRPr lang="en-US" dirty="0"/>
          </a:p>
          <a:p>
            <a:pPr marL="0" indent="0">
              <a:buNone/>
            </a:pPr>
            <a:r>
              <a:rPr lang="ar-SA" b="1" dirty="0" smtClean="0">
                <a:solidFill>
                  <a:srgbClr val="7030A0"/>
                </a:solidFill>
              </a:rPr>
              <a:t>3- لكل </a:t>
            </a:r>
            <a:r>
              <a:rPr lang="ar-SA" b="1" dirty="0">
                <a:solidFill>
                  <a:srgbClr val="7030A0"/>
                </a:solidFill>
              </a:rPr>
              <a:t>فعل رد فعل يساويه بالشدة ويعاكسه بالاتجاه .</a:t>
            </a:r>
            <a:endParaRPr lang="en-US" b="1" dirty="0">
              <a:solidFill>
                <a:srgbClr val="7030A0"/>
              </a:solidFill>
            </a:endParaRPr>
          </a:p>
          <a:p>
            <a:pPr marL="0" indent="0">
              <a:buNone/>
            </a:pPr>
            <a:r>
              <a:rPr lang="ar-SA" b="1" dirty="0" smtClean="0">
                <a:solidFill>
                  <a:srgbClr val="7030A0"/>
                </a:solidFill>
              </a:rPr>
              <a:t>4- الحجم </a:t>
            </a:r>
            <a:r>
              <a:rPr lang="ar-SA" b="1" dirty="0">
                <a:solidFill>
                  <a:srgbClr val="7030A0"/>
                </a:solidFill>
              </a:rPr>
              <a:t>هو جداء الطول بالعرض بالارتفاع.</a:t>
            </a:r>
            <a:endParaRPr lang="en-US" b="1" dirty="0">
              <a:solidFill>
                <a:srgbClr val="7030A0"/>
              </a:solidFill>
            </a:endParaRPr>
          </a:p>
          <a:p>
            <a:pPr lvl="0">
              <a:buFont typeface="Wingdings" pitchFamily="2" charset="2"/>
              <a:buChar char="v"/>
            </a:pPr>
            <a:r>
              <a:rPr lang="ar-SY" b="1" dirty="0" smtClean="0">
                <a:solidFill>
                  <a:srgbClr val="FF0000"/>
                </a:solidFill>
              </a:rPr>
              <a:t> أرتب </a:t>
            </a:r>
            <a:r>
              <a:rPr lang="ar-SY" b="1" dirty="0">
                <a:solidFill>
                  <a:srgbClr val="FF0000"/>
                </a:solidFill>
              </a:rPr>
              <a:t>الكلمات الآتية لتحصل على تعريف للقانون العلمي .</a:t>
            </a:r>
            <a:endParaRPr lang="en-US" b="1" dirty="0">
              <a:solidFill>
                <a:srgbClr val="FF0000"/>
              </a:solidFill>
            </a:endParaRPr>
          </a:p>
          <a:p>
            <a:pPr marL="0" indent="0">
              <a:buNone/>
            </a:pPr>
            <a:r>
              <a:rPr lang="ar-SY" dirty="0">
                <a:solidFill>
                  <a:srgbClr val="002060"/>
                </a:solidFill>
              </a:rPr>
              <a:t>ظاهرتين ، علاقة ، بين ، قد تكون ، أو تلازم ، أو تركيبية ، رياضية</a:t>
            </a:r>
            <a:endParaRPr lang="en-US" dirty="0">
              <a:solidFill>
                <a:srgbClr val="002060"/>
              </a:solidFill>
            </a:endParaRPr>
          </a:p>
          <a:p>
            <a:pPr lvl="0">
              <a:buFont typeface="Wingdings" pitchFamily="2" charset="2"/>
              <a:buChar char="v"/>
            </a:pPr>
            <a:r>
              <a:rPr lang="ar-SY" b="1" dirty="0" smtClean="0">
                <a:solidFill>
                  <a:srgbClr val="FF3300"/>
                </a:solidFill>
              </a:rPr>
              <a:t> أعط </a:t>
            </a:r>
            <a:r>
              <a:rPr lang="ar-SY" b="1" dirty="0">
                <a:solidFill>
                  <a:srgbClr val="FF3300"/>
                </a:solidFill>
              </a:rPr>
              <a:t>أمثلة لقوانين أخرى مرت معك خلال دراستك  </a:t>
            </a:r>
            <a:endParaRPr lang="en-US" b="1" dirty="0">
              <a:solidFill>
                <a:srgbClr val="FF3300"/>
              </a:solidFill>
            </a:endParaRPr>
          </a:p>
          <a:p>
            <a:pPr marL="0" indent="0">
              <a:buNone/>
            </a:pPr>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7800"/>
            <a:ext cx="2857500" cy="1600200"/>
          </a:xfrm>
          <a:prstGeom prst="rect">
            <a:avLst/>
          </a:prstGeom>
        </p:spPr>
      </p:pic>
      <p:sp>
        <p:nvSpPr>
          <p:cNvPr id="5" name="عنصر نائب للتاريخ 4"/>
          <p:cNvSpPr>
            <a:spLocks noGrp="1"/>
          </p:cNvSpPr>
          <p:nvPr>
            <p:ph type="dt" sz="half" idx="10"/>
          </p:nvPr>
        </p:nvSpPr>
        <p:spPr/>
        <p:txBody>
          <a:bodyPr/>
          <a:lstStyle/>
          <a:p>
            <a:fld id="{22D8F835-3F9D-4949-8D59-E9CBB4123D64}" type="uaqdatetime1">
              <a:rPr lang="ar-SA" smtClean="0"/>
              <a:t>06/02/40</a:t>
            </a:fld>
            <a:endParaRPr lang="ar-SA"/>
          </a:p>
        </p:txBody>
      </p:sp>
      <p:sp>
        <p:nvSpPr>
          <p:cNvPr id="6" name="عنصر نائب للتذييل 5"/>
          <p:cNvSpPr>
            <a:spLocks noGrp="1"/>
          </p:cNvSpPr>
          <p:nvPr>
            <p:ph type="ftr" sz="quarter" idx="11"/>
          </p:nvPr>
        </p:nvSpPr>
        <p:spPr/>
        <p:txBody>
          <a:bodyPr/>
          <a:lstStyle/>
          <a:p>
            <a:r>
              <a:rPr lang="en-US" sz="1600" b="1" dirty="0" smtClean="0">
                <a:solidFill>
                  <a:srgbClr val="FF3300"/>
                </a:solidFill>
              </a:rPr>
              <a:t>m   -   s</a:t>
            </a:r>
            <a:endParaRPr lang="ar-SA" sz="1600" b="1" dirty="0">
              <a:solidFill>
                <a:srgbClr val="FF3300"/>
              </a:solidFill>
            </a:endParaRPr>
          </a:p>
        </p:txBody>
      </p:sp>
      <p:sp>
        <p:nvSpPr>
          <p:cNvPr id="7" name="عنصر نائب لرقم الشريحة 6"/>
          <p:cNvSpPr>
            <a:spLocks noGrp="1"/>
          </p:cNvSpPr>
          <p:nvPr>
            <p:ph type="sldNum" sz="quarter" idx="12"/>
          </p:nvPr>
        </p:nvSpPr>
        <p:spPr/>
        <p:txBody>
          <a:bodyPr/>
          <a:lstStyle/>
          <a:p>
            <a:fld id="{078066D5-EA70-47DE-98AA-4ACE3CAB3484}" type="slidenum">
              <a:rPr lang="ar-SA" smtClean="0"/>
              <a:t>2</a:t>
            </a:fld>
            <a:endParaRPr lang="ar-SA"/>
          </a:p>
        </p:txBody>
      </p:sp>
    </p:spTree>
    <p:extLst>
      <p:ext uri="{BB962C8B-B14F-4D97-AF65-F5344CB8AC3E}">
        <p14:creationId xmlns:p14="http://schemas.microsoft.com/office/powerpoint/2010/main" val="518161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5" end="5"/>
                                            </p:txEl>
                                          </p:spTgt>
                                        </p:tgtEl>
                                        <p:attrNameLst>
                                          <p:attrName>ppt_w</p:attrName>
                                        </p:attrNameLst>
                                      </p:cBhvr>
                                    </p:anim>
                                    <p:anim by="(#ppt_w*0.50)" calcmode="lin" valueType="num">
                                      <p:cBhvr>
                                        <p:cTn id="48" dur="500" decel="50000" autoRev="1" fill="hold">
                                          <p:stCondLst>
                                            <p:cond delay="0"/>
                                          </p:stCondLst>
                                        </p:cTn>
                                        <p:tgtEl>
                                          <p:spTgt spid="3">
                                            <p:txEl>
                                              <p:pRg st="5" end="5"/>
                                            </p:txEl>
                                          </p:spTgt>
                                        </p:tgtEl>
                                        <p:attrNameLst>
                                          <p:attrName>ppt_x</p:attrName>
                                        </p:attrNameLst>
                                      </p:cBhvr>
                                    </p:anim>
                                    <p:anim from="(-#ppt_h/2)" to="(#ppt_y)" calcmode="lin" valueType="num">
                                      <p:cBhvr>
                                        <p:cTn id="49" dur="1000" fill="hold">
                                          <p:stCondLst>
                                            <p:cond delay="0"/>
                                          </p:stCondLst>
                                        </p:cTn>
                                        <p:tgtEl>
                                          <p:spTgt spid="3">
                                            <p:txEl>
                                              <p:pRg st="5" end="5"/>
                                            </p:txEl>
                                          </p:spTgt>
                                        </p:tgtEl>
                                        <p:attrNameLst>
                                          <p:attrName>ppt_y</p:attrName>
                                        </p:attrNameLst>
                                      </p:cBhvr>
                                    </p:anim>
                                    <p:animRot by="21600000">
                                      <p:cBhvr>
                                        <p:cTn id="50" dur="1000" fill="hold">
                                          <p:stCondLst>
                                            <p:cond delay="0"/>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6" end="6"/>
                                            </p:txEl>
                                          </p:spTgt>
                                        </p:tgtEl>
                                        <p:attrNameLst>
                                          <p:attrName>ppt_w</p:attrName>
                                        </p:attrNameLst>
                                      </p:cBhvr>
                                    </p:anim>
                                    <p:anim by="(#ppt_w*0.50)" calcmode="lin" valueType="num">
                                      <p:cBhvr>
                                        <p:cTn id="56" dur="500" decel="50000" autoRev="1" fill="hold">
                                          <p:stCondLst>
                                            <p:cond delay="0"/>
                                          </p:stCondLst>
                                        </p:cTn>
                                        <p:tgtEl>
                                          <p:spTgt spid="3">
                                            <p:txEl>
                                              <p:pRg st="6" end="6"/>
                                            </p:txEl>
                                          </p:spTgt>
                                        </p:tgtEl>
                                        <p:attrNameLst>
                                          <p:attrName>ppt_x</p:attrName>
                                        </p:attrNameLst>
                                      </p:cBhvr>
                                    </p:anim>
                                    <p:anim from="(-#ppt_h/2)" to="(#ppt_y)" calcmode="lin" valueType="num">
                                      <p:cBhvr>
                                        <p:cTn id="57" dur="1000" fill="hold">
                                          <p:stCondLst>
                                            <p:cond delay="0"/>
                                          </p:stCondLst>
                                        </p:cTn>
                                        <p:tgtEl>
                                          <p:spTgt spid="3">
                                            <p:txEl>
                                              <p:pRg st="6" end="6"/>
                                            </p:txEl>
                                          </p:spTgt>
                                        </p:tgtEl>
                                        <p:attrNameLst>
                                          <p:attrName>ppt_y</p:attrName>
                                        </p:attrNameLst>
                                      </p:cBhvr>
                                    </p:anim>
                                    <p:animRot by="21600000">
                                      <p:cBhvr>
                                        <p:cTn id="58" dur="1000" fill="hold">
                                          <p:stCondLst>
                                            <p:cond delay="0"/>
                                          </p:stCondLst>
                                        </p:cTn>
                                        <p:tgtEl>
                                          <p:spTgt spid="3">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3">
                                            <p:txEl>
                                              <p:pRg st="7" end="7"/>
                                            </p:txEl>
                                          </p:spTgt>
                                        </p:tgtEl>
                                        <p:attrNameLst>
                                          <p:attrName>style.visibility</p:attrName>
                                        </p:attrNameLst>
                                      </p:cBhvr>
                                      <p:to>
                                        <p:strVal val="visible"/>
                                      </p:to>
                                    </p:set>
                                    <p:anim by="(-#ppt_w*2)" calcmode="lin" valueType="num">
                                      <p:cBhvr rctx="PPT">
                                        <p:cTn id="63" dur="500" autoRev="1" fill="hold">
                                          <p:stCondLst>
                                            <p:cond delay="0"/>
                                          </p:stCondLst>
                                        </p:cTn>
                                        <p:tgtEl>
                                          <p:spTgt spid="3">
                                            <p:txEl>
                                              <p:pRg st="7" end="7"/>
                                            </p:txEl>
                                          </p:spTgt>
                                        </p:tgtEl>
                                        <p:attrNameLst>
                                          <p:attrName>ppt_w</p:attrName>
                                        </p:attrNameLst>
                                      </p:cBhvr>
                                    </p:anim>
                                    <p:anim by="(#ppt_w*0.50)" calcmode="lin" valueType="num">
                                      <p:cBhvr>
                                        <p:cTn id="64" dur="500" decel="50000" autoRev="1" fill="hold">
                                          <p:stCondLst>
                                            <p:cond delay="0"/>
                                          </p:stCondLst>
                                        </p:cTn>
                                        <p:tgtEl>
                                          <p:spTgt spid="3">
                                            <p:txEl>
                                              <p:pRg st="7" end="7"/>
                                            </p:txEl>
                                          </p:spTgt>
                                        </p:tgtEl>
                                        <p:attrNameLst>
                                          <p:attrName>ppt_x</p:attrName>
                                        </p:attrNameLst>
                                      </p:cBhvr>
                                    </p:anim>
                                    <p:anim from="(-#ppt_h/2)" to="(#ppt_y)" calcmode="lin" valueType="num">
                                      <p:cBhvr>
                                        <p:cTn id="65" dur="1000" fill="hold">
                                          <p:stCondLst>
                                            <p:cond delay="0"/>
                                          </p:stCondLst>
                                        </p:cTn>
                                        <p:tgtEl>
                                          <p:spTgt spid="3">
                                            <p:txEl>
                                              <p:pRg st="7" end="7"/>
                                            </p:txEl>
                                          </p:spTgt>
                                        </p:tgtEl>
                                        <p:attrNameLst>
                                          <p:attrName>ppt_y</p:attrName>
                                        </p:attrNameLst>
                                      </p:cBhvr>
                                    </p:anim>
                                    <p:animRot by="21600000">
                                      <p:cBhvr>
                                        <p:cTn id="66" dur="1000"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29600" cy="5616624"/>
          </a:xfrm>
        </p:spPr>
        <p:txBody>
          <a:bodyPr>
            <a:noAutofit/>
          </a:bodyPr>
          <a:lstStyle/>
          <a:p>
            <a:pPr marL="0" indent="0" algn="ctr">
              <a:buNone/>
            </a:pPr>
            <a:r>
              <a:rPr lang="ar-SY" sz="3600" dirty="0"/>
              <a:t> </a:t>
            </a:r>
            <a:endParaRPr lang="en-US" sz="3600" dirty="0"/>
          </a:p>
          <a:p>
            <a:pPr marL="0" indent="0" algn="ctr">
              <a:buNone/>
            </a:pPr>
            <a:endParaRPr lang="ar-SY" sz="3600" dirty="0" smtClean="0">
              <a:solidFill>
                <a:srgbClr val="7030A0"/>
              </a:solidFill>
            </a:endParaRPr>
          </a:p>
          <a:p>
            <a:pPr marL="0" indent="0" algn="ctr">
              <a:buNone/>
            </a:pPr>
            <a:r>
              <a:rPr lang="ar-SY" sz="3600" dirty="0" smtClean="0">
                <a:solidFill>
                  <a:srgbClr val="7030A0"/>
                </a:solidFill>
              </a:rPr>
              <a:t>أولاً </a:t>
            </a:r>
            <a:r>
              <a:rPr lang="ar-SY" sz="3600" dirty="0">
                <a:solidFill>
                  <a:srgbClr val="7030A0"/>
                </a:solidFill>
              </a:rPr>
              <a:t>: القانون العلمي بين الاستقراء والاستنباط  :</a:t>
            </a:r>
            <a:endParaRPr lang="en-US" sz="3600" dirty="0">
              <a:solidFill>
                <a:srgbClr val="7030A0"/>
              </a:solidFill>
            </a:endParaRPr>
          </a:p>
          <a:p>
            <a:pPr marL="0" indent="0" algn="ctr">
              <a:buNone/>
            </a:pPr>
            <a:r>
              <a:rPr lang="ar-SY" dirty="0">
                <a:solidFill>
                  <a:srgbClr val="FF0000"/>
                </a:solidFill>
              </a:rPr>
              <a:t>اعتبر المنهج الاستقرائي أن الملاحظة هي الأسبق من أجل الوصول إلى القانون لأن العقل البشري عندما يضع قوانين يستند إلى الواقع التجريبي .</a:t>
            </a:r>
            <a:endParaRPr lang="en-US" dirty="0">
              <a:solidFill>
                <a:srgbClr val="FF0000"/>
              </a:solidFill>
            </a:endParaRPr>
          </a:p>
          <a:p>
            <a:pPr marL="0" indent="0" algn="ctr">
              <a:buNone/>
            </a:pPr>
            <a:r>
              <a:rPr lang="ar-SY" dirty="0">
                <a:solidFill>
                  <a:srgbClr val="006600"/>
                </a:solidFill>
              </a:rPr>
              <a:t>بينما رأى المنهج الاستنباطي أن الفرض هو الأسبق في </a:t>
            </a:r>
            <a:r>
              <a:rPr lang="ar-SY" dirty="0" smtClean="0">
                <a:solidFill>
                  <a:srgbClr val="006600"/>
                </a:solidFill>
              </a:rPr>
              <a:t>ذلك حيث أن </a:t>
            </a:r>
            <a:r>
              <a:rPr lang="ar-SY" dirty="0">
                <a:solidFill>
                  <a:srgbClr val="006600"/>
                </a:solidFill>
              </a:rPr>
              <a:t>العقل البشري يستخدم الملاحظة لتدقيق الفروض ورفضها أو قبولها ، ذلك أن القانون العلمي هو فرض أثبت الملاحظة صحته </a:t>
            </a:r>
            <a:r>
              <a:rPr lang="ar-SY" sz="3600" dirty="0">
                <a:solidFill>
                  <a:srgbClr val="006600"/>
                </a:solidFill>
              </a:rPr>
              <a:t>.</a:t>
            </a:r>
            <a:endParaRPr lang="en-US" sz="3600" dirty="0">
              <a:solidFill>
                <a:srgbClr val="006600"/>
              </a:solidFill>
            </a:endParaRPr>
          </a:p>
          <a:p>
            <a:pPr marL="0" indent="0" algn="ctr">
              <a:buNone/>
            </a:pPr>
            <a:endParaRPr lang="ar-SA" sz="3600" dirty="0"/>
          </a:p>
        </p:txBody>
      </p:sp>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8640"/>
            <a:ext cx="2880320" cy="1411560"/>
          </a:xfrm>
          <a:prstGeom prst="rect">
            <a:avLst/>
          </a:prstGeom>
          <a:effectLst>
            <a:softEdge rad="12700"/>
          </a:effectLst>
        </p:spPr>
      </p:pic>
      <p:pic>
        <p:nvPicPr>
          <p:cNvPr id="4" name="Clay04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
        <p:nvSpPr>
          <p:cNvPr id="5" name="عنصر نائب للتاريخ 4"/>
          <p:cNvSpPr>
            <a:spLocks noGrp="1"/>
          </p:cNvSpPr>
          <p:nvPr>
            <p:ph type="dt" sz="half" idx="10"/>
          </p:nvPr>
        </p:nvSpPr>
        <p:spPr/>
        <p:txBody>
          <a:bodyPr/>
          <a:lstStyle/>
          <a:p>
            <a:fld id="{62977ADB-34E1-4249-B93E-145729C7CA40}" type="uaqdatetime1">
              <a:rPr lang="ar-SA" smtClean="0"/>
              <a:t>06/02/40</a:t>
            </a:fld>
            <a:endParaRPr lang="ar-SA"/>
          </a:p>
        </p:txBody>
      </p:sp>
      <p:sp>
        <p:nvSpPr>
          <p:cNvPr id="6" name="عنصر نائب للتذييل 5"/>
          <p:cNvSpPr>
            <a:spLocks noGrp="1"/>
          </p:cNvSpPr>
          <p:nvPr>
            <p:ph type="ftr" sz="quarter" idx="11"/>
          </p:nvPr>
        </p:nvSpPr>
        <p:spPr/>
        <p:txBody>
          <a:bodyPr/>
          <a:lstStyle/>
          <a:p>
            <a:r>
              <a:rPr lang="en-US" b="1" dirty="0" smtClean="0">
                <a:solidFill>
                  <a:srgbClr val="FF0000"/>
                </a:solidFill>
              </a:rPr>
              <a:t>m   -   s</a:t>
            </a:r>
            <a:endParaRPr lang="ar-SA" b="1" dirty="0">
              <a:solidFill>
                <a:srgbClr val="FF0000"/>
              </a:solidFill>
            </a:endParaRPr>
          </a:p>
        </p:txBody>
      </p:sp>
      <p:sp>
        <p:nvSpPr>
          <p:cNvPr id="7" name="عنصر نائب لرقم الشريحة 6"/>
          <p:cNvSpPr>
            <a:spLocks noGrp="1"/>
          </p:cNvSpPr>
          <p:nvPr>
            <p:ph type="sldNum" sz="quarter" idx="12"/>
          </p:nvPr>
        </p:nvSpPr>
        <p:spPr/>
        <p:txBody>
          <a:bodyPr/>
          <a:lstStyle/>
          <a:p>
            <a:fld id="{078066D5-EA70-47DE-98AA-4ACE3CAB3484}" type="slidenum">
              <a:rPr lang="ar-SA" smtClean="0"/>
              <a:t>3</a:t>
            </a:fld>
            <a:endParaRPr lang="ar-SA"/>
          </a:p>
        </p:txBody>
      </p:sp>
    </p:spTree>
    <p:extLst>
      <p:ext uri="{BB962C8B-B14F-4D97-AF65-F5344CB8AC3E}">
        <p14:creationId xmlns:p14="http://schemas.microsoft.com/office/powerpoint/2010/main" val="11076035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3">
                                            <p:txEl>
                                              <p:pRg st="0" end="0"/>
                                            </p:txEl>
                                          </p:spTgt>
                                        </p:tgtEl>
                                        <p:attrNameLst>
                                          <p:attrName>ppt_w</p:attrName>
                                        </p:attrNameLst>
                                      </p:cBhvr>
                                    </p:anim>
                                    <p:anim by="(#ppt_w*0.50)" calcmode="lin" valueType="num">
                                      <p:cBhvr>
                                        <p:cTn id="12" dur="500" decel="50000" autoRev="1" fill="hold">
                                          <p:stCondLst>
                                            <p:cond delay="0"/>
                                          </p:stCondLst>
                                        </p:cTn>
                                        <p:tgtEl>
                                          <p:spTgt spid="3">
                                            <p:txEl>
                                              <p:pRg st="0" end="0"/>
                                            </p:txEl>
                                          </p:spTgt>
                                        </p:tgtEl>
                                        <p:attrNameLst>
                                          <p:attrName>ppt_x</p:attrName>
                                        </p:attrNameLst>
                                      </p:cBhvr>
                                    </p:anim>
                                    <p:anim from="(-#ppt_h/2)" to="(#ppt_y)" calcmode="lin" valueType="num">
                                      <p:cBhvr>
                                        <p:cTn id="13" dur="1000" fill="hold">
                                          <p:stCondLst>
                                            <p:cond delay="0"/>
                                          </p:stCondLst>
                                        </p:cTn>
                                        <p:tgtEl>
                                          <p:spTgt spid="3">
                                            <p:txEl>
                                              <p:pRg st="0" end="0"/>
                                            </p:txEl>
                                          </p:spTgt>
                                        </p:tgtEl>
                                        <p:attrNameLst>
                                          <p:attrName>ppt_y</p:attrName>
                                        </p:attrNameLst>
                                      </p:cBhvr>
                                    </p:anim>
                                    <p:animRot by="21600000">
                                      <p:cBhvr>
                                        <p:cTn id="14" dur="1000" fill="hold">
                                          <p:stCondLst>
                                            <p:cond delay="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3" end="3"/>
                                            </p:txEl>
                                          </p:spTgt>
                                        </p:tgtEl>
                                        <p:attrNameLst>
                                          <p:attrName>ppt_w</p:attrName>
                                        </p:attrNameLst>
                                      </p:cBhvr>
                                    </p:anim>
                                    <p:anim by="(#ppt_w*0.50)" calcmode="lin" valueType="num">
                                      <p:cBhvr>
                                        <p:cTn id="28" dur="500" decel="50000" autoRev="1" fill="hold">
                                          <p:stCondLst>
                                            <p:cond delay="0"/>
                                          </p:stCondLst>
                                        </p:cTn>
                                        <p:tgtEl>
                                          <p:spTgt spid="3">
                                            <p:txEl>
                                              <p:pRg st="3" end="3"/>
                                            </p:txEl>
                                          </p:spTgt>
                                        </p:tgtEl>
                                        <p:attrNameLst>
                                          <p:attrName>ppt_x</p:attrName>
                                        </p:attrNameLst>
                                      </p:cBhvr>
                                    </p:anim>
                                    <p:anim from="(-#ppt_h/2)" to="(#ppt_y)" calcmode="lin" valueType="num">
                                      <p:cBhvr>
                                        <p:cTn id="29" dur="1000" fill="hold">
                                          <p:stCondLst>
                                            <p:cond delay="0"/>
                                          </p:stCondLst>
                                        </p:cTn>
                                        <p:tgtEl>
                                          <p:spTgt spid="3">
                                            <p:txEl>
                                              <p:pRg st="3" end="3"/>
                                            </p:txEl>
                                          </p:spTgt>
                                        </p:tgtEl>
                                        <p:attrNameLst>
                                          <p:attrName>ppt_y</p:attrName>
                                        </p:attrNameLst>
                                      </p:cBhvr>
                                    </p:anim>
                                    <p:animRot by="21600000">
                                      <p:cBhvr>
                                        <p:cTn id="30" dur="1000" fill="hold">
                                          <p:stCondLst>
                                            <p:cond delay="0"/>
                                          </p:stCondLst>
                                        </p:cTn>
                                        <p:tgtEl>
                                          <p:spTgt spid="3">
                                            <p:txEl>
                                              <p:pRg st="3" end="3"/>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4" end="4"/>
                                            </p:txEl>
                                          </p:spTgt>
                                        </p:tgtEl>
                                        <p:attrNameLst>
                                          <p:attrName>ppt_w</p:attrName>
                                        </p:attrNameLst>
                                      </p:cBhvr>
                                    </p:anim>
                                    <p:anim by="(#ppt_w*0.50)" calcmode="lin" valueType="num">
                                      <p:cBhvr>
                                        <p:cTn id="36" dur="500" decel="50000" autoRev="1" fill="hold">
                                          <p:stCondLst>
                                            <p:cond delay="0"/>
                                          </p:stCondLst>
                                        </p:cTn>
                                        <p:tgtEl>
                                          <p:spTgt spid="3">
                                            <p:txEl>
                                              <p:pRg st="4" end="4"/>
                                            </p:txEl>
                                          </p:spTgt>
                                        </p:tgtEl>
                                        <p:attrNameLst>
                                          <p:attrName>ppt_x</p:attrName>
                                        </p:attrNameLst>
                                      </p:cBhvr>
                                    </p:anim>
                                    <p:anim from="(-#ppt_h/2)" to="(#ppt_y)" calcmode="lin" valueType="num">
                                      <p:cBhvr>
                                        <p:cTn id="37" dur="1000" fill="hold">
                                          <p:stCondLst>
                                            <p:cond delay="0"/>
                                          </p:stCondLst>
                                        </p:cTn>
                                        <p:tgtEl>
                                          <p:spTgt spid="3">
                                            <p:txEl>
                                              <p:pRg st="4" end="4"/>
                                            </p:txEl>
                                          </p:spTgt>
                                        </p:tgtEl>
                                        <p:attrNameLst>
                                          <p:attrName>ppt_y</p:attrName>
                                        </p:attrNameLst>
                                      </p:cBhvr>
                                    </p:anim>
                                    <p:animRot by="21600000">
                                      <p:cBhvr>
                                        <p:cTn id="38"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3000" r="101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b="1" dirty="0" smtClean="0">
                <a:solidFill>
                  <a:schemeClr val="accent6">
                    <a:lumMod val="50000"/>
                  </a:schemeClr>
                </a:solidFill>
              </a:rPr>
              <a:t>اتحاور واستنتج </a:t>
            </a:r>
            <a:endParaRPr lang="ar-SA" b="1" dirty="0">
              <a:solidFill>
                <a:schemeClr val="accent6">
                  <a:lumMod val="50000"/>
                </a:schemeClr>
              </a:solidFill>
            </a:endParaRPr>
          </a:p>
        </p:txBody>
      </p:sp>
      <p:sp>
        <p:nvSpPr>
          <p:cNvPr id="3" name="Content Placeholder 2"/>
          <p:cNvSpPr>
            <a:spLocks noGrp="1"/>
          </p:cNvSpPr>
          <p:nvPr>
            <p:ph idx="1"/>
          </p:nvPr>
        </p:nvSpPr>
        <p:spPr>
          <a:xfrm>
            <a:off x="467544" y="1556792"/>
            <a:ext cx="8229600" cy="4309939"/>
          </a:xfrm>
        </p:spPr>
        <p:txBody>
          <a:bodyPr>
            <a:noAutofit/>
          </a:bodyPr>
          <a:lstStyle/>
          <a:p>
            <a:pPr marL="0" indent="0" algn="ctr">
              <a:buNone/>
            </a:pPr>
            <a:endParaRPr lang="ar-SY" sz="4400" b="1" dirty="0" smtClean="0">
              <a:solidFill>
                <a:srgbClr val="006600"/>
              </a:solidFill>
            </a:endParaRPr>
          </a:p>
          <a:p>
            <a:pPr marL="0" indent="0" algn="ctr">
              <a:buNone/>
            </a:pPr>
            <a:r>
              <a:rPr lang="ar-SY" sz="4400" b="1" dirty="0" smtClean="0">
                <a:solidFill>
                  <a:srgbClr val="006600"/>
                </a:solidFill>
              </a:rPr>
              <a:t>عندما </a:t>
            </a:r>
            <a:r>
              <a:rPr lang="ar-SY" sz="4400" b="1" dirty="0">
                <a:solidFill>
                  <a:srgbClr val="006600"/>
                </a:solidFill>
              </a:rPr>
              <a:t>وضع نيوتن قانون الجاذبية هل اعتمد على الملاحظة أولا ً؟ أم أنه وضع فرضا ً عن وجود جاذبية أرضية ثم تأكد منه بالملاحظة ؟ </a:t>
            </a:r>
            <a:endParaRPr lang="en-US" sz="4400" dirty="0"/>
          </a:p>
          <a:p>
            <a:pPr marL="0" indent="0" algn="ctr">
              <a:buNone/>
            </a:pPr>
            <a:r>
              <a:rPr lang="ar-SY" dirty="0">
                <a:solidFill>
                  <a:srgbClr val="FF3300"/>
                </a:solidFill>
              </a:rPr>
              <a:t>تناقش مع زملائك بأولوية الفرض أو الملاحظة في وضع  القوانين مع وضع أمثلة لكلا الحالتين.</a:t>
            </a:r>
            <a:endParaRPr lang="en-US" dirty="0">
              <a:solidFill>
                <a:srgbClr val="FF3300"/>
              </a:solidFill>
            </a:endParaRPr>
          </a:p>
          <a:p>
            <a:pPr marL="0" indent="0" algn="ctr">
              <a:buNone/>
            </a:pPr>
            <a:endParaRPr lang="ar-SA" sz="4400"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0"/>
            <a:ext cx="1838325" cy="1747068"/>
          </a:xfrm>
          <a:prstGeom prst="rect">
            <a:avLst/>
          </a:prstGeom>
          <a:effectLst>
            <a:softEdge rad="127000"/>
          </a:effectLst>
        </p:spPr>
      </p:pic>
      <p:sp>
        <p:nvSpPr>
          <p:cNvPr id="5" name="عنصر نائب للتاريخ 4"/>
          <p:cNvSpPr>
            <a:spLocks noGrp="1"/>
          </p:cNvSpPr>
          <p:nvPr>
            <p:ph type="dt" sz="half" idx="10"/>
          </p:nvPr>
        </p:nvSpPr>
        <p:spPr/>
        <p:txBody>
          <a:bodyPr/>
          <a:lstStyle/>
          <a:p>
            <a:fld id="{A380FE5E-24E8-40BB-BC31-5D41DF8B6ACB}" type="uaqdatetime1">
              <a:rPr lang="ar-SA" smtClean="0"/>
              <a:t>06/02/40</a:t>
            </a:fld>
            <a:endParaRPr lang="ar-SA"/>
          </a:p>
        </p:txBody>
      </p:sp>
      <p:sp>
        <p:nvSpPr>
          <p:cNvPr id="6" name="عنصر نائب للتذييل 5"/>
          <p:cNvSpPr>
            <a:spLocks noGrp="1"/>
          </p:cNvSpPr>
          <p:nvPr>
            <p:ph type="ftr" sz="quarter" idx="11"/>
          </p:nvPr>
        </p:nvSpPr>
        <p:spPr/>
        <p:txBody>
          <a:bodyPr/>
          <a:lstStyle/>
          <a:p>
            <a:r>
              <a:rPr lang="en-US" sz="1600" b="1" dirty="0" smtClean="0">
                <a:solidFill>
                  <a:srgbClr val="FF3300"/>
                </a:solidFill>
              </a:rPr>
              <a:t>m   -   s</a:t>
            </a:r>
            <a:endParaRPr lang="ar-SA" sz="1600" b="1" dirty="0">
              <a:solidFill>
                <a:srgbClr val="FF3300"/>
              </a:solidFill>
            </a:endParaRPr>
          </a:p>
        </p:txBody>
      </p:sp>
      <p:sp>
        <p:nvSpPr>
          <p:cNvPr id="7" name="عنصر نائب لرقم الشريحة 6"/>
          <p:cNvSpPr>
            <a:spLocks noGrp="1"/>
          </p:cNvSpPr>
          <p:nvPr>
            <p:ph type="sldNum" sz="quarter" idx="12"/>
          </p:nvPr>
        </p:nvSpPr>
        <p:spPr/>
        <p:txBody>
          <a:bodyPr/>
          <a:lstStyle/>
          <a:p>
            <a:fld id="{078066D5-EA70-47DE-98AA-4ACE3CAB3484}" type="slidenum">
              <a:rPr lang="ar-SA" smtClean="0"/>
              <a:t>4</a:t>
            </a:fld>
            <a:endParaRPr lang="ar-SA"/>
          </a:p>
        </p:txBody>
      </p:sp>
    </p:spTree>
    <p:extLst>
      <p:ext uri="{BB962C8B-B14F-4D97-AF65-F5344CB8AC3E}">
        <p14:creationId xmlns:p14="http://schemas.microsoft.com/office/powerpoint/2010/main" val="251029822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095702"/>
          </a:xfrm>
        </p:spPr>
        <p:txBody>
          <a:bodyPr>
            <a:normAutofit/>
          </a:bodyPr>
          <a:lstStyle/>
          <a:p>
            <a:pPr marL="0" indent="0">
              <a:buNone/>
            </a:pPr>
            <a:r>
              <a:rPr lang="ar-SA" sz="3600" dirty="0">
                <a:solidFill>
                  <a:srgbClr val="0070C0"/>
                </a:solidFill>
              </a:rPr>
              <a:t>ثانيا ً : أنواع القوانين :</a:t>
            </a:r>
            <a:endParaRPr lang="en-US" sz="3600" dirty="0">
              <a:solidFill>
                <a:srgbClr val="0070C0"/>
              </a:solidFill>
            </a:endParaRPr>
          </a:p>
          <a:p>
            <a:pPr marL="0" indent="0">
              <a:buNone/>
            </a:pPr>
            <a:r>
              <a:rPr lang="ar-SY" sz="3600" dirty="0" smtClean="0">
                <a:solidFill>
                  <a:srgbClr val="7030A0"/>
                </a:solidFill>
              </a:rPr>
              <a:t>أصنف </a:t>
            </a:r>
            <a:r>
              <a:rPr lang="ar-SY" sz="3600" dirty="0">
                <a:solidFill>
                  <a:srgbClr val="7030A0"/>
                </a:solidFill>
              </a:rPr>
              <a:t>القوانين التالية إلى قوانين </a:t>
            </a:r>
            <a:r>
              <a:rPr lang="ar-SY" sz="3600" dirty="0">
                <a:solidFill>
                  <a:srgbClr val="006600"/>
                </a:solidFill>
              </a:rPr>
              <a:t>رياضية  </a:t>
            </a:r>
            <a:r>
              <a:rPr lang="ar-SY" sz="3600" dirty="0"/>
              <a:t>و </a:t>
            </a:r>
            <a:r>
              <a:rPr lang="ar-SY" sz="3600" dirty="0">
                <a:solidFill>
                  <a:srgbClr val="FF0000"/>
                </a:solidFill>
              </a:rPr>
              <a:t>طبيعية </a:t>
            </a:r>
            <a:r>
              <a:rPr lang="ar-SY" sz="3600" dirty="0"/>
              <a:t> و</a:t>
            </a:r>
            <a:r>
              <a:rPr lang="ar-SY" sz="3600" dirty="0">
                <a:solidFill>
                  <a:schemeClr val="accent2">
                    <a:lumMod val="75000"/>
                  </a:schemeClr>
                </a:solidFill>
              </a:rPr>
              <a:t>احتمالية</a:t>
            </a:r>
            <a:r>
              <a:rPr lang="ar-SY" sz="3600" dirty="0"/>
              <a:t>  وبين ما الفرق بينها برأيك </a:t>
            </a:r>
            <a:r>
              <a:rPr lang="ar-SY" sz="3600" dirty="0" smtClean="0"/>
              <a:t>؟</a:t>
            </a:r>
          </a:p>
          <a:p>
            <a:pPr marL="0" indent="0">
              <a:buNone/>
            </a:pPr>
            <a:r>
              <a:rPr lang="ar-SA" sz="3600" dirty="0" smtClean="0">
                <a:solidFill>
                  <a:srgbClr val="002060"/>
                </a:solidFill>
              </a:rPr>
              <a:t>مساحة </a:t>
            </a:r>
            <a:r>
              <a:rPr lang="ar-SA" sz="3600" dirty="0">
                <a:solidFill>
                  <a:srgbClr val="002060"/>
                </a:solidFill>
              </a:rPr>
              <a:t>الدائرة=مربع طول نصف القطر×3.14</a:t>
            </a:r>
            <a:r>
              <a:rPr lang="en-US" sz="3600" dirty="0" smtClean="0">
                <a:solidFill>
                  <a:srgbClr val="002060"/>
                </a:solidFill>
              </a:rPr>
              <a:t>.</a:t>
            </a:r>
            <a:endParaRPr lang="ar-SA" sz="3600" dirty="0" smtClean="0">
              <a:solidFill>
                <a:srgbClr val="002060"/>
              </a:solidFill>
            </a:endParaRPr>
          </a:p>
          <a:p>
            <a:pPr marL="0" lvl="0" indent="0">
              <a:buNone/>
            </a:pPr>
            <a:r>
              <a:rPr lang="ar-SA" sz="3600" dirty="0" smtClean="0">
                <a:solidFill>
                  <a:srgbClr val="FF0000"/>
                </a:solidFill>
              </a:rPr>
              <a:t>قانون </a:t>
            </a:r>
            <a:r>
              <a:rPr lang="ar-SA" sz="3600" dirty="0">
                <a:solidFill>
                  <a:srgbClr val="FF0000"/>
                </a:solidFill>
              </a:rPr>
              <a:t>مندل في الوراثة قانون الفصل ينص على أنّ أي فرد يحمل زوجاً من الجينات لكلّ صفة، وأنّ الأبوين يورثان أحد هذه الجينات بطريقة عشوائيّة</a:t>
            </a:r>
            <a:r>
              <a:rPr lang="ar-SA" sz="3600" dirty="0" smtClean="0">
                <a:solidFill>
                  <a:srgbClr val="FF0000"/>
                </a:solidFill>
              </a:rPr>
              <a:t>،</a:t>
            </a:r>
          </a:p>
          <a:p>
            <a:pPr marL="0" lvl="0" indent="0">
              <a:buNone/>
            </a:pPr>
            <a:r>
              <a:rPr lang="ar-SA" sz="3600" dirty="0" smtClean="0">
                <a:solidFill>
                  <a:srgbClr val="006600"/>
                </a:solidFill>
              </a:rPr>
              <a:t>قانون </a:t>
            </a:r>
            <a:r>
              <a:rPr lang="ar-SA" sz="3600" dirty="0">
                <a:solidFill>
                  <a:srgbClr val="006600"/>
                </a:solidFill>
              </a:rPr>
              <a:t>جاوس  الذي ينص على أنّ عدد خطوط المجال الكهربائي عبر سطح مغلق تتناسب مع عدد الشحنات الكهربائية داخل هذا السطح.</a:t>
            </a:r>
            <a:endParaRPr lang="en-US" sz="3600" dirty="0" smtClean="0">
              <a:solidFill>
                <a:srgbClr val="006600"/>
              </a:solidFill>
              <a:effectLst/>
            </a:endParaRPr>
          </a:p>
          <a:p>
            <a:pPr marL="0" indent="0">
              <a:buNone/>
            </a:pPr>
            <a:endParaRPr lang="ar-SA" sz="3600" dirty="0"/>
          </a:p>
        </p:txBody>
      </p:sp>
      <p:sp>
        <p:nvSpPr>
          <p:cNvPr id="2" name="عنصر نائب للتاريخ 1"/>
          <p:cNvSpPr>
            <a:spLocks noGrp="1"/>
          </p:cNvSpPr>
          <p:nvPr>
            <p:ph type="dt" sz="half" idx="10"/>
          </p:nvPr>
        </p:nvSpPr>
        <p:spPr/>
        <p:txBody>
          <a:bodyPr/>
          <a:lstStyle/>
          <a:p>
            <a:fld id="{67F09199-D764-4846-8F0F-2DE28A294C86}" type="uaqdatetime1">
              <a:rPr lang="ar-SA" smtClean="0"/>
              <a:t>06/02/40</a:t>
            </a:fld>
            <a:endParaRPr lang="ar-SA"/>
          </a:p>
        </p:txBody>
      </p:sp>
      <p:sp>
        <p:nvSpPr>
          <p:cNvPr id="4" name="عنصر نائب للتذييل 3"/>
          <p:cNvSpPr>
            <a:spLocks noGrp="1"/>
          </p:cNvSpPr>
          <p:nvPr>
            <p:ph type="ftr" sz="quarter" idx="11"/>
          </p:nvPr>
        </p:nvSpPr>
        <p:spPr/>
        <p:txBody>
          <a:bodyPr/>
          <a:lstStyle/>
          <a:p>
            <a:r>
              <a:rPr lang="en-US" sz="1400" b="1" dirty="0" smtClean="0">
                <a:solidFill>
                  <a:srgbClr val="7030A0"/>
                </a:solidFill>
              </a:rPr>
              <a:t>m   -   s</a:t>
            </a:r>
            <a:endParaRPr lang="ar-SA" sz="1400" b="1" dirty="0">
              <a:solidFill>
                <a:srgbClr val="7030A0"/>
              </a:solidFill>
            </a:endParaRPr>
          </a:p>
        </p:txBody>
      </p:sp>
      <p:sp>
        <p:nvSpPr>
          <p:cNvPr id="5" name="عنصر نائب لرقم الشريحة 4"/>
          <p:cNvSpPr>
            <a:spLocks noGrp="1"/>
          </p:cNvSpPr>
          <p:nvPr>
            <p:ph type="sldNum" sz="quarter" idx="12"/>
          </p:nvPr>
        </p:nvSpPr>
        <p:spPr/>
        <p:txBody>
          <a:bodyPr/>
          <a:lstStyle/>
          <a:p>
            <a:fld id="{078066D5-EA70-47DE-98AA-4ACE3CAB3484}" type="slidenum">
              <a:rPr lang="ar-SA" smtClean="0"/>
              <a:t>5</a:t>
            </a:fld>
            <a:endParaRPr lang="ar-SA"/>
          </a:p>
        </p:txBody>
      </p:sp>
    </p:spTree>
    <p:extLst>
      <p:ext uri="{BB962C8B-B14F-4D97-AF65-F5344CB8AC3E}">
        <p14:creationId xmlns:p14="http://schemas.microsoft.com/office/powerpoint/2010/main" val="15386829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3000" r="101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672" y="-7495"/>
            <a:ext cx="8867328" cy="6865495"/>
          </a:xfrm>
        </p:spPr>
        <p:txBody>
          <a:bodyPr>
            <a:noAutofit/>
          </a:bodyPr>
          <a:lstStyle/>
          <a:p>
            <a:pPr marL="0" indent="0" algn="ctr">
              <a:buNone/>
            </a:pPr>
            <a:r>
              <a:rPr lang="ar-SA" sz="3600" dirty="0"/>
              <a:t> </a:t>
            </a:r>
            <a:endParaRPr lang="en-US" sz="3600" dirty="0"/>
          </a:p>
          <a:p>
            <a:pPr marL="0" indent="0" algn="ctr">
              <a:buNone/>
            </a:pPr>
            <a:r>
              <a:rPr lang="ar-SA" sz="3600" dirty="0">
                <a:solidFill>
                  <a:srgbClr val="C00000"/>
                </a:solidFill>
              </a:rPr>
              <a:t>ثالثاً : العلاقة بين القوانين الرياضية  والطبيعية : </a:t>
            </a:r>
            <a:endParaRPr lang="en-US" sz="3600" dirty="0">
              <a:solidFill>
                <a:srgbClr val="C00000"/>
              </a:solidFill>
            </a:endParaRPr>
          </a:p>
          <a:p>
            <a:pPr marL="0" indent="0" algn="ctr">
              <a:buNone/>
            </a:pPr>
            <a:r>
              <a:rPr lang="ar-SA" sz="3600" dirty="0">
                <a:solidFill>
                  <a:srgbClr val="006600"/>
                </a:solidFill>
              </a:rPr>
              <a:t>القوانين الطبيعية عبارة عن تعميمات حددت في قانون كلي وهي قوانين مطردة لا مجال فيها  للمصادفة أو ا</a:t>
            </a:r>
            <a:r>
              <a:rPr lang="ar-SY" sz="3600" dirty="0">
                <a:solidFill>
                  <a:srgbClr val="006600"/>
                </a:solidFill>
              </a:rPr>
              <a:t>ل</a:t>
            </a:r>
            <a:r>
              <a:rPr lang="ar-SA" sz="3600" dirty="0">
                <a:solidFill>
                  <a:srgbClr val="006600"/>
                </a:solidFill>
              </a:rPr>
              <a:t>احتمال</a:t>
            </a:r>
            <a:r>
              <a:rPr lang="ar-SY" sz="3600" dirty="0" smtClean="0">
                <a:solidFill>
                  <a:srgbClr val="006600"/>
                </a:solidFill>
              </a:rPr>
              <a:t>.</a:t>
            </a:r>
            <a:endParaRPr lang="ar-SA" sz="3600" b="1" dirty="0" smtClean="0">
              <a:solidFill>
                <a:srgbClr val="002060"/>
              </a:solidFill>
            </a:endParaRPr>
          </a:p>
          <a:p>
            <a:pPr marL="0" indent="0" algn="ctr">
              <a:buNone/>
            </a:pPr>
            <a:r>
              <a:rPr lang="ar-SA" sz="3600" b="1" dirty="0" smtClean="0">
                <a:solidFill>
                  <a:srgbClr val="002060"/>
                </a:solidFill>
              </a:rPr>
              <a:t>إضاءة </a:t>
            </a:r>
            <a:endParaRPr lang="ar-SA" sz="3600" b="1" dirty="0">
              <a:solidFill>
                <a:srgbClr val="002060"/>
              </a:solidFill>
            </a:endParaRPr>
          </a:p>
          <a:p>
            <a:pPr marL="0" indent="0" algn="ctr">
              <a:buNone/>
            </a:pPr>
            <a:r>
              <a:rPr lang="ar-SA" sz="3600" b="1" dirty="0" smtClean="0">
                <a:solidFill>
                  <a:srgbClr val="FF3300"/>
                </a:solidFill>
              </a:rPr>
              <a:t>جاليليو </a:t>
            </a:r>
            <a:r>
              <a:rPr lang="ar-SA" sz="3600" b="1" dirty="0">
                <a:solidFill>
                  <a:srgbClr val="FF3300"/>
                </a:solidFill>
              </a:rPr>
              <a:t>أيضا أول من وضع قانون سقوط الأجسام في صورة رياضية فكان أول من فتح الباب لعلم الحركة </a:t>
            </a:r>
            <a:endParaRPr lang="en-US" sz="3600" dirty="0">
              <a:solidFill>
                <a:srgbClr val="FF3300"/>
              </a:solidFill>
            </a:endParaRPr>
          </a:p>
          <a:p>
            <a:pPr marL="0" indent="0" algn="ctr">
              <a:buNone/>
            </a:pPr>
            <a:endParaRPr lang="en-US" sz="3600" dirty="0"/>
          </a:p>
          <a:p>
            <a:pPr marL="0" indent="0" algn="ctr">
              <a:buNone/>
            </a:pPr>
            <a:endParaRPr lang="en-US" sz="36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72" y="4365104"/>
            <a:ext cx="4367336" cy="2304256"/>
          </a:xfrm>
          <a:prstGeom prst="rect">
            <a:avLst/>
          </a:prstGeom>
          <a:effectLst>
            <a:softEdge rad="63500"/>
          </a:effectLst>
        </p:spPr>
      </p:pic>
      <p:sp>
        <p:nvSpPr>
          <p:cNvPr id="4" name="عنصر نائب للتاريخ 3"/>
          <p:cNvSpPr>
            <a:spLocks noGrp="1"/>
          </p:cNvSpPr>
          <p:nvPr>
            <p:ph type="dt" sz="half" idx="10"/>
          </p:nvPr>
        </p:nvSpPr>
        <p:spPr/>
        <p:txBody>
          <a:bodyPr/>
          <a:lstStyle/>
          <a:p>
            <a:fld id="{D75E95B5-C1EE-4040-BE73-AF7275A8535C}" type="uaqdatetime1">
              <a:rPr lang="ar-SA" smtClean="0"/>
              <a:t>06/02/40</a:t>
            </a:fld>
            <a:endParaRPr lang="ar-SA"/>
          </a:p>
        </p:txBody>
      </p:sp>
      <p:sp>
        <p:nvSpPr>
          <p:cNvPr id="5" name="عنصر نائب للتذييل 4"/>
          <p:cNvSpPr>
            <a:spLocks noGrp="1"/>
          </p:cNvSpPr>
          <p:nvPr>
            <p:ph type="ftr" sz="quarter" idx="11"/>
          </p:nvPr>
        </p:nvSpPr>
        <p:spPr>
          <a:xfrm>
            <a:off x="3729608" y="6336370"/>
            <a:ext cx="2895600" cy="365125"/>
          </a:xfrm>
        </p:spPr>
        <p:txBody>
          <a:bodyPr/>
          <a:lstStyle/>
          <a:p>
            <a:r>
              <a:rPr lang="en-US" sz="1600" b="1" dirty="0" smtClean="0">
                <a:solidFill>
                  <a:srgbClr val="006600"/>
                </a:solidFill>
              </a:rPr>
              <a:t>m   -   s</a:t>
            </a:r>
            <a:endParaRPr lang="ar-SA" sz="1600" b="1" dirty="0">
              <a:solidFill>
                <a:srgbClr val="006600"/>
              </a:solidFill>
            </a:endParaRPr>
          </a:p>
        </p:txBody>
      </p:sp>
      <p:sp>
        <p:nvSpPr>
          <p:cNvPr id="6" name="عنصر نائب لرقم الشريحة 5"/>
          <p:cNvSpPr>
            <a:spLocks noGrp="1"/>
          </p:cNvSpPr>
          <p:nvPr>
            <p:ph type="sldNum" sz="quarter" idx="12"/>
          </p:nvPr>
        </p:nvSpPr>
        <p:spPr/>
        <p:txBody>
          <a:bodyPr/>
          <a:lstStyle/>
          <a:p>
            <a:fld id="{078066D5-EA70-47DE-98AA-4ACE3CAB3484}" type="slidenum">
              <a:rPr lang="ar-SA" smtClean="0"/>
              <a:t>6</a:t>
            </a:fld>
            <a:endParaRPr lang="ar-SA"/>
          </a:p>
        </p:txBody>
      </p:sp>
    </p:spTree>
    <p:extLst>
      <p:ext uri="{BB962C8B-B14F-4D97-AF65-F5344CB8AC3E}">
        <p14:creationId xmlns:p14="http://schemas.microsoft.com/office/powerpoint/2010/main" val="244544979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5544616"/>
          </a:xfrm>
        </p:spPr>
        <p:txBody>
          <a:bodyPr>
            <a:noAutofit/>
          </a:bodyPr>
          <a:lstStyle/>
          <a:p>
            <a:pPr marL="0" indent="0" algn="ctr">
              <a:buNone/>
            </a:pPr>
            <a:endParaRPr lang="en-US" sz="3600" dirty="0"/>
          </a:p>
          <a:p>
            <a:pPr marL="0" indent="0" algn="ctr">
              <a:buNone/>
            </a:pPr>
            <a:r>
              <a:rPr lang="ar-SY" sz="3600" dirty="0">
                <a:solidFill>
                  <a:srgbClr val="FF3300"/>
                </a:solidFill>
              </a:rPr>
              <a:t>و</a:t>
            </a:r>
            <a:r>
              <a:rPr lang="ar-SA" sz="3600" dirty="0">
                <a:solidFill>
                  <a:srgbClr val="FF3300"/>
                </a:solidFill>
              </a:rPr>
              <a:t>هذه القوانين الطبيعية لابد من التعبير عنها بقوانين رياضية تربط بين مختلف عناصرها فالقوانين الرياضية قوانين تركيبية لان حقائق الرياضيات حقائق حدسية لها القدرة على زيادة معلوماتنا ،كما أنها حسية لأنها تنطبق على التجربة</a:t>
            </a:r>
            <a:endParaRPr lang="en-US" sz="3600" dirty="0">
              <a:solidFill>
                <a:srgbClr val="FF3300"/>
              </a:solidFill>
            </a:endParaRPr>
          </a:p>
          <a:p>
            <a:pPr marL="0" indent="0" algn="ctr">
              <a:buNone/>
            </a:pPr>
            <a:r>
              <a:rPr lang="ar-SY" sz="3600" dirty="0"/>
              <a:t> </a:t>
            </a:r>
            <a:endParaRPr lang="en-US" sz="3600" dirty="0"/>
          </a:p>
          <a:p>
            <a:pPr marL="0" indent="0" algn="ctr">
              <a:buNone/>
            </a:pPr>
            <a:r>
              <a:rPr lang="ar-SY" sz="3600" dirty="0" smtClean="0">
                <a:solidFill>
                  <a:schemeClr val="accent4">
                    <a:lumMod val="75000"/>
                  </a:schemeClr>
                </a:solidFill>
              </a:rPr>
              <a:t>أفكر </a:t>
            </a:r>
            <a:r>
              <a:rPr lang="ar-SY" sz="3600" dirty="0">
                <a:solidFill>
                  <a:schemeClr val="accent4">
                    <a:lumMod val="75000"/>
                  </a:schemeClr>
                </a:solidFill>
              </a:rPr>
              <a:t>.. </a:t>
            </a:r>
            <a:r>
              <a:rPr lang="ar-SY" sz="3600" dirty="0" smtClean="0">
                <a:solidFill>
                  <a:schemeClr val="accent4">
                    <a:lumMod val="75000"/>
                  </a:schemeClr>
                </a:solidFill>
              </a:rPr>
              <a:t>أشارك </a:t>
            </a:r>
          </a:p>
          <a:p>
            <a:pPr marL="0" indent="0" algn="ctr">
              <a:buNone/>
            </a:pPr>
            <a:r>
              <a:rPr lang="ar-SY" sz="3600" dirty="0" smtClean="0"/>
              <a:t>  </a:t>
            </a:r>
            <a:r>
              <a:rPr lang="ar-SY" sz="3600" b="1" dirty="0">
                <a:solidFill>
                  <a:srgbClr val="006600"/>
                </a:solidFill>
              </a:rPr>
              <a:t>اذكر قانون طبيعي تم التعبير عنه بصيغة رياضية </a:t>
            </a:r>
            <a:endParaRPr lang="ar-SA" sz="3600" b="1" dirty="0">
              <a:solidFill>
                <a:srgbClr val="006600"/>
              </a:solidFill>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140968"/>
            <a:ext cx="2105025" cy="2171700"/>
          </a:xfrm>
          <a:prstGeom prst="rect">
            <a:avLst/>
          </a:prstGeom>
        </p:spPr>
      </p:pic>
      <p:sp>
        <p:nvSpPr>
          <p:cNvPr id="4" name="عنصر نائب للتاريخ 3"/>
          <p:cNvSpPr>
            <a:spLocks noGrp="1"/>
          </p:cNvSpPr>
          <p:nvPr>
            <p:ph type="dt" sz="half" idx="10"/>
          </p:nvPr>
        </p:nvSpPr>
        <p:spPr/>
        <p:txBody>
          <a:bodyPr/>
          <a:lstStyle/>
          <a:p>
            <a:fld id="{79053FCC-F621-4DB7-A8F5-C9121D3DFB00}" type="uaqdatetime1">
              <a:rPr lang="ar-SA" smtClean="0"/>
              <a:t>06/02/40</a:t>
            </a:fld>
            <a:endParaRPr lang="ar-SA"/>
          </a:p>
        </p:txBody>
      </p:sp>
      <p:sp>
        <p:nvSpPr>
          <p:cNvPr id="5" name="عنصر نائب للتذييل 4"/>
          <p:cNvSpPr>
            <a:spLocks noGrp="1"/>
          </p:cNvSpPr>
          <p:nvPr>
            <p:ph type="ftr" sz="quarter" idx="11"/>
          </p:nvPr>
        </p:nvSpPr>
        <p:spPr/>
        <p:txBody>
          <a:bodyPr/>
          <a:lstStyle/>
          <a:p>
            <a:r>
              <a:rPr lang="en-US" sz="1600" b="1" dirty="0" smtClean="0">
                <a:solidFill>
                  <a:srgbClr val="FF3300"/>
                </a:solidFill>
              </a:rPr>
              <a:t>m   -   s</a:t>
            </a:r>
            <a:endParaRPr lang="ar-SA" sz="1600" b="1" dirty="0">
              <a:solidFill>
                <a:srgbClr val="FF3300"/>
              </a:solidFill>
            </a:endParaRPr>
          </a:p>
        </p:txBody>
      </p:sp>
      <p:sp>
        <p:nvSpPr>
          <p:cNvPr id="6" name="عنصر نائب لرقم الشريحة 5"/>
          <p:cNvSpPr>
            <a:spLocks noGrp="1"/>
          </p:cNvSpPr>
          <p:nvPr>
            <p:ph type="sldNum" sz="quarter" idx="12"/>
          </p:nvPr>
        </p:nvSpPr>
        <p:spPr/>
        <p:txBody>
          <a:bodyPr/>
          <a:lstStyle/>
          <a:p>
            <a:fld id="{078066D5-EA70-47DE-98AA-4ACE3CAB3484}" type="slidenum">
              <a:rPr lang="ar-SA" smtClean="0"/>
              <a:t>7</a:t>
            </a:fld>
            <a:endParaRPr lang="ar-SA"/>
          </a:p>
        </p:txBody>
      </p:sp>
    </p:spTree>
    <p:extLst>
      <p:ext uri="{BB962C8B-B14F-4D97-AF65-F5344CB8AC3E}">
        <p14:creationId xmlns:p14="http://schemas.microsoft.com/office/powerpoint/2010/main" val="18436716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1" end="1"/>
                                            </p:txEl>
                                          </p:spTgt>
                                        </p:tgtEl>
                                        <p:attrNameLst>
                                          <p:attrName>ppt_w</p:attrName>
                                        </p:attrNameLst>
                                      </p:cBhvr>
                                    </p:anim>
                                    <p:anim by="(#ppt_w*0.50)" calcmode="lin" valueType="num">
                                      <p:cBhvr>
                                        <p:cTn id="8" dur="500" decel="50000" autoRev="1" fill="hold">
                                          <p:stCondLst>
                                            <p:cond delay="0"/>
                                          </p:stCondLst>
                                        </p:cTn>
                                        <p:tgtEl>
                                          <p:spTgt spid="3">
                                            <p:txEl>
                                              <p:pRg st="1" end="1"/>
                                            </p:txEl>
                                          </p:spTgt>
                                        </p:tgtEl>
                                        <p:attrNameLst>
                                          <p:attrName>ppt_x</p:attrName>
                                        </p:attrNameLst>
                                      </p:cBhvr>
                                    </p:anim>
                                    <p:anim from="(-#ppt_h/2)" to="(#ppt_y)" calcmode="lin" valueType="num">
                                      <p:cBhvr>
                                        <p:cTn id="9" dur="1000" fill="hold">
                                          <p:stCondLst>
                                            <p:cond delay="0"/>
                                          </p:stCondLst>
                                        </p:cTn>
                                        <p:tgtEl>
                                          <p:spTgt spid="3">
                                            <p:txEl>
                                              <p:pRg st="1" end="1"/>
                                            </p:txEl>
                                          </p:spTgt>
                                        </p:tgtEl>
                                        <p:attrNameLst>
                                          <p:attrName>ppt_y</p:attrName>
                                        </p:attrNameLst>
                                      </p:cBhvr>
                                    </p:anim>
                                    <p:animRot by="21600000">
                                      <p:cBhvr>
                                        <p:cTn id="10" dur="1000" fill="hold">
                                          <p:stCondLst>
                                            <p:cond delay="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2" end="2"/>
                                            </p:txEl>
                                          </p:spTgt>
                                        </p:tgtEl>
                                        <p:attrNameLst>
                                          <p:attrName>ppt_w</p:attrName>
                                        </p:attrNameLst>
                                      </p:cBhvr>
                                    </p:anim>
                                    <p:anim by="(#ppt_w*0.50)" calcmode="lin" valueType="num">
                                      <p:cBhvr>
                                        <p:cTn id="16" dur="500" decel="50000" autoRev="1" fill="hold">
                                          <p:stCondLst>
                                            <p:cond delay="0"/>
                                          </p:stCondLst>
                                        </p:cTn>
                                        <p:tgtEl>
                                          <p:spTgt spid="3">
                                            <p:txEl>
                                              <p:pRg st="2" end="2"/>
                                            </p:txEl>
                                          </p:spTgt>
                                        </p:tgtEl>
                                        <p:attrNameLst>
                                          <p:attrName>ppt_x</p:attrName>
                                        </p:attrNameLst>
                                      </p:cBhvr>
                                    </p:anim>
                                    <p:anim from="(-#ppt_h/2)" to="(#ppt_y)" calcmode="lin" valueType="num">
                                      <p:cBhvr>
                                        <p:cTn id="17" dur="1000" fill="hold">
                                          <p:stCondLst>
                                            <p:cond delay="0"/>
                                          </p:stCondLst>
                                        </p:cTn>
                                        <p:tgtEl>
                                          <p:spTgt spid="3">
                                            <p:txEl>
                                              <p:pRg st="2" end="2"/>
                                            </p:txEl>
                                          </p:spTgt>
                                        </p:tgtEl>
                                        <p:attrNameLst>
                                          <p:attrName>ppt_y</p:attrName>
                                        </p:attrNameLst>
                                      </p:cBhvr>
                                    </p:anim>
                                    <p:animRot by="21600000">
                                      <p:cBhvr>
                                        <p:cTn id="18" dur="1000" fill="hold">
                                          <p:stCondLst>
                                            <p:cond delay="0"/>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3" end="3"/>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3" end="3"/>
                                            </p:txEl>
                                          </p:spTgt>
                                        </p:tgtEl>
                                        <p:attrNameLst>
                                          <p:attrName>ppt_w</p:attrName>
                                        </p:attrNameLst>
                                      </p:cBhvr>
                                    </p:anim>
                                    <p:anim by="(#ppt_w*0.50)" calcmode="lin" valueType="num">
                                      <p:cBhvr>
                                        <p:cTn id="24" dur="500" decel="50000" autoRev="1" fill="hold">
                                          <p:stCondLst>
                                            <p:cond delay="0"/>
                                          </p:stCondLst>
                                        </p:cTn>
                                        <p:tgtEl>
                                          <p:spTgt spid="3">
                                            <p:txEl>
                                              <p:pRg st="3" end="3"/>
                                            </p:txEl>
                                          </p:spTgt>
                                        </p:tgtEl>
                                        <p:attrNameLst>
                                          <p:attrName>ppt_x</p:attrName>
                                        </p:attrNameLst>
                                      </p:cBhvr>
                                    </p:anim>
                                    <p:anim from="(-#ppt_h/2)" to="(#ppt_y)" calcmode="lin" valueType="num">
                                      <p:cBhvr>
                                        <p:cTn id="25" dur="1000" fill="hold">
                                          <p:stCondLst>
                                            <p:cond delay="0"/>
                                          </p:stCondLst>
                                        </p:cTn>
                                        <p:tgtEl>
                                          <p:spTgt spid="3">
                                            <p:txEl>
                                              <p:pRg st="3" end="3"/>
                                            </p:txEl>
                                          </p:spTgt>
                                        </p:tgtEl>
                                        <p:attrNameLst>
                                          <p:attrName>ppt_y</p:attrName>
                                        </p:attrNameLst>
                                      </p:cBhvr>
                                    </p:anim>
                                    <p:animRot by="21600000">
                                      <p:cBhvr>
                                        <p:cTn id="26" dur="1000" fill="hold">
                                          <p:stCondLst>
                                            <p:cond delay="0"/>
                                          </p:stCondLst>
                                        </p:cTn>
                                        <p:tgtEl>
                                          <p:spTgt spid="3">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4" end="4"/>
                                            </p:txEl>
                                          </p:spTgt>
                                        </p:tgtEl>
                                        <p:attrNameLst>
                                          <p:attrName>ppt_w</p:attrName>
                                        </p:attrNameLst>
                                      </p:cBhvr>
                                    </p:anim>
                                    <p:anim by="(#ppt_w*0.50)" calcmode="lin" valueType="num">
                                      <p:cBhvr>
                                        <p:cTn id="32" dur="500" decel="50000" autoRev="1" fill="hold">
                                          <p:stCondLst>
                                            <p:cond delay="0"/>
                                          </p:stCondLst>
                                        </p:cTn>
                                        <p:tgtEl>
                                          <p:spTgt spid="3">
                                            <p:txEl>
                                              <p:pRg st="4" end="4"/>
                                            </p:txEl>
                                          </p:spTgt>
                                        </p:tgtEl>
                                        <p:attrNameLst>
                                          <p:attrName>ppt_x</p:attrName>
                                        </p:attrNameLst>
                                      </p:cBhvr>
                                    </p:anim>
                                    <p:anim from="(-#ppt_h/2)" to="(#ppt_y)" calcmode="lin" valueType="num">
                                      <p:cBhvr>
                                        <p:cTn id="33" dur="1000" fill="hold">
                                          <p:stCondLst>
                                            <p:cond delay="0"/>
                                          </p:stCondLst>
                                        </p:cTn>
                                        <p:tgtEl>
                                          <p:spTgt spid="3">
                                            <p:txEl>
                                              <p:pRg st="4" end="4"/>
                                            </p:txEl>
                                          </p:spTgt>
                                        </p:tgtEl>
                                        <p:attrNameLst>
                                          <p:attrName>ppt_y</p:attrName>
                                        </p:attrNameLst>
                                      </p:cBhvr>
                                    </p:anim>
                                    <p:animRot by="21600000">
                                      <p:cBhvr>
                                        <p:cTn id="34" dur="1000" fill="hold">
                                          <p:stCondLst>
                                            <p:cond delay="0"/>
                                          </p:stCondLst>
                                        </p:cTn>
                                        <p:tgtEl>
                                          <p:spTgt spid="3">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3000" r="101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9" y="113130"/>
            <a:ext cx="9144000" cy="5400600"/>
          </a:xfrm>
        </p:spPr>
        <p:txBody>
          <a:bodyPr>
            <a:noAutofit/>
          </a:bodyPr>
          <a:lstStyle/>
          <a:p>
            <a:pPr marL="0" indent="0">
              <a:buNone/>
            </a:pPr>
            <a:r>
              <a:rPr lang="ar-SA" sz="4000" dirty="0"/>
              <a:t>	</a:t>
            </a:r>
            <a:endParaRPr lang="en-US" sz="4000" dirty="0"/>
          </a:p>
          <a:p>
            <a:pPr marL="0" indent="0">
              <a:buNone/>
            </a:pPr>
            <a:r>
              <a:rPr lang="ar-SA" sz="4000" dirty="0">
                <a:solidFill>
                  <a:srgbClr val="00B050"/>
                </a:solidFill>
              </a:rPr>
              <a:t>رابعا ً: القوانين ( الاحتمالية ) </a:t>
            </a:r>
            <a:endParaRPr lang="en-US" sz="4000" dirty="0" smtClean="0">
              <a:solidFill>
                <a:srgbClr val="00B050"/>
              </a:solidFill>
              <a:effectLst/>
            </a:endParaRPr>
          </a:p>
          <a:p>
            <a:pPr marL="0" indent="0">
              <a:buNone/>
            </a:pPr>
            <a:r>
              <a:rPr lang="ar-SA" sz="4000" b="1" dirty="0">
                <a:solidFill>
                  <a:schemeClr val="accent4">
                    <a:lumMod val="75000"/>
                  </a:schemeClr>
                </a:solidFill>
              </a:rPr>
              <a:t>ظهرت بعض القوانين على شكل فرضيات وهذه الفرضيات أصبحت تعميما </a:t>
            </a:r>
            <a:r>
              <a:rPr lang="ar-SY" sz="4000" b="1" dirty="0">
                <a:solidFill>
                  <a:schemeClr val="accent4">
                    <a:lumMod val="75000"/>
                  </a:schemeClr>
                </a:solidFill>
              </a:rPr>
              <a:t>ل</a:t>
            </a:r>
            <a:r>
              <a:rPr lang="ar-SA" sz="4000" b="1" dirty="0">
                <a:solidFill>
                  <a:schemeClr val="accent4">
                    <a:lumMod val="75000"/>
                  </a:schemeClr>
                </a:solidFill>
              </a:rPr>
              <a:t>كن هناك بعض هذه التعميمات كانت قائمة على قوانين ذات صورة احتمالية والتي قدمت تفسير تقريبي  احتمالي وليس يقيني تصادفنا هذه القوانين الاحتمالية في حياتنا اليومية عندما نقوم بأي نشاط عملي .</a:t>
            </a:r>
          </a:p>
        </p:txBody>
      </p:sp>
      <p:pic>
        <p:nvPicPr>
          <p:cNvPr id="4" name="صورة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799148"/>
            <a:ext cx="2592288" cy="197063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اريخ 1"/>
          <p:cNvSpPr>
            <a:spLocks noGrp="1"/>
          </p:cNvSpPr>
          <p:nvPr>
            <p:ph type="dt" sz="half" idx="10"/>
          </p:nvPr>
        </p:nvSpPr>
        <p:spPr/>
        <p:txBody>
          <a:bodyPr/>
          <a:lstStyle/>
          <a:p>
            <a:fld id="{C652C325-5F19-4A0C-BED6-94C2CAA42CCA}" type="uaqdatetime1">
              <a:rPr lang="ar-SA" smtClean="0"/>
              <a:t>06/02/40</a:t>
            </a:fld>
            <a:endParaRPr lang="ar-SA"/>
          </a:p>
        </p:txBody>
      </p:sp>
      <p:sp>
        <p:nvSpPr>
          <p:cNvPr id="5" name="عنصر نائب للتذييل 4"/>
          <p:cNvSpPr>
            <a:spLocks noGrp="1"/>
          </p:cNvSpPr>
          <p:nvPr>
            <p:ph type="ftr" sz="quarter" idx="11"/>
          </p:nvPr>
        </p:nvSpPr>
        <p:spPr/>
        <p:txBody>
          <a:bodyPr/>
          <a:lstStyle/>
          <a:p>
            <a:r>
              <a:rPr lang="en-US" sz="1400" b="1" dirty="0" smtClean="0">
                <a:solidFill>
                  <a:srgbClr val="FF3300"/>
                </a:solidFill>
              </a:rPr>
              <a:t>m   -   s</a:t>
            </a:r>
            <a:endParaRPr lang="ar-SA" sz="1400" b="1" dirty="0">
              <a:solidFill>
                <a:srgbClr val="FF3300"/>
              </a:solidFill>
            </a:endParaRPr>
          </a:p>
        </p:txBody>
      </p:sp>
      <p:sp>
        <p:nvSpPr>
          <p:cNvPr id="6" name="عنصر نائب لرقم الشريحة 5"/>
          <p:cNvSpPr>
            <a:spLocks noGrp="1"/>
          </p:cNvSpPr>
          <p:nvPr>
            <p:ph type="sldNum" sz="quarter" idx="12"/>
          </p:nvPr>
        </p:nvSpPr>
        <p:spPr/>
        <p:txBody>
          <a:bodyPr/>
          <a:lstStyle/>
          <a:p>
            <a:fld id="{078066D5-EA70-47DE-98AA-4ACE3CAB3484}" type="slidenum">
              <a:rPr lang="ar-SA" smtClean="0"/>
              <a:t>8</a:t>
            </a:fld>
            <a:endParaRPr lang="ar-SA"/>
          </a:p>
        </p:txBody>
      </p:sp>
    </p:spTree>
    <p:extLst>
      <p:ext uri="{BB962C8B-B14F-4D97-AF65-F5344CB8AC3E}">
        <p14:creationId xmlns:p14="http://schemas.microsoft.com/office/powerpoint/2010/main" val="30454757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4525963"/>
          </a:xfrm>
        </p:spPr>
        <p:txBody>
          <a:bodyPr>
            <a:noAutofit/>
          </a:bodyPr>
          <a:lstStyle/>
          <a:p>
            <a:pPr marL="0" indent="0" algn="ctr">
              <a:buNone/>
            </a:pPr>
            <a:r>
              <a:rPr lang="ar-SA" sz="6000" dirty="0">
                <a:solidFill>
                  <a:srgbClr val="002060"/>
                </a:solidFill>
              </a:rPr>
              <a:t>فكر ... حلل </a:t>
            </a:r>
            <a:endParaRPr lang="en-US" sz="6000" dirty="0">
              <a:solidFill>
                <a:srgbClr val="002060"/>
              </a:solidFill>
            </a:endParaRPr>
          </a:p>
          <a:p>
            <a:pPr marL="0" indent="0" algn="ctr">
              <a:buNone/>
            </a:pPr>
            <a:r>
              <a:rPr lang="ar-SA" sz="4800" b="1" dirty="0">
                <a:solidFill>
                  <a:srgbClr val="FF3300"/>
                </a:solidFill>
              </a:rPr>
              <a:t>عند رمي حجر النرد ما الاحتمالات التي تتضمنها </a:t>
            </a:r>
            <a:r>
              <a:rPr lang="ar-SA" sz="4800" b="1" dirty="0" smtClean="0">
                <a:solidFill>
                  <a:srgbClr val="FF3300"/>
                </a:solidFill>
              </a:rPr>
              <a:t>النتيجة</a:t>
            </a:r>
            <a:endParaRPr lang="ar-SA" sz="4800" dirty="0" smtClean="0"/>
          </a:p>
          <a:p>
            <a:pPr marL="0" indent="0" algn="ctr">
              <a:buNone/>
            </a:pPr>
            <a:r>
              <a:rPr lang="ar-SA" sz="4800" dirty="0" smtClean="0">
                <a:solidFill>
                  <a:srgbClr val="006600"/>
                </a:solidFill>
              </a:rPr>
              <a:t>أذكر </a:t>
            </a:r>
            <a:r>
              <a:rPr lang="ar-SA" sz="4800" dirty="0">
                <a:solidFill>
                  <a:srgbClr val="006600"/>
                </a:solidFill>
              </a:rPr>
              <a:t>مثال من واقعك عن القوانين الاحتمالية التي مرت معك في دراستك.</a:t>
            </a:r>
            <a:endParaRPr lang="en-US" sz="4800" dirty="0">
              <a:solidFill>
                <a:srgbClr val="006600"/>
              </a:solidFill>
            </a:endParaRPr>
          </a:p>
          <a:p>
            <a:pPr marL="0" indent="0" algn="ctr">
              <a:buNone/>
            </a:pPr>
            <a:r>
              <a:rPr lang="ar-SA" sz="4800" b="1" dirty="0" smtClean="0"/>
              <a:t> </a:t>
            </a:r>
            <a:endParaRPr lang="en-US" sz="4800" dirty="0"/>
          </a:p>
          <a:p>
            <a:pPr marL="0" indent="0" algn="ctr">
              <a:buNone/>
            </a:pPr>
            <a:endParaRPr lang="ar-SA" sz="4800" dirty="0"/>
          </a:p>
        </p:txBody>
      </p:sp>
      <p:sp>
        <p:nvSpPr>
          <p:cNvPr id="2" name="عنصر نائب للتاريخ 1"/>
          <p:cNvSpPr>
            <a:spLocks noGrp="1"/>
          </p:cNvSpPr>
          <p:nvPr>
            <p:ph type="dt" sz="half" idx="10"/>
          </p:nvPr>
        </p:nvSpPr>
        <p:spPr/>
        <p:txBody>
          <a:bodyPr/>
          <a:lstStyle/>
          <a:p>
            <a:fld id="{2C67A6E3-DFD5-446E-9FA0-9AD4E9D388D7}" type="uaqdatetime1">
              <a:rPr lang="ar-SA" smtClean="0"/>
              <a:t>06/02/40</a:t>
            </a:fld>
            <a:endParaRPr lang="ar-SA"/>
          </a:p>
        </p:txBody>
      </p:sp>
      <p:sp>
        <p:nvSpPr>
          <p:cNvPr id="4" name="عنصر نائب للتذييل 3"/>
          <p:cNvSpPr>
            <a:spLocks noGrp="1"/>
          </p:cNvSpPr>
          <p:nvPr>
            <p:ph type="ftr" sz="quarter" idx="11"/>
          </p:nvPr>
        </p:nvSpPr>
        <p:spPr/>
        <p:txBody>
          <a:bodyPr/>
          <a:lstStyle/>
          <a:p>
            <a:r>
              <a:rPr lang="en-US" sz="1400" b="1" dirty="0" smtClean="0">
                <a:solidFill>
                  <a:srgbClr val="FF3300"/>
                </a:solidFill>
              </a:rPr>
              <a:t>m   -   s</a:t>
            </a:r>
            <a:endParaRPr lang="ar-SA" sz="1400" b="1" dirty="0">
              <a:solidFill>
                <a:srgbClr val="FF3300"/>
              </a:solidFill>
            </a:endParaRPr>
          </a:p>
        </p:txBody>
      </p:sp>
      <p:sp>
        <p:nvSpPr>
          <p:cNvPr id="5" name="عنصر نائب لرقم الشريحة 4"/>
          <p:cNvSpPr>
            <a:spLocks noGrp="1"/>
          </p:cNvSpPr>
          <p:nvPr>
            <p:ph type="sldNum" sz="quarter" idx="12"/>
          </p:nvPr>
        </p:nvSpPr>
        <p:spPr/>
        <p:txBody>
          <a:bodyPr/>
          <a:lstStyle/>
          <a:p>
            <a:fld id="{078066D5-EA70-47DE-98AA-4ACE3CAB3484}" type="slidenum">
              <a:rPr lang="ar-SA" smtClean="0"/>
              <a:t>9</a:t>
            </a:fld>
            <a:endParaRPr lang="ar-SA"/>
          </a:p>
        </p:txBody>
      </p:sp>
    </p:spTree>
    <p:extLst>
      <p:ext uri="{BB962C8B-B14F-4D97-AF65-F5344CB8AC3E}">
        <p14:creationId xmlns:p14="http://schemas.microsoft.com/office/powerpoint/2010/main" val="41851583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602</Words>
  <Application>Microsoft Office PowerPoint</Application>
  <PresentationFormat>عرض على الشاشة (4:3)</PresentationFormat>
  <Paragraphs>120</Paragraphs>
  <Slides>15</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Arial</vt:lpstr>
      <vt:lpstr>Calibri</vt:lpstr>
      <vt:lpstr>Times New Roman</vt:lpstr>
      <vt:lpstr>Wingdings</vt:lpstr>
      <vt:lpstr>Office Theme</vt:lpstr>
      <vt:lpstr> القانون  في العلم   </vt:lpstr>
      <vt:lpstr>   </vt:lpstr>
      <vt:lpstr>عرض تقديمي في PowerPoint</vt:lpstr>
      <vt:lpstr>اتحاور واستنتج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المدرس  ماهر صالح </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القانون  في العلم</dc:title>
  <dc:creator>osama</dc:creator>
  <cp:lastModifiedBy>asus</cp:lastModifiedBy>
  <cp:revision>19</cp:revision>
  <dcterms:created xsi:type="dcterms:W3CDTF">2018-10-08T15:05:30Z</dcterms:created>
  <dcterms:modified xsi:type="dcterms:W3CDTF">2018-10-15T18:00:41Z</dcterms:modified>
</cp:coreProperties>
</file>