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6" r:id="rId10"/>
    <p:sldId id="264" r:id="rId11"/>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987" autoAdjust="0"/>
    <p:restoredTop sz="94660"/>
  </p:normalViewPr>
  <p:slideViewPr>
    <p:cSldViewPr snapToGrid="0">
      <p:cViewPr varScale="1">
        <p:scale>
          <a:sx n="74" d="100"/>
          <a:sy n="74" d="100"/>
        </p:scale>
        <p:origin x="53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027AFD85-53EC-442C-B31A-2A8894DB124F}" type="datetimeFigureOut">
              <a:rPr lang="ar-SA" smtClean="0"/>
              <a:t>28/01/40</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86E54EF8-9072-4B42-820A-2FE67BDAA1FD}" type="slidenum">
              <a:rPr lang="ar-SA" smtClean="0"/>
              <a:t>‹#›</a:t>
            </a:fld>
            <a:endParaRPr lang="ar-SA"/>
          </a:p>
        </p:txBody>
      </p:sp>
    </p:spTree>
    <p:extLst>
      <p:ext uri="{BB962C8B-B14F-4D97-AF65-F5344CB8AC3E}">
        <p14:creationId xmlns:p14="http://schemas.microsoft.com/office/powerpoint/2010/main" val="169561631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CDAD0086-2CF3-433B-B8D3-CD348B7CBB31}" type="datetime1">
              <a:rPr lang="en-US" smtClean="0"/>
              <a:t>10/8/2018</a:t>
            </a:fld>
            <a:endParaRPr lang="en-US"/>
          </a:p>
        </p:txBody>
      </p:sp>
      <p:sp>
        <p:nvSpPr>
          <p:cNvPr id="5" name="عنصر نائب للتذييل 4"/>
          <p:cNvSpPr>
            <a:spLocks noGrp="1"/>
          </p:cNvSpPr>
          <p:nvPr>
            <p:ph type="ftr" sz="quarter" idx="11"/>
          </p:nvPr>
        </p:nvSpPr>
        <p:spPr/>
        <p:txBody>
          <a:bodyPr/>
          <a:lstStyle/>
          <a:p>
            <a:r>
              <a:rPr lang="ar-SA" smtClean="0"/>
              <a:t>المنصة التربوية السورية       </a:t>
            </a:r>
            <a:r>
              <a:rPr lang="en-US" smtClean="0"/>
              <a:t>m - s</a:t>
            </a:r>
            <a:endParaRPr lang="en-US"/>
          </a:p>
        </p:txBody>
      </p:sp>
      <p:sp>
        <p:nvSpPr>
          <p:cNvPr id="6" name="عنصر نائب لرقم الشريحة 5"/>
          <p:cNvSpPr>
            <a:spLocks noGrp="1"/>
          </p:cNvSpPr>
          <p:nvPr>
            <p:ph type="sldNum" sz="quarter" idx="12"/>
          </p:nvPr>
        </p:nvSpPr>
        <p:spPr/>
        <p:txBody>
          <a:bodyPr/>
          <a:lstStyle/>
          <a:p>
            <a:fld id="{08A9ECE8-0810-4184-B366-B54618C2FF36}" type="slidenum">
              <a:rPr lang="en-US" smtClean="0"/>
              <a:t>‹#›</a:t>
            </a:fld>
            <a:endParaRPr lang="en-US"/>
          </a:p>
        </p:txBody>
      </p:sp>
    </p:spTree>
    <p:extLst>
      <p:ext uri="{BB962C8B-B14F-4D97-AF65-F5344CB8AC3E}">
        <p14:creationId xmlns:p14="http://schemas.microsoft.com/office/powerpoint/2010/main" val="811252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7C2C3E31-0FF1-4784-B4D3-E9AE896772F8}" type="datetime1">
              <a:rPr lang="en-US" smtClean="0"/>
              <a:t>10/8/2018</a:t>
            </a:fld>
            <a:endParaRPr lang="en-US"/>
          </a:p>
        </p:txBody>
      </p:sp>
      <p:sp>
        <p:nvSpPr>
          <p:cNvPr id="5" name="عنصر نائب للتذييل 4"/>
          <p:cNvSpPr>
            <a:spLocks noGrp="1"/>
          </p:cNvSpPr>
          <p:nvPr>
            <p:ph type="ftr" sz="quarter" idx="11"/>
          </p:nvPr>
        </p:nvSpPr>
        <p:spPr/>
        <p:txBody>
          <a:bodyPr/>
          <a:lstStyle/>
          <a:p>
            <a:r>
              <a:rPr lang="ar-SA" smtClean="0"/>
              <a:t>المنصة التربوية السورية       </a:t>
            </a:r>
            <a:r>
              <a:rPr lang="en-US" smtClean="0"/>
              <a:t>m - s</a:t>
            </a:r>
            <a:endParaRPr lang="en-US"/>
          </a:p>
        </p:txBody>
      </p:sp>
      <p:sp>
        <p:nvSpPr>
          <p:cNvPr id="6" name="عنصر نائب لرقم الشريحة 5"/>
          <p:cNvSpPr>
            <a:spLocks noGrp="1"/>
          </p:cNvSpPr>
          <p:nvPr>
            <p:ph type="sldNum" sz="quarter" idx="12"/>
          </p:nvPr>
        </p:nvSpPr>
        <p:spPr/>
        <p:txBody>
          <a:bodyPr/>
          <a:lstStyle/>
          <a:p>
            <a:fld id="{08A9ECE8-0810-4184-B366-B54618C2FF36}" type="slidenum">
              <a:rPr lang="en-US" smtClean="0"/>
              <a:t>‹#›</a:t>
            </a:fld>
            <a:endParaRPr lang="en-US"/>
          </a:p>
        </p:txBody>
      </p:sp>
    </p:spTree>
    <p:extLst>
      <p:ext uri="{BB962C8B-B14F-4D97-AF65-F5344CB8AC3E}">
        <p14:creationId xmlns:p14="http://schemas.microsoft.com/office/powerpoint/2010/main" val="894275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A3235BEC-2992-4300-BA33-10B1987E9ABA}" type="datetime1">
              <a:rPr lang="en-US" smtClean="0"/>
              <a:t>10/8/2018</a:t>
            </a:fld>
            <a:endParaRPr lang="en-US"/>
          </a:p>
        </p:txBody>
      </p:sp>
      <p:sp>
        <p:nvSpPr>
          <p:cNvPr id="5" name="عنصر نائب للتذييل 4"/>
          <p:cNvSpPr>
            <a:spLocks noGrp="1"/>
          </p:cNvSpPr>
          <p:nvPr>
            <p:ph type="ftr" sz="quarter" idx="11"/>
          </p:nvPr>
        </p:nvSpPr>
        <p:spPr/>
        <p:txBody>
          <a:bodyPr/>
          <a:lstStyle/>
          <a:p>
            <a:r>
              <a:rPr lang="ar-SA" smtClean="0"/>
              <a:t>المنصة التربوية السورية       </a:t>
            </a:r>
            <a:r>
              <a:rPr lang="en-US" smtClean="0"/>
              <a:t>m - s</a:t>
            </a:r>
            <a:endParaRPr lang="en-US"/>
          </a:p>
        </p:txBody>
      </p:sp>
      <p:sp>
        <p:nvSpPr>
          <p:cNvPr id="6" name="عنصر نائب لرقم الشريحة 5"/>
          <p:cNvSpPr>
            <a:spLocks noGrp="1"/>
          </p:cNvSpPr>
          <p:nvPr>
            <p:ph type="sldNum" sz="quarter" idx="12"/>
          </p:nvPr>
        </p:nvSpPr>
        <p:spPr/>
        <p:txBody>
          <a:bodyPr/>
          <a:lstStyle/>
          <a:p>
            <a:fld id="{08A9ECE8-0810-4184-B366-B54618C2FF36}" type="slidenum">
              <a:rPr lang="en-US" smtClean="0"/>
              <a:t>‹#›</a:t>
            </a:fld>
            <a:endParaRPr lang="en-US"/>
          </a:p>
        </p:txBody>
      </p:sp>
    </p:spTree>
    <p:extLst>
      <p:ext uri="{BB962C8B-B14F-4D97-AF65-F5344CB8AC3E}">
        <p14:creationId xmlns:p14="http://schemas.microsoft.com/office/powerpoint/2010/main" val="2335811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D0B6A18A-68F5-43DB-A31F-C655B0A942F4}" type="datetime1">
              <a:rPr lang="en-US" smtClean="0"/>
              <a:t>10/8/2018</a:t>
            </a:fld>
            <a:endParaRPr lang="en-US"/>
          </a:p>
        </p:txBody>
      </p:sp>
      <p:sp>
        <p:nvSpPr>
          <p:cNvPr id="5" name="عنصر نائب للتذييل 4"/>
          <p:cNvSpPr>
            <a:spLocks noGrp="1"/>
          </p:cNvSpPr>
          <p:nvPr>
            <p:ph type="ftr" sz="quarter" idx="11"/>
          </p:nvPr>
        </p:nvSpPr>
        <p:spPr/>
        <p:txBody>
          <a:bodyPr/>
          <a:lstStyle/>
          <a:p>
            <a:r>
              <a:rPr lang="ar-SA" smtClean="0"/>
              <a:t>المنصة التربوية السورية       </a:t>
            </a:r>
            <a:r>
              <a:rPr lang="en-US" smtClean="0"/>
              <a:t>m - s</a:t>
            </a:r>
            <a:endParaRPr lang="en-US"/>
          </a:p>
        </p:txBody>
      </p:sp>
      <p:sp>
        <p:nvSpPr>
          <p:cNvPr id="6" name="عنصر نائب لرقم الشريحة 5"/>
          <p:cNvSpPr>
            <a:spLocks noGrp="1"/>
          </p:cNvSpPr>
          <p:nvPr>
            <p:ph type="sldNum" sz="quarter" idx="12"/>
          </p:nvPr>
        </p:nvSpPr>
        <p:spPr/>
        <p:txBody>
          <a:bodyPr/>
          <a:lstStyle/>
          <a:p>
            <a:fld id="{08A9ECE8-0810-4184-B366-B54618C2FF36}" type="slidenum">
              <a:rPr lang="en-US" smtClean="0"/>
              <a:t>‹#›</a:t>
            </a:fld>
            <a:endParaRPr lang="en-US"/>
          </a:p>
        </p:txBody>
      </p:sp>
    </p:spTree>
    <p:extLst>
      <p:ext uri="{BB962C8B-B14F-4D97-AF65-F5344CB8AC3E}">
        <p14:creationId xmlns:p14="http://schemas.microsoft.com/office/powerpoint/2010/main" val="2711674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4BFB7736-F8EF-46DF-92D5-E99E22FC8FB8}" type="datetime1">
              <a:rPr lang="en-US" smtClean="0"/>
              <a:t>10/8/2018</a:t>
            </a:fld>
            <a:endParaRPr lang="en-US"/>
          </a:p>
        </p:txBody>
      </p:sp>
      <p:sp>
        <p:nvSpPr>
          <p:cNvPr id="5" name="عنصر نائب للتذييل 4"/>
          <p:cNvSpPr>
            <a:spLocks noGrp="1"/>
          </p:cNvSpPr>
          <p:nvPr>
            <p:ph type="ftr" sz="quarter" idx="11"/>
          </p:nvPr>
        </p:nvSpPr>
        <p:spPr/>
        <p:txBody>
          <a:bodyPr/>
          <a:lstStyle/>
          <a:p>
            <a:r>
              <a:rPr lang="ar-SA" smtClean="0"/>
              <a:t>المنصة التربوية السورية       </a:t>
            </a:r>
            <a:r>
              <a:rPr lang="en-US" smtClean="0"/>
              <a:t>m - s</a:t>
            </a:r>
            <a:endParaRPr lang="en-US"/>
          </a:p>
        </p:txBody>
      </p:sp>
      <p:sp>
        <p:nvSpPr>
          <p:cNvPr id="6" name="عنصر نائب لرقم الشريحة 5"/>
          <p:cNvSpPr>
            <a:spLocks noGrp="1"/>
          </p:cNvSpPr>
          <p:nvPr>
            <p:ph type="sldNum" sz="quarter" idx="12"/>
          </p:nvPr>
        </p:nvSpPr>
        <p:spPr/>
        <p:txBody>
          <a:bodyPr/>
          <a:lstStyle/>
          <a:p>
            <a:fld id="{08A9ECE8-0810-4184-B366-B54618C2FF36}" type="slidenum">
              <a:rPr lang="en-US" smtClean="0"/>
              <a:t>‹#›</a:t>
            </a:fld>
            <a:endParaRPr lang="en-US"/>
          </a:p>
        </p:txBody>
      </p:sp>
    </p:spTree>
    <p:extLst>
      <p:ext uri="{BB962C8B-B14F-4D97-AF65-F5344CB8AC3E}">
        <p14:creationId xmlns:p14="http://schemas.microsoft.com/office/powerpoint/2010/main" val="1407755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1B105233-0D71-4E42-9D29-CB55EC11FDBC}" type="datetime1">
              <a:rPr lang="en-US" smtClean="0"/>
              <a:t>10/8/2018</a:t>
            </a:fld>
            <a:endParaRPr lang="en-US"/>
          </a:p>
        </p:txBody>
      </p:sp>
      <p:sp>
        <p:nvSpPr>
          <p:cNvPr id="6" name="عنصر نائب للتذييل 5"/>
          <p:cNvSpPr>
            <a:spLocks noGrp="1"/>
          </p:cNvSpPr>
          <p:nvPr>
            <p:ph type="ftr" sz="quarter" idx="11"/>
          </p:nvPr>
        </p:nvSpPr>
        <p:spPr/>
        <p:txBody>
          <a:bodyPr/>
          <a:lstStyle/>
          <a:p>
            <a:r>
              <a:rPr lang="ar-SA" smtClean="0"/>
              <a:t>المنصة التربوية السورية       </a:t>
            </a:r>
            <a:r>
              <a:rPr lang="en-US" smtClean="0"/>
              <a:t>m - s</a:t>
            </a:r>
            <a:endParaRPr lang="en-US"/>
          </a:p>
        </p:txBody>
      </p:sp>
      <p:sp>
        <p:nvSpPr>
          <p:cNvPr id="7" name="عنصر نائب لرقم الشريحة 6"/>
          <p:cNvSpPr>
            <a:spLocks noGrp="1"/>
          </p:cNvSpPr>
          <p:nvPr>
            <p:ph type="sldNum" sz="quarter" idx="12"/>
          </p:nvPr>
        </p:nvSpPr>
        <p:spPr/>
        <p:txBody>
          <a:bodyPr/>
          <a:lstStyle/>
          <a:p>
            <a:fld id="{08A9ECE8-0810-4184-B366-B54618C2FF36}" type="slidenum">
              <a:rPr lang="en-US" smtClean="0"/>
              <a:t>‹#›</a:t>
            </a:fld>
            <a:endParaRPr lang="en-US"/>
          </a:p>
        </p:txBody>
      </p:sp>
    </p:spTree>
    <p:extLst>
      <p:ext uri="{BB962C8B-B14F-4D97-AF65-F5344CB8AC3E}">
        <p14:creationId xmlns:p14="http://schemas.microsoft.com/office/powerpoint/2010/main" val="2601914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D51EFECB-6BB5-456A-BF03-E4057B36235E}" type="datetime1">
              <a:rPr lang="en-US" smtClean="0"/>
              <a:t>10/8/2018</a:t>
            </a:fld>
            <a:endParaRPr lang="en-US"/>
          </a:p>
        </p:txBody>
      </p:sp>
      <p:sp>
        <p:nvSpPr>
          <p:cNvPr id="8" name="عنصر نائب للتذييل 7"/>
          <p:cNvSpPr>
            <a:spLocks noGrp="1"/>
          </p:cNvSpPr>
          <p:nvPr>
            <p:ph type="ftr" sz="quarter" idx="11"/>
          </p:nvPr>
        </p:nvSpPr>
        <p:spPr/>
        <p:txBody>
          <a:bodyPr/>
          <a:lstStyle/>
          <a:p>
            <a:r>
              <a:rPr lang="ar-SA" smtClean="0"/>
              <a:t>المنصة التربوية السورية       </a:t>
            </a:r>
            <a:r>
              <a:rPr lang="en-US" smtClean="0"/>
              <a:t>m - s</a:t>
            </a:r>
            <a:endParaRPr lang="en-US"/>
          </a:p>
        </p:txBody>
      </p:sp>
      <p:sp>
        <p:nvSpPr>
          <p:cNvPr id="9" name="عنصر نائب لرقم الشريحة 8"/>
          <p:cNvSpPr>
            <a:spLocks noGrp="1"/>
          </p:cNvSpPr>
          <p:nvPr>
            <p:ph type="sldNum" sz="quarter" idx="12"/>
          </p:nvPr>
        </p:nvSpPr>
        <p:spPr/>
        <p:txBody>
          <a:bodyPr/>
          <a:lstStyle/>
          <a:p>
            <a:fld id="{08A9ECE8-0810-4184-B366-B54618C2FF36}" type="slidenum">
              <a:rPr lang="en-US" smtClean="0"/>
              <a:t>‹#›</a:t>
            </a:fld>
            <a:endParaRPr lang="en-US"/>
          </a:p>
        </p:txBody>
      </p:sp>
    </p:spTree>
    <p:extLst>
      <p:ext uri="{BB962C8B-B14F-4D97-AF65-F5344CB8AC3E}">
        <p14:creationId xmlns:p14="http://schemas.microsoft.com/office/powerpoint/2010/main" val="1273524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EEC982CC-5225-480A-BCF7-379666B888BD}" type="datetime1">
              <a:rPr lang="en-US" smtClean="0"/>
              <a:t>10/8/2018</a:t>
            </a:fld>
            <a:endParaRPr lang="en-US"/>
          </a:p>
        </p:txBody>
      </p:sp>
      <p:sp>
        <p:nvSpPr>
          <p:cNvPr id="4" name="عنصر نائب للتذييل 3"/>
          <p:cNvSpPr>
            <a:spLocks noGrp="1"/>
          </p:cNvSpPr>
          <p:nvPr>
            <p:ph type="ftr" sz="quarter" idx="11"/>
          </p:nvPr>
        </p:nvSpPr>
        <p:spPr/>
        <p:txBody>
          <a:bodyPr/>
          <a:lstStyle/>
          <a:p>
            <a:r>
              <a:rPr lang="ar-SA" smtClean="0"/>
              <a:t>المنصة التربوية السورية       </a:t>
            </a:r>
            <a:r>
              <a:rPr lang="en-US" smtClean="0"/>
              <a:t>m - s</a:t>
            </a:r>
            <a:endParaRPr lang="en-US"/>
          </a:p>
        </p:txBody>
      </p:sp>
      <p:sp>
        <p:nvSpPr>
          <p:cNvPr id="5" name="عنصر نائب لرقم الشريحة 4"/>
          <p:cNvSpPr>
            <a:spLocks noGrp="1"/>
          </p:cNvSpPr>
          <p:nvPr>
            <p:ph type="sldNum" sz="quarter" idx="12"/>
          </p:nvPr>
        </p:nvSpPr>
        <p:spPr/>
        <p:txBody>
          <a:bodyPr/>
          <a:lstStyle/>
          <a:p>
            <a:fld id="{08A9ECE8-0810-4184-B366-B54618C2FF36}" type="slidenum">
              <a:rPr lang="en-US" smtClean="0"/>
              <a:t>‹#›</a:t>
            </a:fld>
            <a:endParaRPr lang="en-US"/>
          </a:p>
        </p:txBody>
      </p:sp>
    </p:spTree>
    <p:extLst>
      <p:ext uri="{BB962C8B-B14F-4D97-AF65-F5344CB8AC3E}">
        <p14:creationId xmlns:p14="http://schemas.microsoft.com/office/powerpoint/2010/main" val="1323636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087BCF9-5AA1-4587-9251-93AEB1E961EA}" type="datetime1">
              <a:rPr lang="en-US" smtClean="0"/>
              <a:t>10/8/2018</a:t>
            </a:fld>
            <a:endParaRPr lang="en-US"/>
          </a:p>
        </p:txBody>
      </p:sp>
      <p:sp>
        <p:nvSpPr>
          <p:cNvPr id="3" name="عنصر نائب للتذييل 2"/>
          <p:cNvSpPr>
            <a:spLocks noGrp="1"/>
          </p:cNvSpPr>
          <p:nvPr>
            <p:ph type="ftr" sz="quarter" idx="11"/>
          </p:nvPr>
        </p:nvSpPr>
        <p:spPr/>
        <p:txBody>
          <a:bodyPr/>
          <a:lstStyle/>
          <a:p>
            <a:r>
              <a:rPr lang="ar-SA" smtClean="0"/>
              <a:t>المنصة التربوية السورية       </a:t>
            </a:r>
            <a:r>
              <a:rPr lang="en-US" smtClean="0"/>
              <a:t>m - s</a:t>
            </a:r>
            <a:endParaRPr lang="en-US"/>
          </a:p>
        </p:txBody>
      </p:sp>
      <p:sp>
        <p:nvSpPr>
          <p:cNvPr id="4" name="عنصر نائب لرقم الشريحة 3"/>
          <p:cNvSpPr>
            <a:spLocks noGrp="1"/>
          </p:cNvSpPr>
          <p:nvPr>
            <p:ph type="sldNum" sz="quarter" idx="12"/>
          </p:nvPr>
        </p:nvSpPr>
        <p:spPr/>
        <p:txBody>
          <a:bodyPr/>
          <a:lstStyle/>
          <a:p>
            <a:fld id="{08A9ECE8-0810-4184-B366-B54618C2FF36}" type="slidenum">
              <a:rPr lang="en-US" smtClean="0"/>
              <a:t>‹#›</a:t>
            </a:fld>
            <a:endParaRPr lang="en-US"/>
          </a:p>
        </p:txBody>
      </p:sp>
    </p:spTree>
    <p:extLst>
      <p:ext uri="{BB962C8B-B14F-4D97-AF65-F5344CB8AC3E}">
        <p14:creationId xmlns:p14="http://schemas.microsoft.com/office/powerpoint/2010/main" val="2336362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41621EC1-0F62-40CD-A9F4-396EFF835A1F}" type="datetime1">
              <a:rPr lang="en-US" smtClean="0"/>
              <a:t>10/8/2018</a:t>
            </a:fld>
            <a:endParaRPr lang="en-US"/>
          </a:p>
        </p:txBody>
      </p:sp>
      <p:sp>
        <p:nvSpPr>
          <p:cNvPr id="6" name="عنصر نائب للتذييل 5"/>
          <p:cNvSpPr>
            <a:spLocks noGrp="1"/>
          </p:cNvSpPr>
          <p:nvPr>
            <p:ph type="ftr" sz="quarter" idx="11"/>
          </p:nvPr>
        </p:nvSpPr>
        <p:spPr/>
        <p:txBody>
          <a:bodyPr/>
          <a:lstStyle/>
          <a:p>
            <a:r>
              <a:rPr lang="ar-SA" smtClean="0"/>
              <a:t>المنصة التربوية السورية       </a:t>
            </a:r>
            <a:r>
              <a:rPr lang="en-US" smtClean="0"/>
              <a:t>m - s</a:t>
            </a:r>
            <a:endParaRPr lang="en-US"/>
          </a:p>
        </p:txBody>
      </p:sp>
      <p:sp>
        <p:nvSpPr>
          <p:cNvPr id="7" name="عنصر نائب لرقم الشريحة 6"/>
          <p:cNvSpPr>
            <a:spLocks noGrp="1"/>
          </p:cNvSpPr>
          <p:nvPr>
            <p:ph type="sldNum" sz="quarter" idx="12"/>
          </p:nvPr>
        </p:nvSpPr>
        <p:spPr/>
        <p:txBody>
          <a:bodyPr/>
          <a:lstStyle/>
          <a:p>
            <a:fld id="{08A9ECE8-0810-4184-B366-B54618C2FF36}" type="slidenum">
              <a:rPr lang="en-US" smtClean="0"/>
              <a:t>‹#›</a:t>
            </a:fld>
            <a:endParaRPr lang="en-US"/>
          </a:p>
        </p:txBody>
      </p:sp>
    </p:spTree>
    <p:extLst>
      <p:ext uri="{BB962C8B-B14F-4D97-AF65-F5344CB8AC3E}">
        <p14:creationId xmlns:p14="http://schemas.microsoft.com/office/powerpoint/2010/main" val="406557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0EB2A622-A0A7-429E-9540-0C0287F47B75}" type="datetime1">
              <a:rPr lang="en-US" smtClean="0"/>
              <a:t>10/8/2018</a:t>
            </a:fld>
            <a:endParaRPr lang="en-US"/>
          </a:p>
        </p:txBody>
      </p:sp>
      <p:sp>
        <p:nvSpPr>
          <p:cNvPr id="6" name="عنصر نائب للتذييل 5"/>
          <p:cNvSpPr>
            <a:spLocks noGrp="1"/>
          </p:cNvSpPr>
          <p:nvPr>
            <p:ph type="ftr" sz="quarter" idx="11"/>
          </p:nvPr>
        </p:nvSpPr>
        <p:spPr/>
        <p:txBody>
          <a:bodyPr/>
          <a:lstStyle/>
          <a:p>
            <a:r>
              <a:rPr lang="ar-SA" smtClean="0"/>
              <a:t>المنصة التربوية السورية       </a:t>
            </a:r>
            <a:r>
              <a:rPr lang="en-US" smtClean="0"/>
              <a:t>m - s</a:t>
            </a:r>
            <a:endParaRPr lang="en-US"/>
          </a:p>
        </p:txBody>
      </p:sp>
      <p:sp>
        <p:nvSpPr>
          <p:cNvPr id="7" name="عنصر نائب لرقم الشريحة 6"/>
          <p:cNvSpPr>
            <a:spLocks noGrp="1"/>
          </p:cNvSpPr>
          <p:nvPr>
            <p:ph type="sldNum" sz="quarter" idx="12"/>
          </p:nvPr>
        </p:nvSpPr>
        <p:spPr/>
        <p:txBody>
          <a:bodyPr/>
          <a:lstStyle/>
          <a:p>
            <a:fld id="{08A9ECE8-0810-4184-B366-B54618C2FF36}" type="slidenum">
              <a:rPr lang="en-US" smtClean="0"/>
              <a:t>‹#›</a:t>
            </a:fld>
            <a:endParaRPr lang="en-US"/>
          </a:p>
        </p:txBody>
      </p:sp>
    </p:spTree>
    <p:extLst>
      <p:ext uri="{BB962C8B-B14F-4D97-AF65-F5344CB8AC3E}">
        <p14:creationId xmlns:p14="http://schemas.microsoft.com/office/powerpoint/2010/main" val="954925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F39FBBB-346E-49ED-9DAC-5F97BEFC821D}" type="datetime1">
              <a:rPr lang="en-US" smtClean="0"/>
              <a:t>10/8/2018</a:t>
            </a:fld>
            <a:endParaRPr lang="en-US"/>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smtClean="0"/>
              <a:t>المنصة التربوية السورية       </a:t>
            </a:r>
            <a:r>
              <a:rPr lang="en-US" smtClean="0"/>
              <a:t>m - s</a:t>
            </a:r>
            <a:endParaRPr lang="en-US"/>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8A9ECE8-0810-4184-B366-B54618C2FF36}" type="slidenum">
              <a:rPr lang="en-US" smtClean="0"/>
              <a:t>‹#›</a:t>
            </a:fld>
            <a:endParaRPr lang="en-US"/>
          </a:p>
        </p:txBody>
      </p:sp>
    </p:spTree>
    <p:extLst>
      <p:ext uri="{BB962C8B-B14F-4D97-AF65-F5344CB8AC3E}">
        <p14:creationId xmlns:p14="http://schemas.microsoft.com/office/powerpoint/2010/main" val="806798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9000" b="-39000"/>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2022764" y="2903451"/>
            <a:ext cx="9144000" cy="2387600"/>
          </a:xfrm>
        </p:spPr>
        <p:txBody>
          <a:bodyPr>
            <a:normAutofit/>
          </a:bodyPr>
          <a:lstStyle/>
          <a:p>
            <a:r>
              <a:rPr lang="ar-SY" sz="7200" b="1" dirty="0">
                <a:solidFill>
                  <a:srgbClr val="C00000"/>
                </a:solidFill>
                <a:cs typeface="DecoType Naskh" panose="02010400000000000000" pitchFamily="2" charset="-78"/>
              </a:rPr>
              <a:t>مصادر المعرفة</a:t>
            </a:r>
            <a:r>
              <a:rPr lang="en-US" sz="7200" dirty="0">
                <a:solidFill>
                  <a:srgbClr val="C00000"/>
                </a:solidFill>
                <a:cs typeface="DecoType Naskh" panose="02010400000000000000" pitchFamily="2" charset="-78"/>
              </a:rPr>
              <a:t/>
            </a:r>
            <a:br>
              <a:rPr lang="en-US" sz="7200" dirty="0">
                <a:solidFill>
                  <a:srgbClr val="C00000"/>
                </a:solidFill>
                <a:cs typeface="DecoType Naskh" panose="02010400000000000000" pitchFamily="2" charset="-78"/>
              </a:rPr>
            </a:br>
            <a:endParaRPr lang="en-US" sz="7200" dirty="0">
              <a:solidFill>
                <a:srgbClr val="C00000"/>
              </a:solidFill>
              <a:cs typeface="DecoType Naskh" panose="02010400000000000000" pitchFamily="2" charset="-78"/>
            </a:endParaRPr>
          </a:p>
        </p:txBody>
      </p:sp>
      <p:sp>
        <p:nvSpPr>
          <p:cNvPr id="3" name="عنصر نائب للتاريخ 2"/>
          <p:cNvSpPr>
            <a:spLocks noGrp="1"/>
          </p:cNvSpPr>
          <p:nvPr>
            <p:ph type="dt" sz="half" idx="10"/>
          </p:nvPr>
        </p:nvSpPr>
        <p:spPr/>
        <p:txBody>
          <a:bodyPr/>
          <a:lstStyle/>
          <a:p>
            <a:fld id="{AF547281-E40B-41BB-8FA7-8D60B726AF73}" type="datetime1">
              <a:rPr lang="en-US" smtClean="0"/>
              <a:t>10/8/2018</a:t>
            </a:fld>
            <a:endParaRPr lang="en-US"/>
          </a:p>
        </p:txBody>
      </p:sp>
      <p:sp>
        <p:nvSpPr>
          <p:cNvPr id="4" name="عنصر نائب للتذييل 3"/>
          <p:cNvSpPr>
            <a:spLocks noGrp="1"/>
          </p:cNvSpPr>
          <p:nvPr>
            <p:ph type="ftr" sz="quarter" idx="11"/>
          </p:nvPr>
        </p:nvSpPr>
        <p:spPr/>
        <p:txBody>
          <a:bodyPr/>
          <a:lstStyle/>
          <a:p>
            <a:r>
              <a:rPr lang="ar-SA" smtClean="0">
                <a:solidFill>
                  <a:srgbClr val="002060"/>
                </a:solidFill>
              </a:rPr>
              <a:t>المنصة التربوية السورية       </a:t>
            </a:r>
            <a:r>
              <a:rPr lang="en-US" smtClean="0">
                <a:solidFill>
                  <a:srgbClr val="002060"/>
                </a:solidFill>
              </a:rPr>
              <a:t>m - s</a:t>
            </a:r>
            <a:endParaRPr lang="en-US" dirty="0">
              <a:solidFill>
                <a:srgbClr val="002060"/>
              </a:solidFill>
            </a:endParaRPr>
          </a:p>
        </p:txBody>
      </p:sp>
      <p:sp>
        <p:nvSpPr>
          <p:cNvPr id="5" name="عنصر نائب لرقم الشريحة 4"/>
          <p:cNvSpPr>
            <a:spLocks noGrp="1"/>
          </p:cNvSpPr>
          <p:nvPr>
            <p:ph type="sldNum" sz="quarter" idx="12"/>
          </p:nvPr>
        </p:nvSpPr>
        <p:spPr/>
        <p:txBody>
          <a:bodyPr/>
          <a:lstStyle/>
          <a:p>
            <a:fld id="{08A9ECE8-0810-4184-B366-B54618C2FF36}" type="slidenum">
              <a:rPr lang="en-US" smtClean="0"/>
              <a:t>1</a:t>
            </a:fld>
            <a:endParaRPr lang="en-US"/>
          </a:p>
        </p:txBody>
      </p:sp>
      <p:pic>
        <p:nvPicPr>
          <p:cNvPr id="6" name="عندما تتكلم الموسيق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54476850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352940" fill="hold"/>
                                        <p:tgtEl>
                                          <p:spTgt spid="6"/>
                                        </p:tgtEl>
                                      </p:cBhvr>
                                    </p:cmd>
                                  </p:childTnLst>
                                </p:cTn>
                              </p:par>
                            </p:childTnLst>
                          </p:cTn>
                        </p:par>
                      </p:childTnLst>
                    </p:cTn>
                  </p:par>
                </p:childTnLst>
              </p:cTn>
              <p:nextCondLst>
                <p:cond evt="onClick" delay="0">
                  <p:tgtEl>
                    <p:spTgt spid="6"/>
                  </p:tgtEl>
                </p:cond>
              </p:nextCondLst>
            </p:seq>
            <p:audio>
              <p:cMediaNode vol="80000">
                <p:cTn id="14" fill="hold" display="0">
                  <p:stCondLst>
                    <p:cond delay="indefinite"/>
                  </p:stCondLst>
                  <p:endCondLst>
                    <p:cond evt="onStopAudio" delay="0">
                      <p:tgtEl>
                        <p:sldTgt/>
                      </p:tgtEl>
                    </p:cond>
                  </p:endCondLst>
                </p:cTn>
                <p:tgtEl>
                  <p:spTgt spid="6"/>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935287" y="49876"/>
            <a:ext cx="1900844" cy="1197033"/>
          </a:xfrm>
        </p:spPr>
        <p:txBody>
          <a:bodyPr/>
          <a:lstStyle/>
          <a:p>
            <a:pPr algn="ctr"/>
            <a:r>
              <a:rPr lang="ar-SA" dirty="0" smtClean="0">
                <a:solidFill>
                  <a:srgbClr val="FFC000"/>
                </a:solidFill>
                <a:cs typeface="DecoType Naskh" panose="02010400000000000000" pitchFamily="2" charset="-78"/>
              </a:rPr>
              <a:t>التقويم</a:t>
            </a:r>
            <a:endParaRPr lang="en-US" dirty="0">
              <a:solidFill>
                <a:srgbClr val="FFC000"/>
              </a:solidFill>
              <a:cs typeface="DecoType Naskh" panose="02010400000000000000" pitchFamily="2" charset="-78"/>
            </a:endParaRPr>
          </a:p>
        </p:txBody>
      </p:sp>
      <p:sp>
        <p:nvSpPr>
          <p:cNvPr id="5" name="عنصر نائب للمحتوى 2"/>
          <p:cNvSpPr>
            <a:spLocks noGrp="1"/>
          </p:cNvSpPr>
          <p:nvPr>
            <p:ph idx="1"/>
          </p:nvPr>
        </p:nvSpPr>
        <p:spPr>
          <a:xfrm>
            <a:off x="1503218" y="1690687"/>
            <a:ext cx="10515600" cy="4976119"/>
          </a:xfrm>
        </p:spPr>
        <p:txBody>
          <a:bodyPr>
            <a:normAutofit/>
          </a:bodyPr>
          <a:lstStyle/>
          <a:p>
            <a:pPr marL="0" indent="0">
              <a:buNone/>
            </a:pPr>
            <a:r>
              <a:rPr lang="ar-SY" sz="3200" dirty="0" smtClean="0">
                <a:solidFill>
                  <a:srgbClr val="FF0000"/>
                </a:solidFill>
                <a:cs typeface="DecoType Naskh" panose="02010400000000000000" pitchFamily="2" charset="-78"/>
              </a:rPr>
              <a:t>أولاً</a:t>
            </a:r>
            <a:r>
              <a:rPr lang="ar-SY" sz="3200" dirty="0">
                <a:solidFill>
                  <a:srgbClr val="FF0000"/>
                </a:solidFill>
                <a:cs typeface="DecoType Naskh" panose="02010400000000000000" pitchFamily="2" charset="-78"/>
              </a:rPr>
              <a:t>: اكتب كلمة صحيحة أمام العبارة الصحيحة وكلمة مغلوطة أمام العبارة المغلوطة</a:t>
            </a:r>
            <a:endParaRPr lang="en-US" sz="3200" dirty="0">
              <a:solidFill>
                <a:srgbClr val="FF0000"/>
              </a:solidFill>
              <a:cs typeface="DecoType Naskh" panose="02010400000000000000" pitchFamily="2" charset="-78"/>
            </a:endParaRPr>
          </a:p>
          <a:p>
            <a:pPr marL="0" indent="0">
              <a:buNone/>
            </a:pPr>
            <a:r>
              <a:rPr lang="ar-SA" sz="3200" dirty="0">
                <a:solidFill>
                  <a:srgbClr val="002060"/>
                </a:solidFill>
                <a:cs typeface="DecoType Naskh" panose="02010400000000000000" pitchFamily="2" charset="-78"/>
              </a:rPr>
              <a:t>أ – يرى ديكارت أن الحقائق لا توجد في العقل بشكل فطري</a:t>
            </a:r>
            <a:endParaRPr lang="en-US" sz="3200" dirty="0">
              <a:solidFill>
                <a:srgbClr val="002060"/>
              </a:solidFill>
              <a:cs typeface="DecoType Naskh" panose="02010400000000000000" pitchFamily="2" charset="-78"/>
            </a:endParaRPr>
          </a:p>
          <a:p>
            <a:pPr marL="0" indent="0">
              <a:buNone/>
            </a:pPr>
            <a:r>
              <a:rPr lang="ar-SA" sz="3200" dirty="0">
                <a:solidFill>
                  <a:srgbClr val="002060"/>
                </a:solidFill>
                <a:cs typeface="DecoType Naskh" panose="02010400000000000000" pitchFamily="2" charset="-78"/>
              </a:rPr>
              <a:t>ب- يذهب أنصار الاتجاه التجريبي إلى أن المعارف ليست فطرية</a:t>
            </a:r>
            <a:r>
              <a:rPr lang="ar-SA" sz="3200" dirty="0" smtClean="0">
                <a:solidFill>
                  <a:srgbClr val="002060"/>
                </a:solidFill>
                <a:cs typeface="DecoType Naskh" panose="02010400000000000000" pitchFamily="2" charset="-78"/>
              </a:rPr>
              <a:t>.</a:t>
            </a:r>
          </a:p>
          <a:p>
            <a:pPr marL="0" indent="0">
              <a:buNone/>
            </a:pPr>
            <a:endParaRPr lang="en-US" sz="3200" dirty="0">
              <a:cs typeface="DecoType Naskh" panose="02010400000000000000" pitchFamily="2" charset="-78"/>
            </a:endParaRPr>
          </a:p>
          <a:p>
            <a:pPr marL="0" indent="0">
              <a:buNone/>
            </a:pPr>
            <a:r>
              <a:rPr lang="ar-SY" sz="3200" dirty="0">
                <a:solidFill>
                  <a:srgbClr val="002060"/>
                </a:solidFill>
                <a:cs typeface="DecoType Naskh" panose="02010400000000000000" pitchFamily="2" charset="-78"/>
              </a:rPr>
              <a:t>ثانياً : </a:t>
            </a:r>
            <a:r>
              <a:rPr lang="ar-SA" sz="3200" dirty="0">
                <a:solidFill>
                  <a:srgbClr val="002060"/>
                </a:solidFill>
                <a:cs typeface="DecoType Naskh" panose="02010400000000000000" pitchFamily="2" charset="-78"/>
              </a:rPr>
              <a:t> وازن بين المعرفة والعلم.  </a:t>
            </a:r>
            <a:endParaRPr lang="ar-SA" sz="3200" dirty="0" smtClean="0">
              <a:solidFill>
                <a:srgbClr val="002060"/>
              </a:solidFill>
              <a:cs typeface="DecoType Naskh" panose="02010400000000000000" pitchFamily="2" charset="-78"/>
            </a:endParaRPr>
          </a:p>
          <a:p>
            <a:pPr marL="0" indent="0">
              <a:buNone/>
            </a:pPr>
            <a:endParaRPr lang="en-US" sz="3200" dirty="0">
              <a:cs typeface="DecoType Naskh" panose="02010400000000000000" pitchFamily="2" charset="-78"/>
            </a:endParaRPr>
          </a:p>
          <a:p>
            <a:pPr marL="0" indent="0">
              <a:buNone/>
            </a:pPr>
            <a:r>
              <a:rPr lang="ar-SA" sz="3200" dirty="0">
                <a:solidFill>
                  <a:srgbClr val="C00000"/>
                </a:solidFill>
                <a:cs typeface="DecoType Naskh" panose="02010400000000000000" pitchFamily="2" charset="-78"/>
              </a:rPr>
              <a:t>ثالثاً :   هناك العديد من المصادر للمعرفة عالج ذلك من خلال دراستك للتجربة والحدس كمصدرين للمعرفة ؟</a:t>
            </a:r>
            <a:endParaRPr lang="en-US" sz="3200" dirty="0">
              <a:solidFill>
                <a:srgbClr val="C00000"/>
              </a:solidFill>
              <a:cs typeface="DecoType Naskh" panose="02010400000000000000" pitchFamily="2" charset="-78"/>
            </a:endParaRPr>
          </a:p>
        </p:txBody>
      </p:sp>
      <p:sp>
        <p:nvSpPr>
          <p:cNvPr id="3" name="عنصر نائب للتاريخ 2"/>
          <p:cNvSpPr>
            <a:spLocks noGrp="1"/>
          </p:cNvSpPr>
          <p:nvPr>
            <p:ph type="dt" sz="half" idx="10"/>
          </p:nvPr>
        </p:nvSpPr>
        <p:spPr/>
        <p:txBody>
          <a:bodyPr/>
          <a:lstStyle/>
          <a:p>
            <a:fld id="{0B457293-B9EA-4CA8-9A21-1AA63FAEFEA4}" type="datetime1">
              <a:rPr lang="en-US" smtClean="0"/>
              <a:t>10/8/2018</a:t>
            </a:fld>
            <a:endParaRPr lang="en-US"/>
          </a:p>
        </p:txBody>
      </p:sp>
      <p:sp>
        <p:nvSpPr>
          <p:cNvPr id="4" name="عنصر نائب للتذييل 3"/>
          <p:cNvSpPr>
            <a:spLocks noGrp="1"/>
          </p:cNvSpPr>
          <p:nvPr>
            <p:ph type="ftr" sz="quarter" idx="11"/>
          </p:nvPr>
        </p:nvSpPr>
        <p:spPr/>
        <p:txBody>
          <a:bodyPr/>
          <a:lstStyle/>
          <a:p>
            <a:r>
              <a:rPr lang="ar-SA" b="1" smtClean="0">
                <a:solidFill>
                  <a:srgbClr val="002060"/>
                </a:solidFill>
              </a:rPr>
              <a:t>المنصة التربوية السورية       </a:t>
            </a:r>
            <a:r>
              <a:rPr lang="en-US" b="1" smtClean="0">
                <a:solidFill>
                  <a:srgbClr val="002060"/>
                </a:solidFill>
              </a:rPr>
              <a:t>m - s</a:t>
            </a:r>
            <a:endParaRPr lang="en-US" b="1" dirty="0">
              <a:solidFill>
                <a:srgbClr val="002060"/>
              </a:solidFill>
            </a:endParaRPr>
          </a:p>
        </p:txBody>
      </p:sp>
      <p:sp>
        <p:nvSpPr>
          <p:cNvPr id="6" name="عنصر نائب لرقم الشريحة 5"/>
          <p:cNvSpPr>
            <a:spLocks noGrp="1"/>
          </p:cNvSpPr>
          <p:nvPr>
            <p:ph type="sldNum" sz="quarter" idx="12"/>
          </p:nvPr>
        </p:nvSpPr>
        <p:spPr/>
        <p:txBody>
          <a:bodyPr/>
          <a:lstStyle/>
          <a:p>
            <a:fld id="{08A9ECE8-0810-4184-B366-B54618C2FF36}" type="slidenum">
              <a:rPr lang="en-US" smtClean="0"/>
              <a:t>10</a:t>
            </a:fld>
            <a:endParaRPr lang="en-US"/>
          </a:p>
        </p:txBody>
      </p:sp>
    </p:spTree>
    <p:extLst>
      <p:ext uri="{BB962C8B-B14F-4D97-AF65-F5344CB8AC3E}">
        <p14:creationId xmlns:p14="http://schemas.microsoft.com/office/powerpoint/2010/main" val="776757432"/>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p:cTn id="2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32" dur="10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p:cTn id="37"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9"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40" dur="1000"/>
                                        <p:tgtEl>
                                          <p:spTgt spid="5">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 calcmode="lin" valueType="num">
                                      <p:cBhvr>
                                        <p:cTn id="45"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6"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47"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48"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070762" y="132368"/>
            <a:ext cx="4098175" cy="1325563"/>
          </a:xfrm>
        </p:spPr>
        <p:txBody>
          <a:bodyPr>
            <a:normAutofit/>
          </a:bodyPr>
          <a:lstStyle/>
          <a:p>
            <a:r>
              <a:rPr lang="ar-SA" sz="6600" dirty="0" smtClean="0">
                <a:solidFill>
                  <a:srgbClr val="FFFF00"/>
                </a:solidFill>
                <a:cs typeface="DecoType Naskh" panose="02010400000000000000" pitchFamily="2" charset="-78"/>
              </a:rPr>
              <a:t>قضية للمناقشة</a:t>
            </a:r>
            <a:endParaRPr lang="en-US" sz="6600" dirty="0">
              <a:solidFill>
                <a:srgbClr val="FFFF00"/>
              </a:solidFill>
              <a:cs typeface="DecoType Naskh" panose="02010400000000000000" pitchFamily="2" charset="-78"/>
            </a:endParaRPr>
          </a:p>
        </p:txBody>
      </p:sp>
      <p:sp>
        <p:nvSpPr>
          <p:cNvPr id="3" name="عنصر نائب للمحتوى 2"/>
          <p:cNvSpPr>
            <a:spLocks noGrp="1"/>
          </p:cNvSpPr>
          <p:nvPr>
            <p:ph idx="1"/>
          </p:nvPr>
        </p:nvSpPr>
        <p:spPr>
          <a:xfrm>
            <a:off x="482138" y="1457931"/>
            <a:ext cx="8686799" cy="4351338"/>
          </a:xfrm>
        </p:spPr>
        <p:txBody>
          <a:bodyPr>
            <a:normAutofit/>
          </a:bodyPr>
          <a:lstStyle/>
          <a:p>
            <a:pPr marL="0" indent="0">
              <a:buNone/>
            </a:pPr>
            <a:r>
              <a:rPr lang="ar-SY" sz="4400" dirty="0">
                <a:solidFill>
                  <a:srgbClr val="00FF00"/>
                </a:solidFill>
                <a:cs typeface="DecoType Naskh" panose="02010400000000000000" pitchFamily="2" charset="-78"/>
              </a:rPr>
              <a:t>زرت إحدى الروضات الموجودة في المدينة لأقوم ببحث عن مهارات الأطفال في سن معين  فوجدت هناك تباين  كبير بين الأطفال معرفيا بالرغم من أن أعمارهم متقاربة </a:t>
            </a:r>
            <a:endParaRPr lang="en-US" sz="4400" dirty="0">
              <a:solidFill>
                <a:srgbClr val="00FF00"/>
              </a:solidFill>
              <a:cs typeface="DecoType Naskh" panose="02010400000000000000" pitchFamily="2" charset="-78"/>
            </a:endParaRPr>
          </a:p>
        </p:txBody>
      </p:sp>
      <p:sp>
        <p:nvSpPr>
          <p:cNvPr id="4" name="عنصر نائب للتاريخ 3"/>
          <p:cNvSpPr>
            <a:spLocks noGrp="1"/>
          </p:cNvSpPr>
          <p:nvPr>
            <p:ph type="dt" sz="half" idx="10"/>
          </p:nvPr>
        </p:nvSpPr>
        <p:spPr/>
        <p:txBody>
          <a:bodyPr/>
          <a:lstStyle/>
          <a:p>
            <a:fld id="{FBE65BAD-E0A9-4D6D-8758-B212F82858ED}" type="datetime1">
              <a:rPr lang="en-US" smtClean="0"/>
              <a:t>10/8/2018</a:t>
            </a:fld>
            <a:endParaRPr lang="en-US"/>
          </a:p>
        </p:txBody>
      </p:sp>
      <p:sp>
        <p:nvSpPr>
          <p:cNvPr id="5" name="عنصر نائب للتذييل 4"/>
          <p:cNvSpPr>
            <a:spLocks noGrp="1"/>
          </p:cNvSpPr>
          <p:nvPr>
            <p:ph type="ftr" sz="quarter" idx="11"/>
          </p:nvPr>
        </p:nvSpPr>
        <p:spPr/>
        <p:txBody>
          <a:bodyPr/>
          <a:lstStyle/>
          <a:p>
            <a:r>
              <a:rPr lang="ar-SA" sz="1600" b="1" smtClean="0">
                <a:solidFill>
                  <a:srgbClr val="FFFF00"/>
                </a:solidFill>
              </a:rPr>
              <a:t>المنصة التربوية السورية       </a:t>
            </a:r>
            <a:r>
              <a:rPr lang="en-US" sz="1600" b="1" smtClean="0">
                <a:solidFill>
                  <a:srgbClr val="FFFF00"/>
                </a:solidFill>
              </a:rPr>
              <a:t>m - s</a:t>
            </a:r>
            <a:endParaRPr lang="en-US" sz="1600" b="1" dirty="0">
              <a:solidFill>
                <a:srgbClr val="FFFF00"/>
              </a:solidFill>
            </a:endParaRPr>
          </a:p>
        </p:txBody>
      </p:sp>
      <p:sp>
        <p:nvSpPr>
          <p:cNvPr id="6" name="عنصر نائب لرقم الشريحة 5"/>
          <p:cNvSpPr>
            <a:spLocks noGrp="1"/>
          </p:cNvSpPr>
          <p:nvPr>
            <p:ph type="sldNum" sz="quarter" idx="12"/>
          </p:nvPr>
        </p:nvSpPr>
        <p:spPr/>
        <p:txBody>
          <a:bodyPr/>
          <a:lstStyle/>
          <a:p>
            <a:fld id="{08A9ECE8-0810-4184-B366-B54618C2FF36}" type="slidenum">
              <a:rPr lang="en-US" smtClean="0"/>
              <a:t>2</a:t>
            </a:fld>
            <a:endParaRPr lang="en-US"/>
          </a:p>
        </p:txBody>
      </p:sp>
      <p:pic>
        <p:nvPicPr>
          <p:cNvPr id="7" name="عندما تتكلم الموسيق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8629140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352940" fill="hold"/>
                                        <p:tgtEl>
                                          <p:spTgt spid="7"/>
                                        </p:tgtEl>
                                      </p:cBhvr>
                                    </p:cmd>
                                  </p:childTnLst>
                                </p:cTn>
                              </p:par>
                            </p:childTnLst>
                          </p:cTn>
                        </p:par>
                      </p:childTnLst>
                    </p:cTn>
                  </p:par>
                </p:childTnLst>
              </p:cTn>
              <p:nextCondLst>
                <p:cond evt="onClick" delay="0">
                  <p:tgtEl>
                    <p:spTgt spid="7"/>
                  </p:tgtEl>
                </p:cond>
              </p:nextCondLst>
            </p:seq>
            <p:audio>
              <p:cMediaNode vol="80000">
                <p:cTn id="18" fill="hold" display="0">
                  <p:stCondLst>
                    <p:cond delay="indefinite"/>
                  </p:stCondLst>
                  <p:endCondLst>
                    <p:cond evt="onStopAudio" delay="0">
                      <p:tgtEl>
                        <p:sldTgt/>
                      </p:tgtEl>
                    </p:cond>
                  </p:endCondLst>
                </p:cTn>
                <p:tgtEl>
                  <p:spTgt spid="7"/>
                </p:tgtEl>
              </p:cMediaNode>
            </p:audio>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9000" b="-39000"/>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353588" y="961101"/>
            <a:ext cx="10515600" cy="4351338"/>
          </a:xfrm>
        </p:spPr>
        <p:txBody>
          <a:bodyPr>
            <a:normAutofit/>
          </a:bodyPr>
          <a:lstStyle/>
          <a:p>
            <a:pPr marL="0" indent="0">
              <a:buNone/>
            </a:pPr>
            <a:r>
              <a:rPr lang="ar-SA" sz="4000" b="1" dirty="0" smtClean="0">
                <a:solidFill>
                  <a:srgbClr val="C00000"/>
                </a:solidFill>
                <a:cs typeface="DecoType Naskh" panose="02010400000000000000" pitchFamily="2" charset="-78"/>
              </a:rPr>
              <a:t>ما </a:t>
            </a:r>
            <a:r>
              <a:rPr lang="ar-SA" sz="4000" b="1" dirty="0">
                <a:solidFill>
                  <a:srgbClr val="C00000"/>
                </a:solidFill>
                <a:cs typeface="DecoType Naskh" panose="02010400000000000000" pitchFamily="2" charset="-78"/>
              </a:rPr>
              <a:t>سر هذا التفاوت بالمهارات </a:t>
            </a:r>
            <a:r>
              <a:rPr lang="ar-SA" sz="4000" b="1" dirty="0" smtClean="0">
                <a:solidFill>
                  <a:srgbClr val="C00000"/>
                </a:solidFill>
                <a:cs typeface="DecoType Naskh" panose="02010400000000000000" pitchFamily="2" charset="-78"/>
              </a:rPr>
              <a:t>؟</a:t>
            </a:r>
            <a:endParaRPr lang="en-US" sz="4000" dirty="0" smtClean="0">
              <a:solidFill>
                <a:srgbClr val="C00000"/>
              </a:solidFill>
              <a:cs typeface="DecoType Naskh" panose="02010400000000000000" pitchFamily="2" charset="-78"/>
            </a:endParaRPr>
          </a:p>
          <a:p>
            <a:pPr marL="0" indent="0">
              <a:buNone/>
            </a:pPr>
            <a:r>
              <a:rPr lang="ar-SA" sz="4000" b="1" dirty="0" smtClean="0">
                <a:solidFill>
                  <a:srgbClr val="C00000"/>
                </a:solidFill>
                <a:cs typeface="DecoType Naskh" panose="02010400000000000000" pitchFamily="2" charset="-78"/>
              </a:rPr>
              <a:t>هل تعتقد بوجود معلومات مشتركة بين الأطفال في عمر ما ؟</a:t>
            </a:r>
            <a:endParaRPr lang="en-US" sz="4000" dirty="0" smtClean="0">
              <a:solidFill>
                <a:srgbClr val="C00000"/>
              </a:solidFill>
              <a:cs typeface="DecoType Naskh" panose="02010400000000000000" pitchFamily="2" charset="-78"/>
            </a:endParaRPr>
          </a:p>
          <a:p>
            <a:pPr marL="0" indent="0">
              <a:buNone/>
            </a:pPr>
            <a:r>
              <a:rPr lang="ar-SA" sz="4000" b="1" dirty="0" smtClean="0">
                <a:solidFill>
                  <a:srgbClr val="C00000"/>
                </a:solidFill>
                <a:cs typeface="DecoType Naskh" panose="02010400000000000000" pitchFamily="2" charset="-78"/>
              </a:rPr>
              <a:t>ما </a:t>
            </a:r>
            <a:r>
              <a:rPr lang="ar-SA" sz="4000" b="1" dirty="0">
                <a:solidFill>
                  <a:srgbClr val="C00000"/>
                </a:solidFill>
                <a:cs typeface="DecoType Naskh" panose="02010400000000000000" pitchFamily="2" charset="-78"/>
              </a:rPr>
              <a:t>دور البيئة في هذا التفاوت </a:t>
            </a:r>
            <a:r>
              <a:rPr lang="ar-SA" sz="4000" b="1" dirty="0" smtClean="0">
                <a:solidFill>
                  <a:srgbClr val="C00000"/>
                </a:solidFill>
                <a:cs typeface="DecoType Naskh" panose="02010400000000000000" pitchFamily="2" charset="-78"/>
              </a:rPr>
              <a:t>؟</a:t>
            </a:r>
            <a:endParaRPr lang="en-US" sz="4000" dirty="0">
              <a:solidFill>
                <a:srgbClr val="C00000"/>
              </a:solidFill>
              <a:cs typeface="DecoType Naskh" panose="02010400000000000000" pitchFamily="2" charset="-78"/>
            </a:endParaRPr>
          </a:p>
          <a:p>
            <a:pPr marL="0" indent="0">
              <a:buNone/>
            </a:pPr>
            <a:r>
              <a:rPr lang="ar-SA" sz="4000" b="1" dirty="0" smtClean="0">
                <a:solidFill>
                  <a:srgbClr val="C00000"/>
                </a:solidFill>
                <a:cs typeface="DecoType Naskh" panose="02010400000000000000" pitchFamily="2" charset="-78"/>
              </a:rPr>
              <a:t>ما </a:t>
            </a:r>
            <a:r>
              <a:rPr lang="ar-SA" sz="4000" b="1" dirty="0">
                <a:solidFill>
                  <a:srgbClr val="C00000"/>
                </a:solidFill>
                <a:cs typeface="DecoType Naskh" panose="02010400000000000000" pitchFamily="2" charset="-78"/>
              </a:rPr>
              <a:t>هي مصادر المعلومات لدى الإنسان ؟</a:t>
            </a:r>
            <a:endParaRPr lang="en-US" sz="4000" dirty="0">
              <a:solidFill>
                <a:srgbClr val="C00000"/>
              </a:solidFill>
              <a:cs typeface="DecoType Naskh" panose="02010400000000000000" pitchFamily="2" charset="-78"/>
            </a:endParaRPr>
          </a:p>
          <a:p>
            <a:pPr marL="0" indent="0">
              <a:buNone/>
            </a:pPr>
            <a:endParaRPr lang="en-US" sz="4000" dirty="0">
              <a:cs typeface="DecoType Naskh" panose="02010400000000000000" pitchFamily="2" charset="-78"/>
            </a:endParaRPr>
          </a:p>
        </p:txBody>
      </p:sp>
      <p:sp>
        <p:nvSpPr>
          <p:cNvPr id="2" name="عنصر نائب للتاريخ 1"/>
          <p:cNvSpPr>
            <a:spLocks noGrp="1"/>
          </p:cNvSpPr>
          <p:nvPr>
            <p:ph type="dt" sz="half" idx="10"/>
          </p:nvPr>
        </p:nvSpPr>
        <p:spPr/>
        <p:txBody>
          <a:bodyPr/>
          <a:lstStyle/>
          <a:p>
            <a:fld id="{6352505F-71EC-4427-967A-3F3502377C2A}" type="datetime1">
              <a:rPr lang="en-US" smtClean="0"/>
              <a:t>10/8/2018</a:t>
            </a:fld>
            <a:endParaRPr lang="en-US"/>
          </a:p>
        </p:txBody>
      </p:sp>
      <p:sp>
        <p:nvSpPr>
          <p:cNvPr id="4" name="عنصر نائب للتذييل 3"/>
          <p:cNvSpPr>
            <a:spLocks noGrp="1"/>
          </p:cNvSpPr>
          <p:nvPr>
            <p:ph type="ftr" sz="quarter" idx="11"/>
          </p:nvPr>
        </p:nvSpPr>
        <p:spPr/>
        <p:txBody>
          <a:bodyPr/>
          <a:lstStyle/>
          <a:p>
            <a:r>
              <a:rPr lang="ar-SA" b="1" smtClean="0">
                <a:solidFill>
                  <a:srgbClr val="C00000"/>
                </a:solidFill>
              </a:rPr>
              <a:t>المنصة التربوية السورية       </a:t>
            </a:r>
            <a:r>
              <a:rPr lang="en-US" b="1" smtClean="0">
                <a:solidFill>
                  <a:srgbClr val="C00000"/>
                </a:solidFill>
              </a:rPr>
              <a:t>m - s</a:t>
            </a:r>
            <a:endParaRPr lang="en-US" b="1" dirty="0">
              <a:solidFill>
                <a:srgbClr val="C00000"/>
              </a:solidFill>
            </a:endParaRPr>
          </a:p>
        </p:txBody>
      </p:sp>
      <p:sp>
        <p:nvSpPr>
          <p:cNvPr id="5" name="عنصر نائب لرقم الشريحة 4"/>
          <p:cNvSpPr>
            <a:spLocks noGrp="1"/>
          </p:cNvSpPr>
          <p:nvPr>
            <p:ph type="sldNum" sz="quarter" idx="12"/>
          </p:nvPr>
        </p:nvSpPr>
        <p:spPr/>
        <p:txBody>
          <a:bodyPr/>
          <a:lstStyle/>
          <a:p>
            <a:fld id="{08A9ECE8-0810-4184-B366-B54618C2FF36}" type="slidenum">
              <a:rPr lang="en-US" smtClean="0"/>
              <a:t>3</a:t>
            </a:fld>
            <a:endParaRPr lang="en-US"/>
          </a:p>
        </p:txBody>
      </p:sp>
      <p:pic>
        <p:nvPicPr>
          <p:cNvPr id="6" name="عندما تتكلم الموسيق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pic>
        <p:nvPicPr>
          <p:cNvPr id="7" name="عندما تتكلم الموسيق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39301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1" repeatCount="indefinite" fill="hold" display="0">
                  <p:stCondLst>
                    <p:cond delay="indefinite"/>
                  </p:stCondLst>
                  <p:endCondLst>
                    <p:cond evt="onStopAudio" delay="0">
                      <p:tgtEl>
                        <p:sldTgt/>
                      </p:tgtEl>
                    </p:cond>
                  </p:endCondLst>
                </p:cTn>
                <p:tgtEl>
                  <p:spTgt spid="6"/>
                </p:tgtEl>
              </p:cMediaNode>
            </p:audio>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1" fill="hold"/>
                                        <p:tgtEl>
                                          <p:spTgt spid="7"/>
                                        </p:tgtEl>
                                      </p:cBhvr>
                                    </p:cmd>
                                  </p:childTnLst>
                                </p:cTn>
                              </p:par>
                            </p:childTnLst>
                          </p:cTn>
                        </p:par>
                      </p:childTnLst>
                    </p:cTn>
                  </p:par>
                </p:childTnLst>
              </p:cTn>
              <p:nextCondLst>
                <p:cond evt="onClick" delay="0">
                  <p:tgtEl>
                    <p:spTgt spid="7"/>
                  </p:tgtEl>
                </p:cond>
              </p:nextCondLst>
            </p:seq>
            <p:audio>
              <p:cMediaNode vol="80000" numSld="999">
                <p:cTn id="37" fill="hold" display="0">
                  <p:stCondLst>
                    <p:cond delay="indefinite"/>
                  </p:stCondLst>
                  <p:endCondLst>
                    <p:cond evt="onStopAudio" delay="0">
                      <p:tgtEl>
                        <p:sldTgt/>
                      </p:tgtEl>
                    </p:cond>
                  </p:endCondLst>
                </p:cTn>
                <p:tgtEl>
                  <p:spTgt spid="7"/>
                </p:tgtEl>
              </p:cMediaNode>
            </p:audio>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1744285" y="1429154"/>
            <a:ext cx="8929255" cy="1325563"/>
          </a:xfrm>
        </p:spPr>
        <p:txBody>
          <a:bodyPr>
            <a:noAutofit/>
          </a:bodyPr>
          <a:lstStyle/>
          <a:p>
            <a:pPr algn="ctr"/>
            <a:r>
              <a:rPr lang="en-US" sz="3200" b="1" dirty="0">
                <a:cs typeface="DecoType Naskh" panose="02010400000000000000" pitchFamily="2" charset="-78"/>
              </a:rPr>
              <a:t> </a:t>
            </a:r>
            <a:r>
              <a:rPr lang="ar-SA" sz="3200" b="1" dirty="0">
                <a:solidFill>
                  <a:srgbClr val="7030A0"/>
                </a:solidFill>
                <a:cs typeface="DecoType Naskh" panose="02010400000000000000" pitchFamily="2" charset="-78"/>
              </a:rPr>
              <a:t>معنى المعرفة:</a:t>
            </a:r>
            <a:r>
              <a:rPr lang="ar-SY" sz="3200" b="1" dirty="0">
                <a:solidFill>
                  <a:srgbClr val="7030A0"/>
                </a:solidFill>
                <a:cs typeface="DecoType Naskh" panose="02010400000000000000" pitchFamily="2" charset="-78"/>
              </a:rPr>
              <a:t>  </a:t>
            </a:r>
            <a:r>
              <a:rPr lang="ar-SY" sz="3200" dirty="0">
                <a:solidFill>
                  <a:srgbClr val="FF0000"/>
                </a:solidFill>
                <a:cs typeface="DecoType Naskh" panose="02010400000000000000" pitchFamily="2" charset="-78"/>
              </a:rPr>
              <a:t>يدل معنى المعرفة لغةً إلى </a:t>
            </a:r>
            <a:r>
              <a:rPr lang="ar-SA" sz="3200" dirty="0">
                <a:solidFill>
                  <a:srgbClr val="FF0000"/>
                </a:solidFill>
                <a:cs typeface="DecoType Naskh" panose="02010400000000000000" pitchFamily="2" charset="-78"/>
              </a:rPr>
              <a:t>عرف الشيء أي أدركه بالحواس أو غيرها.</a:t>
            </a:r>
            <a:r>
              <a:rPr lang="en-US" sz="3200" dirty="0">
                <a:solidFill>
                  <a:srgbClr val="FF0000"/>
                </a:solidFill>
                <a:cs typeface="DecoType Naskh" panose="02010400000000000000" pitchFamily="2" charset="-78"/>
              </a:rPr>
              <a:t/>
            </a:r>
            <a:br>
              <a:rPr lang="en-US" sz="3200" dirty="0">
                <a:solidFill>
                  <a:srgbClr val="FF0000"/>
                </a:solidFill>
                <a:cs typeface="DecoType Naskh" panose="02010400000000000000" pitchFamily="2" charset="-78"/>
              </a:rPr>
            </a:br>
            <a:r>
              <a:rPr lang="ar-SA" sz="3200" dirty="0">
                <a:solidFill>
                  <a:srgbClr val="FF0000"/>
                </a:solidFill>
                <a:cs typeface="DecoType Naskh" panose="02010400000000000000" pitchFamily="2" charset="-78"/>
              </a:rPr>
              <a:t> وللمعرفة معنيان: الأول خاص والثاني عام.</a:t>
            </a:r>
            <a:r>
              <a:rPr lang="en-US" sz="3200" dirty="0">
                <a:cs typeface="DecoType Naskh" panose="02010400000000000000" pitchFamily="2" charset="-78"/>
              </a:rPr>
              <a:t/>
            </a:r>
            <a:br>
              <a:rPr lang="en-US" sz="3200" dirty="0">
                <a:cs typeface="DecoType Naskh" panose="02010400000000000000" pitchFamily="2" charset="-78"/>
              </a:rPr>
            </a:br>
            <a:endParaRPr lang="en-US" sz="3200" dirty="0">
              <a:cs typeface="DecoType Naskh" panose="02010400000000000000" pitchFamily="2" charset="-78"/>
            </a:endParaRPr>
          </a:p>
        </p:txBody>
      </p:sp>
      <p:sp>
        <p:nvSpPr>
          <p:cNvPr id="3" name="عنصر نائب للمحتوى 2"/>
          <p:cNvSpPr>
            <a:spLocks noGrp="1"/>
          </p:cNvSpPr>
          <p:nvPr>
            <p:ph idx="1"/>
          </p:nvPr>
        </p:nvSpPr>
        <p:spPr>
          <a:xfrm>
            <a:off x="1403465" y="2972782"/>
            <a:ext cx="8677101" cy="4351338"/>
          </a:xfrm>
        </p:spPr>
        <p:txBody>
          <a:bodyPr/>
          <a:lstStyle/>
          <a:p>
            <a:pPr marL="0" indent="0">
              <a:buNone/>
            </a:pPr>
            <a:r>
              <a:rPr lang="ar-SY" dirty="0">
                <a:solidFill>
                  <a:srgbClr val="7030A0"/>
                </a:solidFill>
                <a:cs typeface="DecoType Naskh" panose="02010400000000000000" pitchFamily="2" charset="-78"/>
              </a:rPr>
              <a:t> أ - </a:t>
            </a:r>
            <a:r>
              <a:rPr lang="ar-SA" dirty="0">
                <a:solidFill>
                  <a:srgbClr val="7030A0"/>
                </a:solidFill>
                <a:cs typeface="DecoType Naskh" panose="02010400000000000000" pitchFamily="2" charset="-78"/>
              </a:rPr>
              <a:t>المعرفة بالمعنى العام : </a:t>
            </a:r>
            <a:r>
              <a:rPr lang="ar-SA" dirty="0">
                <a:cs typeface="DecoType Naskh" panose="02010400000000000000" pitchFamily="2" charset="-78"/>
              </a:rPr>
              <a:t>هي الفعل العقلي الذي يتم به حصول الشيء في الذهن. </a:t>
            </a:r>
            <a:r>
              <a:rPr lang="en-US" dirty="0">
                <a:cs typeface="DecoType Naskh" panose="02010400000000000000" pitchFamily="2" charset="-78"/>
              </a:rPr>
              <a:t/>
            </a:r>
            <a:br>
              <a:rPr lang="en-US" dirty="0">
                <a:cs typeface="DecoType Naskh" panose="02010400000000000000" pitchFamily="2" charset="-78"/>
              </a:rPr>
            </a:br>
            <a:r>
              <a:rPr lang="ar-SY" dirty="0">
                <a:solidFill>
                  <a:srgbClr val="7030A0"/>
                </a:solidFill>
                <a:cs typeface="DecoType Naskh" panose="02010400000000000000" pitchFamily="2" charset="-78"/>
              </a:rPr>
              <a:t>ب - </a:t>
            </a:r>
            <a:r>
              <a:rPr lang="ar-SA" dirty="0">
                <a:solidFill>
                  <a:srgbClr val="7030A0"/>
                </a:solidFill>
                <a:cs typeface="DecoType Naskh" panose="02010400000000000000" pitchFamily="2" charset="-78"/>
              </a:rPr>
              <a:t>المعرفة بالمعنى الخاص : </a:t>
            </a:r>
            <a:r>
              <a:rPr lang="ar-SA" dirty="0">
                <a:solidFill>
                  <a:srgbClr val="0070C0"/>
                </a:solidFill>
                <a:cs typeface="DecoType Naskh" panose="02010400000000000000" pitchFamily="2" charset="-78"/>
              </a:rPr>
              <a:t>هي الفعل العقلي الذي يتم بواسطته النفاذ إلى جوهر الموضوع .</a:t>
            </a:r>
            <a:endParaRPr lang="en-US" dirty="0">
              <a:solidFill>
                <a:srgbClr val="0070C0"/>
              </a:solidFill>
              <a:cs typeface="DecoType Naskh" panose="02010400000000000000" pitchFamily="2" charset="-78"/>
            </a:endParaRPr>
          </a:p>
          <a:p>
            <a:pPr marL="0" indent="0">
              <a:buNone/>
            </a:pPr>
            <a:r>
              <a:rPr lang="ar-SA" dirty="0">
                <a:solidFill>
                  <a:srgbClr val="0070C0"/>
                </a:solidFill>
                <a:cs typeface="DecoType Naskh" panose="02010400000000000000" pitchFamily="2" charset="-78"/>
              </a:rPr>
              <a:t>والمعرفة أوسع من العلم والعلم أدق من المعرفة وهو جزء منها  .</a:t>
            </a:r>
            <a:endParaRPr lang="en-US" dirty="0">
              <a:solidFill>
                <a:srgbClr val="0070C0"/>
              </a:solidFill>
              <a:cs typeface="DecoType Naskh" panose="02010400000000000000" pitchFamily="2" charset="-78"/>
            </a:endParaRPr>
          </a:p>
          <a:p>
            <a:pPr marL="0" indent="0">
              <a:buNone/>
            </a:pPr>
            <a:r>
              <a:rPr lang="ar-SA" dirty="0">
                <a:solidFill>
                  <a:srgbClr val="0070C0"/>
                </a:solidFill>
                <a:cs typeface="DecoType Naskh" panose="02010400000000000000" pitchFamily="2" charset="-78"/>
              </a:rPr>
              <a:t>فالمعرفة تعتمد على التصور والعلم على الفهم, وفي حياتنا العادية نستخدم كلمة علم ومعرفة كمرادفات وفي الحقيقة (كل علم معرفة ولكن ليس كل معرفة علم).</a:t>
            </a:r>
            <a:endParaRPr lang="en-US" dirty="0">
              <a:solidFill>
                <a:srgbClr val="0070C0"/>
              </a:solidFill>
              <a:cs typeface="DecoType Naskh" panose="02010400000000000000" pitchFamily="2" charset="-78"/>
            </a:endParaRPr>
          </a:p>
          <a:p>
            <a:pPr marL="0" indent="0">
              <a:buNone/>
            </a:pPr>
            <a:endParaRPr lang="en-US" dirty="0">
              <a:cs typeface="DecoType Naskh" panose="02010400000000000000" pitchFamily="2" charset="-78"/>
            </a:endParaRPr>
          </a:p>
        </p:txBody>
      </p:sp>
      <p:sp>
        <p:nvSpPr>
          <p:cNvPr id="4" name="عنصر نائب للتاريخ 3"/>
          <p:cNvSpPr>
            <a:spLocks noGrp="1"/>
          </p:cNvSpPr>
          <p:nvPr>
            <p:ph type="dt" sz="half" idx="10"/>
          </p:nvPr>
        </p:nvSpPr>
        <p:spPr/>
        <p:txBody>
          <a:bodyPr/>
          <a:lstStyle/>
          <a:p>
            <a:fld id="{5DE1D395-8355-4DE9-BDFD-07BD0059C66A}" type="datetime1">
              <a:rPr lang="en-US" smtClean="0"/>
              <a:t>10/8/2018</a:t>
            </a:fld>
            <a:endParaRPr lang="en-US"/>
          </a:p>
        </p:txBody>
      </p:sp>
      <p:sp>
        <p:nvSpPr>
          <p:cNvPr id="5" name="عنصر نائب للتذييل 4"/>
          <p:cNvSpPr>
            <a:spLocks noGrp="1"/>
          </p:cNvSpPr>
          <p:nvPr>
            <p:ph type="ftr" sz="quarter" idx="11"/>
          </p:nvPr>
        </p:nvSpPr>
        <p:spPr/>
        <p:txBody>
          <a:bodyPr/>
          <a:lstStyle/>
          <a:p>
            <a:r>
              <a:rPr lang="ar-SA" b="1" smtClean="0">
                <a:solidFill>
                  <a:srgbClr val="002060"/>
                </a:solidFill>
              </a:rPr>
              <a:t>المنصة التربوية السورية       </a:t>
            </a:r>
            <a:r>
              <a:rPr lang="en-US" b="1" smtClean="0">
                <a:solidFill>
                  <a:srgbClr val="002060"/>
                </a:solidFill>
              </a:rPr>
              <a:t>m - s</a:t>
            </a:r>
            <a:endParaRPr lang="en-US" b="1" dirty="0">
              <a:solidFill>
                <a:srgbClr val="002060"/>
              </a:solidFill>
            </a:endParaRPr>
          </a:p>
        </p:txBody>
      </p:sp>
      <p:sp>
        <p:nvSpPr>
          <p:cNvPr id="6" name="عنصر نائب لرقم الشريحة 5"/>
          <p:cNvSpPr>
            <a:spLocks noGrp="1"/>
          </p:cNvSpPr>
          <p:nvPr>
            <p:ph type="sldNum" sz="quarter" idx="12"/>
          </p:nvPr>
        </p:nvSpPr>
        <p:spPr/>
        <p:txBody>
          <a:bodyPr/>
          <a:lstStyle/>
          <a:p>
            <a:fld id="{08A9ECE8-0810-4184-B366-B54618C2FF36}" type="slidenum">
              <a:rPr lang="en-US" smtClean="0"/>
              <a:t>4</a:t>
            </a:fld>
            <a:endParaRPr lang="en-US"/>
          </a:p>
        </p:txBody>
      </p:sp>
    </p:spTree>
    <p:extLst>
      <p:ext uri="{BB962C8B-B14F-4D97-AF65-F5344CB8AC3E}">
        <p14:creationId xmlns:p14="http://schemas.microsoft.com/office/powerpoint/2010/main" val="1387000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29581"/>
            <a:ext cx="6583682" cy="4351338"/>
          </a:xfrm>
        </p:spPr>
        <p:txBody>
          <a:bodyPr>
            <a:normAutofit/>
          </a:bodyPr>
          <a:lstStyle/>
          <a:p>
            <a:pPr marL="0" indent="0">
              <a:buNone/>
            </a:pPr>
            <a:r>
              <a:rPr lang="ar-SY" sz="3600" b="1" dirty="0">
                <a:solidFill>
                  <a:schemeClr val="accent6">
                    <a:lumMod val="75000"/>
                  </a:schemeClr>
                </a:solidFill>
                <a:cs typeface="DecoType Naskh" panose="02010400000000000000" pitchFamily="2" charset="-78"/>
              </a:rPr>
              <a:t>عناصر المعرفة:</a:t>
            </a:r>
            <a:r>
              <a:rPr lang="ar-SY" sz="3600" dirty="0">
                <a:solidFill>
                  <a:schemeClr val="accent6">
                    <a:lumMod val="75000"/>
                  </a:schemeClr>
                </a:solidFill>
                <a:cs typeface="DecoType Naskh" panose="02010400000000000000" pitchFamily="2" charset="-78"/>
              </a:rPr>
              <a:t> </a:t>
            </a:r>
            <a:r>
              <a:rPr lang="en-US" sz="3600" dirty="0">
                <a:cs typeface="DecoType Naskh" panose="02010400000000000000" pitchFamily="2" charset="-78"/>
              </a:rPr>
              <a:t> </a:t>
            </a:r>
            <a:r>
              <a:rPr lang="ar-SY" sz="3600" dirty="0">
                <a:solidFill>
                  <a:srgbClr val="0070C0"/>
                </a:solidFill>
                <a:cs typeface="DecoType Naskh" panose="02010400000000000000" pitchFamily="2" charset="-78"/>
              </a:rPr>
              <a:t>لكي تكتمل عملية المعرفة لا بد من توافر عنصرين أساسيين:</a:t>
            </a:r>
            <a:r>
              <a:rPr lang="ar-SA" sz="3600" dirty="0">
                <a:solidFill>
                  <a:srgbClr val="0070C0"/>
                </a:solidFill>
                <a:cs typeface="DecoType Naskh" panose="02010400000000000000" pitchFamily="2" charset="-78"/>
              </a:rPr>
              <a:t> الأول هو وجود ذات عارفة، والثاني هو الموضوع الذي يُعرف</a:t>
            </a:r>
            <a:r>
              <a:rPr lang="ar-SY" sz="3600" b="1" dirty="0">
                <a:solidFill>
                  <a:srgbClr val="0070C0"/>
                </a:solidFill>
                <a:cs typeface="DecoType Naskh" panose="02010400000000000000" pitchFamily="2" charset="-78"/>
              </a:rPr>
              <a:t>  </a:t>
            </a:r>
            <a:r>
              <a:rPr lang="ar-SA" sz="3600" b="1" dirty="0">
                <a:solidFill>
                  <a:srgbClr val="0070C0"/>
                </a:solidFill>
                <a:cs typeface="DecoType Naskh" panose="02010400000000000000" pitchFamily="2" charset="-78"/>
              </a:rPr>
              <a:t>الذات من خلال امتلاك الإنسان العقل  والموضوع من خلال وجود موضوعات العالم الخارجي .</a:t>
            </a:r>
            <a:endParaRPr lang="en-US" sz="3600" dirty="0">
              <a:solidFill>
                <a:srgbClr val="0070C0"/>
              </a:solidFill>
              <a:cs typeface="DecoType Naskh" panose="02010400000000000000" pitchFamily="2" charset="-78"/>
            </a:endParaRPr>
          </a:p>
          <a:p>
            <a:pPr marL="0" indent="0">
              <a:buNone/>
            </a:pPr>
            <a:endParaRPr lang="en-US" sz="3600" dirty="0">
              <a:cs typeface="DecoType Naskh" panose="02010400000000000000" pitchFamily="2" charset="-78"/>
            </a:endParaRPr>
          </a:p>
        </p:txBody>
      </p:sp>
      <p:sp>
        <p:nvSpPr>
          <p:cNvPr id="2" name="عنصر نائب للتاريخ 1"/>
          <p:cNvSpPr>
            <a:spLocks noGrp="1"/>
          </p:cNvSpPr>
          <p:nvPr>
            <p:ph type="dt" sz="half" idx="10"/>
          </p:nvPr>
        </p:nvSpPr>
        <p:spPr/>
        <p:txBody>
          <a:bodyPr/>
          <a:lstStyle/>
          <a:p>
            <a:fld id="{1A23316D-D60E-4118-A581-ED7EF464026C}" type="datetime1">
              <a:rPr lang="en-US" smtClean="0"/>
              <a:t>10/8/2018</a:t>
            </a:fld>
            <a:endParaRPr lang="en-US"/>
          </a:p>
        </p:txBody>
      </p:sp>
      <p:sp>
        <p:nvSpPr>
          <p:cNvPr id="4" name="عنصر نائب للتذييل 3"/>
          <p:cNvSpPr>
            <a:spLocks noGrp="1"/>
          </p:cNvSpPr>
          <p:nvPr>
            <p:ph type="ftr" sz="quarter" idx="11"/>
          </p:nvPr>
        </p:nvSpPr>
        <p:spPr/>
        <p:txBody>
          <a:bodyPr/>
          <a:lstStyle/>
          <a:p>
            <a:r>
              <a:rPr lang="ar-SA" b="1" smtClean="0">
                <a:solidFill>
                  <a:srgbClr val="002060"/>
                </a:solidFill>
              </a:rPr>
              <a:t>المنصة التربوية السورية       </a:t>
            </a:r>
            <a:r>
              <a:rPr lang="en-US" b="1" smtClean="0">
                <a:solidFill>
                  <a:srgbClr val="002060"/>
                </a:solidFill>
              </a:rPr>
              <a:t>m - s</a:t>
            </a:r>
            <a:endParaRPr lang="en-US" b="1" dirty="0">
              <a:solidFill>
                <a:srgbClr val="002060"/>
              </a:solidFill>
            </a:endParaRPr>
          </a:p>
        </p:txBody>
      </p:sp>
      <p:sp>
        <p:nvSpPr>
          <p:cNvPr id="5" name="عنصر نائب لرقم الشريحة 4"/>
          <p:cNvSpPr>
            <a:spLocks noGrp="1"/>
          </p:cNvSpPr>
          <p:nvPr>
            <p:ph type="sldNum" sz="quarter" idx="12"/>
          </p:nvPr>
        </p:nvSpPr>
        <p:spPr/>
        <p:txBody>
          <a:bodyPr/>
          <a:lstStyle/>
          <a:p>
            <a:fld id="{08A9ECE8-0810-4184-B366-B54618C2FF36}" type="slidenum">
              <a:rPr lang="en-US" smtClean="0"/>
              <a:t>5</a:t>
            </a:fld>
            <a:endParaRPr lang="en-US"/>
          </a:p>
        </p:txBody>
      </p:sp>
    </p:spTree>
    <p:extLst>
      <p:ext uri="{BB962C8B-B14F-4D97-AF65-F5344CB8AC3E}">
        <p14:creationId xmlns:p14="http://schemas.microsoft.com/office/powerpoint/2010/main" val="153728983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1676400" y="614507"/>
            <a:ext cx="10515600" cy="3156297"/>
          </a:xfrm>
        </p:spPr>
        <p:txBody>
          <a:bodyPr>
            <a:noAutofit/>
          </a:bodyPr>
          <a:lstStyle/>
          <a:p>
            <a:r>
              <a:rPr lang="ar-SA" sz="3600" b="1" dirty="0">
                <a:solidFill>
                  <a:srgbClr val="7030A0"/>
                </a:solidFill>
                <a:cs typeface="DecoType Naskh" panose="02010400000000000000" pitchFamily="2" charset="-78"/>
              </a:rPr>
              <a:t>مصادر المعرفة :</a:t>
            </a:r>
            <a:r>
              <a:rPr lang="en-US" sz="3600" dirty="0">
                <a:cs typeface="DecoType Naskh" panose="02010400000000000000" pitchFamily="2" charset="-78"/>
              </a:rPr>
              <a:t/>
            </a:r>
            <a:br>
              <a:rPr lang="en-US" sz="3600" dirty="0">
                <a:cs typeface="DecoType Naskh" panose="02010400000000000000" pitchFamily="2" charset="-78"/>
              </a:rPr>
            </a:br>
            <a:r>
              <a:rPr lang="ar-SA" sz="3600" dirty="0">
                <a:cs typeface="DecoType Naskh" panose="02010400000000000000" pitchFamily="2" charset="-78"/>
              </a:rPr>
              <a:t> </a:t>
            </a:r>
            <a:r>
              <a:rPr lang="ar-SA" sz="3600" dirty="0">
                <a:solidFill>
                  <a:srgbClr val="C00000"/>
                </a:solidFill>
                <a:cs typeface="DecoType Naskh" panose="02010400000000000000" pitchFamily="2" charset="-78"/>
              </a:rPr>
              <a:t>للمعرفة ثلاث مصادر أساسية </a:t>
            </a:r>
            <a:r>
              <a:rPr lang="ar-SA" sz="3600" b="1" dirty="0">
                <a:solidFill>
                  <a:srgbClr val="C00000"/>
                </a:solidFill>
                <a:cs typeface="DecoType Naskh" panose="02010400000000000000" pitchFamily="2" charset="-78"/>
              </a:rPr>
              <a:t>العقل</a:t>
            </a:r>
            <a:r>
              <a:rPr lang="ar-SA" sz="3600" dirty="0">
                <a:solidFill>
                  <a:srgbClr val="C00000"/>
                </a:solidFill>
                <a:cs typeface="DecoType Naskh" panose="02010400000000000000" pitchFamily="2" charset="-78"/>
              </a:rPr>
              <a:t> و </a:t>
            </a:r>
            <a:r>
              <a:rPr lang="ar-SA" sz="3600" b="1" dirty="0">
                <a:solidFill>
                  <a:srgbClr val="C00000"/>
                </a:solidFill>
                <a:cs typeface="DecoType Naskh" panose="02010400000000000000" pitchFamily="2" charset="-78"/>
              </a:rPr>
              <a:t>التجربة</a:t>
            </a:r>
            <a:r>
              <a:rPr lang="ar-SA" sz="3600" dirty="0">
                <a:solidFill>
                  <a:srgbClr val="C00000"/>
                </a:solidFill>
                <a:cs typeface="DecoType Naskh" panose="02010400000000000000" pitchFamily="2" charset="-78"/>
              </a:rPr>
              <a:t> و </a:t>
            </a:r>
            <a:r>
              <a:rPr lang="ar-SA" sz="3600" b="1" dirty="0">
                <a:solidFill>
                  <a:srgbClr val="C00000"/>
                </a:solidFill>
                <a:cs typeface="DecoType Naskh" panose="02010400000000000000" pitchFamily="2" charset="-78"/>
              </a:rPr>
              <a:t>الحدس</a:t>
            </a:r>
            <a:r>
              <a:rPr lang="en-US" sz="3600" dirty="0">
                <a:cs typeface="DecoType Naskh" panose="02010400000000000000" pitchFamily="2" charset="-78"/>
              </a:rPr>
              <a:t/>
            </a:r>
            <a:br>
              <a:rPr lang="en-US" sz="3600" dirty="0">
                <a:cs typeface="DecoType Naskh" panose="02010400000000000000" pitchFamily="2" charset="-78"/>
              </a:rPr>
            </a:br>
            <a:r>
              <a:rPr lang="en-US" sz="3600" dirty="0">
                <a:cs typeface="DecoType Naskh" panose="02010400000000000000" pitchFamily="2" charset="-78"/>
              </a:rPr>
              <a:t> </a:t>
            </a:r>
            <a:r>
              <a:rPr lang="ar-SY" sz="3600" b="1" dirty="0">
                <a:solidFill>
                  <a:srgbClr val="7030A0"/>
                </a:solidFill>
                <a:cs typeface="DecoType Naskh" panose="02010400000000000000" pitchFamily="2" charset="-78"/>
              </a:rPr>
              <a:t>1 – العقل :</a:t>
            </a:r>
            <a:r>
              <a:rPr lang="ar-SA" sz="3600" dirty="0">
                <a:solidFill>
                  <a:srgbClr val="7030A0"/>
                </a:solidFill>
                <a:cs typeface="DecoType Naskh" panose="02010400000000000000" pitchFamily="2" charset="-78"/>
              </a:rPr>
              <a:t>   العقل هو الأداة الرئيسية للمعرفة عند أنصار المذاهب الفلسفية العقلية</a:t>
            </a:r>
            <a:r>
              <a:rPr lang="ar-SY" sz="3600" dirty="0">
                <a:solidFill>
                  <a:srgbClr val="7030A0"/>
                </a:solidFill>
                <a:cs typeface="DecoType Naskh" panose="02010400000000000000" pitchFamily="2" charset="-78"/>
              </a:rPr>
              <a:t>، </a:t>
            </a:r>
            <a:r>
              <a:rPr lang="ar-SA" sz="3600" dirty="0">
                <a:solidFill>
                  <a:srgbClr val="7030A0"/>
                </a:solidFill>
                <a:cs typeface="DecoType Naskh" panose="02010400000000000000" pitchFamily="2" charset="-78"/>
              </a:rPr>
              <a:t>يوجد في العقل مبادئ عقلية وحقائق كلية ندرك بواسطتها طبيعة الأشياء ويعد أفلاطون و ديكارت من أهم أنصار هذا الاتجاه</a:t>
            </a:r>
            <a:r>
              <a:rPr lang="en-US" sz="3600" dirty="0">
                <a:cs typeface="DecoType Naskh" panose="02010400000000000000" pitchFamily="2" charset="-78"/>
              </a:rPr>
              <a:t/>
            </a:r>
            <a:br>
              <a:rPr lang="en-US" sz="3600" dirty="0">
                <a:cs typeface="DecoType Naskh" panose="02010400000000000000" pitchFamily="2" charset="-78"/>
              </a:rPr>
            </a:br>
            <a:endParaRPr lang="en-US" sz="3600" dirty="0">
              <a:cs typeface="DecoType Naskh" panose="02010400000000000000" pitchFamily="2" charset="-78"/>
            </a:endParaRPr>
          </a:p>
        </p:txBody>
      </p:sp>
      <p:sp>
        <p:nvSpPr>
          <p:cNvPr id="3" name="عنصر نائب للمحتوى 2"/>
          <p:cNvSpPr>
            <a:spLocks noGrp="1"/>
          </p:cNvSpPr>
          <p:nvPr>
            <p:ph idx="1"/>
          </p:nvPr>
        </p:nvSpPr>
        <p:spPr>
          <a:xfrm>
            <a:off x="1676400" y="3654426"/>
            <a:ext cx="10515600" cy="2962505"/>
          </a:xfrm>
        </p:spPr>
        <p:txBody>
          <a:bodyPr>
            <a:normAutofit/>
          </a:bodyPr>
          <a:lstStyle/>
          <a:p>
            <a:pPr marL="0" indent="0">
              <a:buNone/>
            </a:pPr>
            <a:r>
              <a:rPr lang="ar-SA" sz="4000" dirty="0" smtClean="0">
                <a:solidFill>
                  <a:srgbClr val="002060"/>
                </a:solidFill>
                <a:cs typeface="DecoType Naskh" panose="02010400000000000000" pitchFamily="2" charset="-78"/>
              </a:rPr>
              <a:t>أفكر </a:t>
            </a:r>
            <a:r>
              <a:rPr lang="ar-SA" sz="4000" dirty="0" err="1" smtClean="0">
                <a:solidFill>
                  <a:srgbClr val="002060"/>
                </a:solidFill>
                <a:cs typeface="DecoType Naskh" panose="02010400000000000000" pitchFamily="2" charset="-78"/>
              </a:rPr>
              <a:t>وأتأول</a:t>
            </a:r>
            <a:endParaRPr lang="ar-SA" sz="4000" dirty="0" smtClean="0">
              <a:solidFill>
                <a:srgbClr val="002060"/>
              </a:solidFill>
              <a:cs typeface="DecoType Naskh" panose="02010400000000000000" pitchFamily="2" charset="-78"/>
            </a:endParaRPr>
          </a:p>
          <a:p>
            <a:pPr marL="0" indent="0">
              <a:buNone/>
            </a:pPr>
            <a:r>
              <a:rPr lang="ar-SA" sz="3200" dirty="0" smtClean="0">
                <a:solidFill>
                  <a:schemeClr val="accent2">
                    <a:lumMod val="50000"/>
                  </a:schemeClr>
                </a:solidFill>
                <a:cs typeface="DecoType Naskh" panose="02010400000000000000" pitchFamily="2" charset="-78"/>
              </a:rPr>
              <a:t>يقول الفيلسوف الفرنسي </a:t>
            </a:r>
            <a:r>
              <a:rPr lang="ar-SA" sz="3200" dirty="0" err="1" smtClean="0">
                <a:solidFill>
                  <a:schemeClr val="accent2">
                    <a:lumMod val="50000"/>
                  </a:schemeClr>
                </a:solidFill>
                <a:cs typeface="DecoType Naskh" panose="02010400000000000000" pitchFamily="2" charset="-78"/>
              </a:rPr>
              <a:t>رينيه</a:t>
            </a:r>
            <a:r>
              <a:rPr lang="ar-SA" sz="3200" dirty="0" smtClean="0">
                <a:solidFill>
                  <a:schemeClr val="accent2">
                    <a:lumMod val="50000"/>
                  </a:schemeClr>
                </a:solidFill>
                <a:cs typeface="DecoType Naskh" panose="02010400000000000000" pitchFamily="2" charset="-78"/>
              </a:rPr>
              <a:t> ديكارت :</a:t>
            </a:r>
          </a:p>
          <a:p>
            <a:pPr marL="0" indent="0">
              <a:buNone/>
            </a:pPr>
            <a:r>
              <a:rPr lang="ar-SA" sz="3200" dirty="0" smtClean="0">
                <a:solidFill>
                  <a:schemeClr val="accent2">
                    <a:lumMod val="50000"/>
                  </a:schemeClr>
                </a:solidFill>
                <a:cs typeface="DecoType Naskh" panose="02010400000000000000" pitchFamily="2" charset="-78"/>
              </a:rPr>
              <a:t>الحواس تخدع من آن لآن ، ومن الأفضل أن لا تثق تماماً فيما خدعك ولو لمرة واحدة .</a:t>
            </a:r>
          </a:p>
          <a:p>
            <a:pPr marL="0" indent="0">
              <a:buNone/>
            </a:pPr>
            <a:endParaRPr lang="en-US" sz="3200" dirty="0">
              <a:cs typeface="DecoType Naskh" panose="02010400000000000000" pitchFamily="2" charset="-78"/>
            </a:endParaRPr>
          </a:p>
        </p:txBody>
      </p:sp>
      <p:sp>
        <p:nvSpPr>
          <p:cNvPr id="4" name="عنصر نائب للتاريخ 3"/>
          <p:cNvSpPr>
            <a:spLocks noGrp="1"/>
          </p:cNvSpPr>
          <p:nvPr>
            <p:ph type="dt" sz="half" idx="10"/>
          </p:nvPr>
        </p:nvSpPr>
        <p:spPr/>
        <p:txBody>
          <a:bodyPr/>
          <a:lstStyle/>
          <a:p>
            <a:fld id="{1CDDF92F-190F-4096-B108-A340D12A1E34}" type="datetime1">
              <a:rPr lang="en-US" smtClean="0"/>
              <a:t>10/8/2018</a:t>
            </a:fld>
            <a:endParaRPr lang="en-US"/>
          </a:p>
        </p:txBody>
      </p:sp>
      <p:sp>
        <p:nvSpPr>
          <p:cNvPr id="5" name="عنصر نائب للتذييل 4"/>
          <p:cNvSpPr>
            <a:spLocks noGrp="1"/>
          </p:cNvSpPr>
          <p:nvPr>
            <p:ph type="ftr" sz="quarter" idx="11"/>
          </p:nvPr>
        </p:nvSpPr>
        <p:spPr/>
        <p:txBody>
          <a:bodyPr/>
          <a:lstStyle/>
          <a:p>
            <a:r>
              <a:rPr lang="ar-SA" b="1" smtClean="0">
                <a:solidFill>
                  <a:srgbClr val="002060"/>
                </a:solidFill>
              </a:rPr>
              <a:t>المنصة التربوية السورية       </a:t>
            </a:r>
            <a:r>
              <a:rPr lang="en-US" b="1" smtClean="0">
                <a:solidFill>
                  <a:srgbClr val="002060"/>
                </a:solidFill>
              </a:rPr>
              <a:t>m - s</a:t>
            </a:r>
            <a:endParaRPr lang="en-US" b="1" dirty="0">
              <a:solidFill>
                <a:srgbClr val="002060"/>
              </a:solidFill>
            </a:endParaRPr>
          </a:p>
        </p:txBody>
      </p:sp>
      <p:sp>
        <p:nvSpPr>
          <p:cNvPr id="6" name="عنصر نائب لرقم الشريحة 5"/>
          <p:cNvSpPr>
            <a:spLocks noGrp="1"/>
          </p:cNvSpPr>
          <p:nvPr>
            <p:ph type="sldNum" sz="quarter" idx="12"/>
          </p:nvPr>
        </p:nvSpPr>
        <p:spPr/>
        <p:txBody>
          <a:bodyPr/>
          <a:lstStyle/>
          <a:p>
            <a:fld id="{08A9ECE8-0810-4184-B366-B54618C2FF36}" type="slidenum">
              <a:rPr lang="en-US" smtClean="0"/>
              <a:t>6</a:t>
            </a:fld>
            <a:endParaRPr lang="en-US"/>
          </a:p>
        </p:txBody>
      </p:sp>
    </p:spTree>
    <p:extLst>
      <p:ext uri="{BB962C8B-B14F-4D97-AF65-F5344CB8AC3E}">
        <p14:creationId xmlns:p14="http://schemas.microsoft.com/office/powerpoint/2010/main" val="3686256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1676400" y="897139"/>
            <a:ext cx="10515600" cy="2062191"/>
          </a:xfrm>
        </p:spPr>
        <p:txBody>
          <a:bodyPr>
            <a:noAutofit/>
          </a:bodyPr>
          <a:lstStyle/>
          <a:p>
            <a:pPr lvl="0"/>
            <a:r>
              <a:rPr lang="ar-SA" sz="3200" b="1" dirty="0">
                <a:solidFill>
                  <a:srgbClr val="7030A0"/>
                </a:solidFill>
                <a:cs typeface="DecoType Naskh" panose="02010400000000000000" pitchFamily="2" charset="-78"/>
              </a:rPr>
              <a:t>التجربة </a:t>
            </a:r>
            <a:r>
              <a:rPr lang="ar-SY" sz="3200" b="1" dirty="0">
                <a:solidFill>
                  <a:srgbClr val="7030A0"/>
                </a:solidFill>
                <a:cs typeface="DecoType Naskh" panose="02010400000000000000" pitchFamily="2" charset="-78"/>
              </a:rPr>
              <a:t>:</a:t>
            </a:r>
            <a:r>
              <a:rPr lang="en-US" sz="3200" b="1" dirty="0">
                <a:solidFill>
                  <a:srgbClr val="7030A0"/>
                </a:solidFill>
                <a:cs typeface="DecoType Naskh" panose="02010400000000000000" pitchFamily="2" charset="-78"/>
              </a:rPr>
              <a:t> </a:t>
            </a:r>
            <a:r>
              <a:rPr lang="en-US" sz="3200" dirty="0">
                <a:cs typeface="DecoType Naskh" panose="02010400000000000000" pitchFamily="2" charset="-78"/>
              </a:rPr>
              <a:t/>
            </a:r>
            <a:br>
              <a:rPr lang="en-US" sz="3200" dirty="0">
                <a:cs typeface="DecoType Naskh" panose="02010400000000000000" pitchFamily="2" charset="-78"/>
              </a:rPr>
            </a:br>
            <a:r>
              <a:rPr lang="en-US" sz="3200" dirty="0">
                <a:cs typeface="DecoType Naskh" panose="02010400000000000000" pitchFamily="2" charset="-78"/>
              </a:rPr>
              <a:t> </a:t>
            </a:r>
            <a:r>
              <a:rPr lang="ar-SA" sz="3200" dirty="0">
                <a:solidFill>
                  <a:srgbClr val="00FF00"/>
                </a:solidFill>
                <a:cs typeface="DecoType Naskh" panose="02010400000000000000" pitchFamily="2" charset="-78"/>
              </a:rPr>
              <a:t>يذهب أنصار الاتجاه التجريبي إلى أن المعارف ليست فطرية، بل يكتسبها الإنسان عن طريق التجربة من خلال الاتصال بالعالم الحسي منذ ولادته ثم تتطور مع تطور تفكيره من الحسي إلى المجرد.</a:t>
            </a:r>
            <a:r>
              <a:rPr lang="en-US" sz="3200" dirty="0">
                <a:solidFill>
                  <a:srgbClr val="00FF00"/>
                </a:solidFill>
                <a:cs typeface="DecoType Naskh" panose="02010400000000000000" pitchFamily="2" charset="-78"/>
              </a:rPr>
              <a:t/>
            </a:r>
            <a:br>
              <a:rPr lang="en-US" sz="3200" dirty="0">
                <a:solidFill>
                  <a:srgbClr val="00FF00"/>
                </a:solidFill>
                <a:cs typeface="DecoType Naskh" panose="02010400000000000000" pitchFamily="2" charset="-78"/>
              </a:rPr>
            </a:br>
            <a:r>
              <a:rPr lang="ar-SA" sz="3200" dirty="0">
                <a:solidFill>
                  <a:srgbClr val="00FF00"/>
                </a:solidFill>
                <a:cs typeface="DecoType Naskh" panose="02010400000000000000" pitchFamily="2" charset="-78"/>
              </a:rPr>
              <a:t> ومن أبرز ممثلي الاتجاه التجريبي ( جون لوك ) .</a:t>
            </a:r>
            <a:endParaRPr lang="en-US" sz="3200" dirty="0">
              <a:solidFill>
                <a:srgbClr val="00FF00"/>
              </a:solidFill>
              <a:cs typeface="DecoType Naskh" panose="02010400000000000000" pitchFamily="2" charset="-78"/>
            </a:endParaRPr>
          </a:p>
        </p:txBody>
      </p:sp>
      <p:sp>
        <p:nvSpPr>
          <p:cNvPr id="3" name="عنصر نائب للمحتوى 2"/>
          <p:cNvSpPr>
            <a:spLocks noGrp="1"/>
          </p:cNvSpPr>
          <p:nvPr>
            <p:ph idx="1"/>
          </p:nvPr>
        </p:nvSpPr>
        <p:spPr>
          <a:xfrm>
            <a:off x="1676400" y="3471545"/>
            <a:ext cx="10515600" cy="2945880"/>
          </a:xfrm>
        </p:spPr>
        <p:txBody>
          <a:bodyPr>
            <a:normAutofit/>
          </a:bodyPr>
          <a:lstStyle/>
          <a:p>
            <a:pPr marL="0" indent="0">
              <a:buNone/>
            </a:pPr>
            <a:r>
              <a:rPr lang="ar-SA" sz="3200" dirty="0" smtClean="0">
                <a:solidFill>
                  <a:srgbClr val="002060"/>
                </a:solidFill>
                <a:cs typeface="DecoType Naskh" panose="02010400000000000000" pitchFamily="2" charset="-78"/>
              </a:rPr>
              <a:t>أفكر – أفسر </a:t>
            </a:r>
          </a:p>
          <a:p>
            <a:pPr marL="0" indent="0">
              <a:buNone/>
            </a:pPr>
            <a:r>
              <a:rPr lang="ar-SA" sz="3200" dirty="0" smtClean="0">
                <a:cs typeface="DecoType Naskh" panose="02010400000000000000" pitchFamily="2" charset="-78"/>
              </a:rPr>
              <a:t>يرى الفيلسوف جون لوك :</a:t>
            </a:r>
          </a:p>
          <a:p>
            <a:pPr marL="0" indent="0">
              <a:buNone/>
            </a:pPr>
            <a:r>
              <a:rPr lang="ar-SA" sz="3200" dirty="0" smtClean="0">
                <a:solidFill>
                  <a:srgbClr val="FF9900"/>
                </a:solidFill>
                <a:cs typeface="DecoType Naskh" panose="02010400000000000000" pitchFamily="2" charset="-78"/>
              </a:rPr>
              <a:t>إن العقل في بداية الحياة يكون كالصفحة البيضاء لم ينقش عليه شيئاً ، وإن الأفكار التي تحصل تأتيه من الأفكار البسيطة أي من الحواس الظاهرة ، أو من التأمل أي من إدراك العقل لأحواله الباطنية .</a:t>
            </a:r>
            <a:endParaRPr lang="en-US" sz="3200" dirty="0">
              <a:solidFill>
                <a:srgbClr val="FF9900"/>
              </a:solidFill>
              <a:cs typeface="DecoType Naskh" panose="02010400000000000000" pitchFamily="2" charset="-78"/>
            </a:endParaRPr>
          </a:p>
        </p:txBody>
      </p:sp>
      <p:sp>
        <p:nvSpPr>
          <p:cNvPr id="4" name="عنصر نائب للتاريخ 3"/>
          <p:cNvSpPr>
            <a:spLocks noGrp="1"/>
          </p:cNvSpPr>
          <p:nvPr>
            <p:ph type="dt" sz="half" idx="10"/>
          </p:nvPr>
        </p:nvSpPr>
        <p:spPr/>
        <p:txBody>
          <a:bodyPr/>
          <a:lstStyle/>
          <a:p>
            <a:fld id="{A930E0B4-41C6-4296-9C7A-D19FAE5C12C3}" type="datetime1">
              <a:rPr lang="en-US" smtClean="0"/>
              <a:t>10/8/2018</a:t>
            </a:fld>
            <a:endParaRPr lang="en-US"/>
          </a:p>
        </p:txBody>
      </p:sp>
      <p:sp>
        <p:nvSpPr>
          <p:cNvPr id="5" name="عنصر نائب للتذييل 4"/>
          <p:cNvSpPr>
            <a:spLocks noGrp="1"/>
          </p:cNvSpPr>
          <p:nvPr>
            <p:ph type="ftr" sz="quarter" idx="11"/>
          </p:nvPr>
        </p:nvSpPr>
        <p:spPr/>
        <p:txBody>
          <a:bodyPr/>
          <a:lstStyle/>
          <a:p>
            <a:r>
              <a:rPr lang="ar-SA" smtClean="0">
                <a:solidFill>
                  <a:srgbClr val="002060"/>
                </a:solidFill>
              </a:rPr>
              <a:t>المنصة التربوية السورية       </a:t>
            </a:r>
            <a:r>
              <a:rPr lang="en-US" smtClean="0">
                <a:solidFill>
                  <a:srgbClr val="002060"/>
                </a:solidFill>
              </a:rPr>
              <a:t>m - s</a:t>
            </a:r>
            <a:endParaRPr lang="en-US" dirty="0">
              <a:solidFill>
                <a:srgbClr val="002060"/>
              </a:solidFill>
            </a:endParaRPr>
          </a:p>
        </p:txBody>
      </p:sp>
      <p:sp>
        <p:nvSpPr>
          <p:cNvPr id="6" name="عنصر نائب لرقم الشريحة 5"/>
          <p:cNvSpPr>
            <a:spLocks noGrp="1"/>
          </p:cNvSpPr>
          <p:nvPr>
            <p:ph type="sldNum" sz="quarter" idx="12"/>
          </p:nvPr>
        </p:nvSpPr>
        <p:spPr/>
        <p:txBody>
          <a:bodyPr/>
          <a:lstStyle/>
          <a:p>
            <a:fld id="{08A9ECE8-0810-4184-B366-B54618C2FF36}" type="slidenum">
              <a:rPr lang="en-US" smtClean="0"/>
              <a:t>7</a:t>
            </a:fld>
            <a:endParaRPr lang="en-US"/>
          </a:p>
        </p:txBody>
      </p:sp>
    </p:spTree>
    <p:extLst>
      <p:ext uri="{BB962C8B-B14F-4D97-AF65-F5344CB8AC3E}">
        <p14:creationId xmlns:p14="http://schemas.microsoft.com/office/powerpoint/2010/main" val="2223714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1676400" y="681009"/>
            <a:ext cx="10515600" cy="1325563"/>
          </a:xfrm>
        </p:spPr>
        <p:txBody>
          <a:bodyPr>
            <a:normAutofit/>
          </a:bodyPr>
          <a:lstStyle/>
          <a:p>
            <a:r>
              <a:rPr lang="ar-SA" sz="3600" b="1" dirty="0" smtClean="0">
                <a:solidFill>
                  <a:srgbClr val="7030A0"/>
                </a:solidFill>
                <a:cs typeface="DecoType Naskh" panose="02010400000000000000" pitchFamily="2" charset="-78"/>
              </a:rPr>
              <a:t>الحدس</a:t>
            </a:r>
            <a:r>
              <a:rPr lang="ar-SA" sz="3600" dirty="0" smtClean="0">
                <a:solidFill>
                  <a:srgbClr val="7030A0"/>
                </a:solidFill>
                <a:cs typeface="DecoType Naskh" panose="02010400000000000000" pitchFamily="2" charset="-78"/>
              </a:rPr>
              <a:t> </a:t>
            </a:r>
            <a:r>
              <a:rPr lang="ar-SA" sz="3600" b="1" dirty="0" smtClean="0">
                <a:solidFill>
                  <a:srgbClr val="7030A0"/>
                </a:solidFill>
                <a:cs typeface="DecoType Naskh" panose="02010400000000000000" pitchFamily="2" charset="-78"/>
              </a:rPr>
              <a:t> : </a:t>
            </a:r>
            <a:r>
              <a:rPr lang="ar-SA" sz="3600" b="1" dirty="0" smtClean="0">
                <a:cs typeface="DecoType Naskh" panose="02010400000000000000" pitchFamily="2" charset="-78"/>
              </a:rPr>
              <a:t>هو </a:t>
            </a:r>
            <a:r>
              <a:rPr lang="ar-SA" sz="3600" dirty="0" smtClean="0">
                <a:cs typeface="DecoType Naskh" panose="02010400000000000000" pitchFamily="2" charset="-78"/>
              </a:rPr>
              <a:t>نوع من المعرفة المباشرة التي لا تحتاج إلى دليل أو برهان، و له ثلاثة أنواع :</a:t>
            </a:r>
            <a:r>
              <a:rPr lang="en-US" sz="3600" dirty="0" smtClean="0">
                <a:cs typeface="DecoType Naskh" panose="02010400000000000000" pitchFamily="2" charset="-78"/>
              </a:rPr>
              <a:t/>
            </a:r>
            <a:br>
              <a:rPr lang="en-US" sz="3600" dirty="0" smtClean="0">
                <a:cs typeface="DecoType Naskh" panose="02010400000000000000" pitchFamily="2" charset="-78"/>
              </a:rPr>
            </a:br>
            <a:endParaRPr lang="en-US" sz="3600" dirty="0">
              <a:cs typeface="DecoType Naskh" panose="02010400000000000000" pitchFamily="2" charset="-78"/>
            </a:endParaRPr>
          </a:p>
        </p:txBody>
      </p:sp>
      <p:sp>
        <p:nvSpPr>
          <p:cNvPr id="3" name="عنصر نائب للمحتوى 2"/>
          <p:cNvSpPr>
            <a:spLocks noGrp="1"/>
          </p:cNvSpPr>
          <p:nvPr>
            <p:ph idx="1"/>
          </p:nvPr>
        </p:nvSpPr>
        <p:spPr>
          <a:xfrm>
            <a:off x="1862050" y="1759123"/>
            <a:ext cx="10329949" cy="4351338"/>
          </a:xfrm>
        </p:spPr>
        <p:txBody>
          <a:bodyPr>
            <a:normAutofit/>
          </a:bodyPr>
          <a:lstStyle/>
          <a:p>
            <a:pPr marL="0" indent="0">
              <a:buNone/>
            </a:pPr>
            <a:r>
              <a:rPr lang="ar-SA" sz="3200" dirty="0" smtClean="0">
                <a:cs typeface="DecoType Naskh" panose="02010400000000000000" pitchFamily="2" charset="-78"/>
              </a:rPr>
              <a:t>1</a:t>
            </a:r>
            <a:r>
              <a:rPr lang="ar-SA" sz="3200" dirty="0">
                <a:cs typeface="DecoType Naskh" panose="02010400000000000000" pitchFamily="2" charset="-78"/>
              </a:rPr>
              <a:t>– </a:t>
            </a:r>
            <a:r>
              <a:rPr lang="ar-SA" sz="3200" b="1" dirty="0">
                <a:cs typeface="DecoType Naskh" panose="02010400000000000000" pitchFamily="2" charset="-78"/>
              </a:rPr>
              <a:t>الحدس التجريبي</a:t>
            </a:r>
            <a:r>
              <a:rPr lang="ar-SA" sz="3200" dirty="0">
                <a:cs typeface="DecoType Naskh" panose="02010400000000000000" pitchFamily="2" charset="-78"/>
              </a:rPr>
              <a:t> :  ويقسم إلى </a:t>
            </a:r>
            <a:endParaRPr lang="en-US" sz="3200" dirty="0">
              <a:cs typeface="DecoType Naskh" panose="02010400000000000000" pitchFamily="2" charset="-78"/>
            </a:endParaRPr>
          </a:p>
          <a:p>
            <a:pPr marL="0" indent="0">
              <a:buNone/>
            </a:pPr>
            <a:r>
              <a:rPr lang="ar-SA" sz="3200" dirty="0">
                <a:cs typeface="DecoType Naskh" panose="02010400000000000000" pitchFamily="2" charset="-78"/>
              </a:rPr>
              <a:t>أ - حدس حسي : هو أول درجات معرفتنا بالعالم الخارجي من أشكال وروائح ..... عن طريق الحواس.</a:t>
            </a:r>
            <a:endParaRPr lang="en-US" sz="3200" dirty="0">
              <a:cs typeface="DecoType Naskh" panose="02010400000000000000" pitchFamily="2" charset="-78"/>
            </a:endParaRPr>
          </a:p>
          <a:p>
            <a:pPr marL="0" indent="0">
              <a:buNone/>
            </a:pPr>
            <a:r>
              <a:rPr lang="ar-SA" sz="3200" dirty="0">
                <a:cs typeface="DecoType Naskh" panose="02010400000000000000" pitchFamily="2" charset="-78"/>
              </a:rPr>
              <a:t>ب- حدس نفسي : معرفتي لما يجري داخل نفسي عواطف مشاعر أفكار .</a:t>
            </a:r>
            <a:endParaRPr lang="en-US" sz="3200" dirty="0">
              <a:cs typeface="DecoType Naskh" panose="02010400000000000000" pitchFamily="2" charset="-78"/>
            </a:endParaRPr>
          </a:p>
          <a:p>
            <a:pPr marL="0" indent="0">
              <a:buNone/>
            </a:pPr>
            <a:r>
              <a:rPr lang="ar-SA" sz="3200" dirty="0">
                <a:cs typeface="DecoType Naskh" panose="02010400000000000000" pitchFamily="2" charset="-78"/>
              </a:rPr>
              <a:t>2</a:t>
            </a:r>
            <a:r>
              <a:rPr lang="ar-SY" sz="3200" dirty="0">
                <a:cs typeface="DecoType Naskh" panose="02010400000000000000" pitchFamily="2" charset="-78"/>
              </a:rPr>
              <a:t>- ال</a:t>
            </a:r>
            <a:r>
              <a:rPr lang="ar-SA" sz="3200" dirty="0">
                <a:cs typeface="DecoType Naskh" panose="02010400000000000000" pitchFamily="2" charset="-78"/>
              </a:rPr>
              <a:t>حدس</a:t>
            </a:r>
            <a:r>
              <a:rPr lang="ar-SA" sz="3200" b="1" dirty="0">
                <a:cs typeface="DecoType Naskh" panose="02010400000000000000" pitchFamily="2" charset="-78"/>
              </a:rPr>
              <a:t> العقلي</a:t>
            </a:r>
            <a:r>
              <a:rPr lang="ar-SA" sz="3200" dirty="0">
                <a:cs typeface="DecoType Naskh" panose="02010400000000000000" pitchFamily="2" charset="-78"/>
              </a:rPr>
              <a:t> : </a:t>
            </a:r>
            <a:r>
              <a:rPr lang="ar-SY" sz="3200" dirty="0">
                <a:cs typeface="DecoType Naskh" panose="02010400000000000000" pitchFamily="2" charset="-78"/>
              </a:rPr>
              <a:t> يعني قدرة الذات على معرفة الموضوع معرفة عقلية مباشرة </a:t>
            </a:r>
            <a:r>
              <a:rPr lang="ar-SA" sz="3200" dirty="0">
                <a:cs typeface="DecoType Naskh" panose="02010400000000000000" pitchFamily="2" charset="-78"/>
              </a:rPr>
              <a:t>نعرف المقولات العقلية (مثل قانون الهوية والسببية في المنطق) والمفاهيم الرياضية (مثل النقطة والمستقيم والعدد).</a:t>
            </a:r>
            <a:endParaRPr lang="en-US" sz="3200" dirty="0">
              <a:cs typeface="DecoType Naskh" panose="02010400000000000000" pitchFamily="2" charset="-78"/>
            </a:endParaRPr>
          </a:p>
          <a:p>
            <a:pPr marL="0" indent="0">
              <a:buNone/>
            </a:pPr>
            <a:r>
              <a:rPr lang="ar-SA" sz="3200" dirty="0">
                <a:cs typeface="DecoType Naskh" panose="02010400000000000000" pitchFamily="2" charset="-78"/>
              </a:rPr>
              <a:t>3- الحدس </a:t>
            </a:r>
            <a:r>
              <a:rPr lang="ar-SA" sz="3200" b="1" dirty="0">
                <a:cs typeface="DecoType Naskh" panose="02010400000000000000" pitchFamily="2" charset="-78"/>
              </a:rPr>
              <a:t>المبدع</a:t>
            </a:r>
            <a:r>
              <a:rPr lang="ar-SA" sz="3200" dirty="0">
                <a:cs typeface="DecoType Naskh" panose="02010400000000000000" pitchFamily="2" charset="-78"/>
              </a:rPr>
              <a:t>: وهو أعلى درجات الحدس يعتمد عليه الفلاسفة في وضع مذاهبهم وأفكارهم ويعتمد عليه الأدباء والشعراء في إبداعهم .</a:t>
            </a:r>
            <a:endParaRPr lang="en-US" sz="3200" dirty="0">
              <a:cs typeface="DecoType Naskh" panose="02010400000000000000" pitchFamily="2" charset="-78"/>
            </a:endParaRPr>
          </a:p>
          <a:p>
            <a:pPr marL="0" indent="0">
              <a:buNone/>
            </a:pPr>
            <a:endParaRPr lang="en-US" sz="3200" dirty="0">
              <a:cs typeface="DecoType Naskh" panose="02010400000000000000" pitchFamily="2" charset="-78"/>
            </a:endParaRPr>
          </a:p>
        </p:txBody>
      </p:sp>
      <p:sp>
        <p:nvSpPr>
          <p:cNvPr id="4" name="عنصر نائب للتاريخ 3"/>
          <p:cNvSpPr>
            <a:spLocks noGrp="1"/>
          </p:cNvSpPr>
          <p:nvPr>
            <p:ph type="dt" sz="half" idx="10"/>
          </p:nvPr>
        </p:nvSpPr>
        <p:spPr/>
        <p:txBody>
          <a:bodyPr/>
          <a:lstStyle/>
          <a:p>
            <a:fld id="{548D25A7-92D1-4945-98CB-C7F2FA42687D}" type="datetime1">
              <a:rPr lang="en-US" smtClean="0"/>
              <a:t>10/8/2018</a:t>
            </a:fld>
            <a:endParaRPr lang="en-US"/>
          </a:p>
        </p:txBody>
      </p:sp>
      <p:sp>
        <p:nvSpPr>
          <p:cNvPr id="5" name="عنصر نائب للتذييل 4"/>
          <p:cNvSpPr>
            <a:spLocks noGrp="1"/>
          </p:cNvSpPr>
          <p:nvPr>
            <p:ph type="ftr" sz="quarter" idx="11"/>
          </p:nvPr>
        </p:nvSpPr>
        <p:spPr/>
        <p:txBody>
          <a:bodyPr/>
          <a:lstStyle/>
          <a:p>
            <a:r>
              <a:rPr lang="ar-SA" b="1" smtClean="0">
                <a:solidFill>
                  <a:srgbClr val="C00000"/>
                </a:solidFill>
              </a:rPr>
              <a:t>المنصة التربوية السورية       </a:t>
            </a:r>
            <a:r>
              <a:rPr lang="en-US" b="1" smtClean="0">
                <a:solidFill>
                  <a:srgbClr val="C00000"/>
                </a:solidFill>
              </a:rPr>
              <a:t>m - s</a:t>
            </a:r>
            <a:endParaRPr lang="en-US" b="1" dirty="0">
              <a:solidFill>
                <a:srgbClr val="C00000"/>
              </a:solidFill>
            </a:endParaRPr>
          </a:p>
        </p:txBody>
      </p:sp>
      <p:sp>
        <p:nvSpPr>
          <p:cNvPr id="6" name="عنصر نائب لرقم الشريحة 5"/>
          <p:cNvSpPr>
            <a:spLocks noGrp="1"/>
          </p:cNvSpPr>
          <p:nvPr>
            <p:ph type="sldNum" sz="quarter" idx="12"/>
          </p:nvPr>
        </p:nvSpPr>
        <p:spPr/>
        <p:txBody>
          <a:bodyPr/>
          <a:lstStyle/>
          <a:p>
            <a:fld id="{08A9ECE8-0810-4184-B366-B54618C2FF36}" type="slidenum">
              <a:rPr lang="en-US" smtClean="0"/>
              <a:t>8</a:t>
            </a:fld>
            <a:endParaRPr lang="en-US"/>
          </a:p>
        </p:txBody>
      </p:sp>
    </p:spTree>
    <p:extLst>
      <p:ext uri="{BB962C8B-B14F-4D97-AF65-F5344CB8AC3E}">
        <p14:creationId xmlns:p14="http://schemas.microsoft.com/office/powerpoint/2010/main" val="248496773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عنصر نائب للمحتوى 2"/>
          <p:cNvSpPr>
            <a:spLocks noGrp="1"/>
          </p:cNvSpPr>
          <p:nvPr>
            <p:ph idx="1"/>
          </p:nvPr>
        </p:nvSpPr>
        <p:spPr>
          <a:xfrm>
            <a:off x="3574473" y="1562793"/>
            <a:ext cx="6567055" cy="3408218"/>
          </a:xfrm>
        </p:spPr>
        <p:txBody>
          <a:bodyPr>
            <a:normAutofit/>
          </a:bodyPr>
          <a:lstStyle/>
          <a:p>
            <a:pPr marL="0" indent="0" algn="ctr">
              <a:buNone/>
            </a:pPr>
            <a:r>
              <a:rPr lang="ar-SA" sz="3600" b="1" dirty="0">
                <a:cs typeface="DecoType Naskh" panose="02010400000000000000" pitchFamily="2" charset="-78"/>
              </a:rPr>
              <a:t>عندما تحاول حل مسألة رياضية ولا تستطيع ذلك  فتتركها وتذهب لتقوم بعمل أو تمارس  لعبة ما  وفجأة يخطر على بالك حل لتلك المسألة فهذا ما نقول عنه حدس مبدع   أسرد لنا قصة حدثت معك تعبر عن حدس ما </a:t>
            </a:r>
            <a:endParaRPr lang="en-US" sz="3600" dirty="0">
              <a:cs typeface="DecoType Naskh" panose="02010400000000000000" pitchFamily="2" charset="-78"/>
            </a:endParaRPr>
          </a:p>
          <a:p>
            <a:pPr marL="0" indent="0" algn="ctr">
              <a:buNone/>
            </a:pPr>
            <a:endParaRPr lang="en-US" sz="3600" dirty="0">
              <a:cs typeface="DecoType Naskh" panose="02010400000000000000" pitchFamily="2" charset="-78"/>
            </a:endParaRPr>
          </a:p>
        </p:txBody>
      </p:sp>
      <p:sp>
        <p:nvSpPr>
          <p:cNvPr id="2" name="عنصر نائب للتاريخ 1"/>
          <p:cNvSpPr>
            <a:spLocks noGrp="1"/>
          </p:cNvSpPr>
          <p:nvPr>
            <p:ph type="dt" sz="half" idx="10"/>
          </p:nvPr>
        </p:nvSpPr>
        <p:spPr/>
        <p:txBody>
          <a:bodyPr/>
          <a:lstStyle/>
          <a:p>
            <a:fld id="{DD962447-E71D-4AAA-AEA5-08F6D6A2C239}" type="datetime1">
              <a:rPr lang="en-US" smtClean="0"/>
              <a:t>10/8/2018</a:t>
            </a:fld>
            <a:endParaRPr lang="en-US"/>
          </a:p>
        </p:txBody>
      </p:sp>
      <p:sp>
        <p:nvSpPr>
          <p:cNvPr id="3" name="عنصر نائب للتذييل 2"/>
          <p:cNvSpPr>
            <a:spLocks noGrp="1"/>
          </p:cNvSpPr>
          <p:nvPr>
            <p:ph type="ftr" sz="quarter" idx="11"/>
          </p:nvPr>
        </p:nvSpPr>
        <p:spPr/>
        <p:txBody>
          <a:bodyPr/>
          <a:lstStyle/>
          <a:p>
            <a:r>
              <a:rPr lang="ar-SA" b="1" smtClean="0">
                <a:solidFill>
                  <a:srgbClr val="002060"/>
                </a:solidFill>
              </a:rPr>
              <a:t>المنصة التربوية السورية       </a:t>
            </a:r>
            <a:r>
              <a:rPr lang="en-US" b="1" smtClean="0">
                <a:solidFill>
                  <a:srgbClr val="002060"/>
                </a:solidFill>
              </a:rPr>
              <a:t>m - s</a:t>
            </a:r>
            <a:endParaRPr lang="en-US" b="1" dirty="0">
              <a:solidFill>
                <a:srgbClr val="002060"/>
              </a:solidFill>
            </a:endParaRPr>
          </a:p>
        </p:txBody>
      </p:sp>
      <p:sp>
        <p:nvSpPr>
          <p:cNvPr id="5" name="عنصر نائب لرقم الشريحة 4"/>
          <p:cNvSpPr>
            <a:spLocks noGrp="1"/>
          </p:cNvSpPr>
          <p:nvPr>
            <p:ph type="sldNum" sz="quarter" idx="12"/>
          </p:nvPr>
        </p:nvSpPr>
        <p:spPr/>
        <p:txBody>
          <a:bodyPr/>
          <a:lstStyle/>
          <a:p>
            <a:fld id="{08A9ECE8-0810-4184-B366-B54618C2FF36}" type="slidenum">
              <a:rPr lang="en-US" smtClean="0"/>
              <a:t>9</a:t>
            </a:fld>
            <a:endParaRPr lang="en-US"/>
          </a:p>
        </p:txBody>
      </p:sp>
    </p:spTree>
    <p:extLst>
      <p:ext uri="{BB962C8B-B14F-4D97-AF65-F5344CB8AC3E}">
        <p14:creationId xmlns:p14="http://schemas.microsoft.com/office/powerpoint/2010/main" val="38247780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468</Words>
  <Application>Microsoft Office PowerPoint</Application>
  <PresentationFormat>شاشة عريضة</PresentationFormat>
  <Paragraphs>65</Paragraphs>
  <Slides>10</Slides>
  <Notes>0</Notes>
  <HiddenSlides>0</HiddenSlides>
  <MMClips>4</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10</vt:i4>
      </vt:variant>
    </vt:vector>
  </HeadingPairs>
  <TitlesOfParts>
    <vt:vector size="16" baseType="lpstr">
      <vt:lpstr>Arial</vt:lpstr>
      <vt:lpstr>Calibri</vt:lpstr>
      <vt:lpstr>Calibri Light</vt:lpstr>
      <vt:lpstr>DecoType Naskh</vt:lpstr>
      <vt:lpstr>Times New Roman</vt:lpstr>
      <vt:lpstr>نسق Office</vt:lpstr>
      <vt:lpstr>مصادر المعرفة </vt:lpstr>
      <vt:lpstr>قضية للمناقشة</vt:lpstr>
      <vt:lpstr>عرض تقديمي في PowerPoint</vt:lpstr>
      <vt:lpstr> معنى المعرفة:  يدل معنى المعرفة لغةً إلى عرف الشيء أي أدركه بالحواس أو غيرها.  وللمعرفة معنيان: الأول خاص والثاني عام. </vt:lpstr>
      <vt:lpstr>عرض تقديمي في PowerPoint</vt:lpstr>
      <vt:lpstr>مصادر المعرفة :  للمعرفة ثلاث مصادر أساسية العقل و التجربة و الحدس  1 – العقل :   العقل هو الأداة الرئيسية للمعرفة عند أنصار المذاهب الفلسفية العقلية، يوجد في العقل مبادئ عقلية وحقائق كلية ندرك بواسطتها طبيعة الأشياء ويعد أفلاطون و ديكارت من أهم أنصار هذا الاتجاه </vt:lpstr>
      <vt:lpstr>التجربة :   يذهب أنصار الاتجاه التجريبي إلى أن المعارف ليست فطرية، بل يكتسبها الإنسان عن طريق التجربة من خلال الاتصال بالعالم الحسي منذ ولادته ثم تتطور مع تطور تفكيره من الحسي إلى المجرد.  ومن أبرز ممثلي الاتجاه التجريبي ( جون لوك ) .</vt:lpstr>
      <vt:lpstr>الحدس  : هو نوع من المعرفة المباشرة التي لا تحتاج إلى دليل أو برهان، و له ثلاثة أنواع : </vt:lpstr>
      <vt:lpstr>عرض تقديمي في PowerPoint</vt:lpstr>
      <vt:lpstr>التقويم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مصادر المعرفة</dc:title>
  <dc:creator>NEW</dc:creator>
  <cp:lastModifiedBy>asus</cp:lastModifiedBy>
  <cp:revision>9</cp:revision>
  <dcterms:created xsi:type="dcterms:W3CDTF">2017-09-26T09:46:49Z</dcterms:created>
  <dcterms:modified xsi:type="dcterms:W3CDTF">2018-10-08T17:31:19Z</dcterms:modified>
</cp:coreProperties>
</file>