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73" r:id="rId9"/>
    <p:sldId id="263" r:id="rId10"/>
    <p:sldId id="274" r:id="rId11"/>
    <p:sldId id="275"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609" autoAdjust="0"/>
  </p:normalViewPr>
  <p:slideViewPr>
    <p:cSldViewPr>
      <p:cViewPr varScale="1">
        <p:scale>
          <a:sx n="69" d="100"/>
          <a:sy n="69" d="100"/>
        </p:scale>
        <p:origin x="1416" y="78"/>
      </p:cViewPr>
      <p:guideLst>
        <p:guide orient="horz" pos="2160"/>
        <p:guide pos="2880"/>
      </p:guideLst>
    </p:cSldViewPr>
  </p:slideViewPr>
  <p:outlineViewPr>
    <p:cViewPr>
      <p:scale>
        <a:sx n="33" d="100"/>
        <a:sy n="33" d="100"/>
      </p:scale>
      <p:origin x="0" y="55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9F2D218-63E3-4566-8E9A-C0E8131E6C73}" type="datetimeFigureOut">
              <a:rPr lang="ar-SA" smtClean="0"/>
              <a:t>28/01/40</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9C62B3F-99C1-4CD8-A846-DCDF18FB9D8D}" type="slidenum">
              <a:rPr lang="ar-SA" smtClean="0"/>
              <a:t>‹#›</a:t>
            </a:fld>
            <a:endParaRPr lang="ar-SA"/>
          </a:p>
        </p:txBody>
      </p:sp>
    </p:spTree>
    <p:extLst>
      <p:ext uri="{BB962C8B-B14F-4D97-AF65-F5344CB8AC3E}">
        <p14:creationId xmlns:p14="http://schemas.microsoft.com/office/powerpoint/2010/main" val="21325675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15ABDB33-1965-450D-A5DF-09AC43570529}" type="uaqdatetime1">
              <a:rPr lang="ar-SA" smtClean="0"/>
              <a:t>28/01/40</a:t>
            </a:fld>
            <a:endParaRPr lang="ar-SA"/>
          </a:p>
        </p:txBody>
      </p:sp>
      <p:sp>
        <p:nvSpPr>
          <p:cNvPr id="5" name="Footer Placeholder 4"/>
          <p:cNvSpPr>
            <a:spLocks noGrp="1"/>
          </p:cNvSpPr>
          <p:nvPr>
            <p:ph type="ftr" sz="quarter" idx="11"/>
          </p:nvPr>
        </p:nvSpPr>
        <p:spPr/>
        <p:txBody>
          <a:bodyPr/>
          <a:lstStyle/>
          <a:p>
            <a:r>
              <a:rPr lang="en-US" smtClean="0"/>
              <a:t>m    -   s </a:t>
            </a:r>
            <a:endParaRPr lang="ar-SA"/>
          </a:p>
        </p:txBody>
      </p:sp>
      <p:sp>
        <p:nvSpPr>
          <p:cNvPr id="6" name="Slide Number Placeholder 5"/>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407298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70332A9-1FF2-4AD8-BBD5-2840A5F8732D}" type="uaqdatetime1">
              <a:rPr lang="ar-SA" smtClean="0"/>
              <a:t>28/01/40</a:t>
            </a:fld>
            <a:endParaRPr lang="ar-SA"/>
          </a:p>
        </p:txBody>
      </p:sp>
      <p:sp>
        <p:nvSpPr>
          <p:cNvPr id="5" name="Footer Placeholder 4"/>
          <p:cNvSpPr>
            <a:spLocks noGrp="1"/>
          </p:cNvSpPr>
          <p:nvPr>
            <p:ph type="ftr" sz="quarter" idx="11"/>
          </p:nvPr>
        </p:nvSpPr>
        <p:spPr/>
        <p:txBody>
          <a:bodyPr/>
          <a:lstStyle/>
          <a:p>
            <a:r>
              <a:rPr lang="en-US" smtClean="0"/>
              <a:t>m    -   s </a:t>
            </a:r>
            <a:endParaRPr lang="ar-SA"/>
          </a:p>
        </p:txBody>
      </p:sp>
      <p:sp>
        <p:nvSpPr>
          <p:cNvPr id="6" name="Slide Number Placeholder 5"/>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254502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BD22005-F130-4AB1-AECB-83FE5D066E04}" type="uaqdatetime1">
              <a:rPr lang="ar-SA" smtClean="0"/>
              <a:t>28/01/40</a:t>
            </a:fld>
            <a:endParaRPr lang="ar-SA"/>
          </a:p>
        </p:txBody>
      </p:sp>
      <p:sp>
        <p:nvSpPr>
          <p:cNvPr id="5" name="Footer Placeholder 4"/>
          <p:cNvSpPr>
            <a:spLocks noGrp="1"/>
          </p:cNvSpPr>
          <p:nvPr>
            <p:ph type="ftr" sz="quarter" idx="11"/>
          </p:nvPr>
        </p:nvSpPr>
        <p:spPr/>
        <p:txBody>
          <a:bodyPr/>
          <a:lstStyle/>
          <a:p>
            <a:r>
              <a:rPr lang="en-US" smtClean="0"/>
              <a:t>m    -   s </a:t>
            </a:r>
            <a:endParaRPr lang="ar-SA"/>
          </a:p>
        </p:txBody>
      </p:sp>
      <p:sp>
        <p:nvSpPr>
          <p:cNvPr id="6" name="Slide Number Placeholder 5"/>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13495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CB36B8A-260E-4562-97B9-F5BE8B18706E}" type="uaqdatetime1">
              <a:rPr lang="ar-SA" smtClean="0"/>
              <a:t>28/01/40</a:t>
            </a:fld>
            <a:endParaRPr lang="ar-SA"/>
          </a:p>
        </p:txBody>
      </p:sp>
      <p:sp>
        <p:nvSpPr>
          <p:cNvPr id="5" name="Footer Placeholder 4"/>
          <p:cNvSpPr>
            <a:spLocks noGrp="1"/>
          </p:cNvSpPr>
          <p:nvPr>
            <p:ph type="ftr" sz="quarter" idx="11"/>
          </p:nvPr>
        </p:nvSpPr>
        <p:spPr/>
        <p:txBody>
          <a:bodyPr/>
          <a:lstStyle/>
          <a:p>
            <a:r>
              <a:rPr lang="en-US" smtClean="0"/>
              <a:t>m    -   s </a:t>
            </a:r>
            <a:endParaRPr lang="ar-SA"/>
          </a:p>
        </p:txBody>
      </p:sp>
      <p:sp>
        <p:nvSpPr>
          <p:cNvPr id="6" name="Slide Number Placeholder 5"/>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194574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56DC2-D49E-4E8F-9BA6-66A4A0A1B325}" type="uaqdatetime1">
              <a:rPr lang="ar-SA" smtClean="0"/>
              <a:t>28/01/40</a:t>
            </a:fld>
            <a:endParaRPr lang="ar-SA"/>
          </a:p>
        </p:txBody>
      </p:sp>
      <p:sp>
        <p:nvSpPr>
          <p:cNvPr id="5" name="Footer Placeholder 4"/>
          <p:cNvSpPr>
            <a:spLocks noGrp="1"/>
          </p:cNvSpPr>
          <p:nvPr>
            <p:ph type="ftr" sz="quarter" idx="11"/>
          </p:nvPr>
        </p:nvSpPr>
        <p:spPr/>
        <p:txBody>
          <a:bodyPr/>
          <a:lstStyle/>
          <a:p>
            <a:r>
              <a:rPr lang="en-US" smtClean="0"/>
              <a:t>m    -   s </a:t>
            </a:r>
            <a:endParaRPr lang="ar-SA"/>
          </a:p>
        </p:txBody>
      </p:sp>
      <p:sp>
        <p:nvSpPr>
          <p:cNvPr id="6" name="Slide Number Placeholder 5"/>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14279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9A4EFF28-7B49-4477-B1CD-D0D4C6257DBB}" type="uaqdatetime1">
              <a:rPr lang="ar-SA" smtClean="0"/>
              <a:t>28/01/40</a:t>
            </a:fld>
            <a:endParaRPr lang="ar-SA"/>
          </a:p>
        </p:txBody>
      </p:sp>
      <p:sp>
        <p:nvSpPr>
          <p:cNvPr id="6" name="Footer Placeholder 5"/>
          <p:cNvSpPr>
            <a:spLocks noGrp="1"/>
          </p:cNvSpPr>
          <p:nvPr>
            <p:ph type="ftr" sz="quarter" idx="11"/>
          </p:nvPr>
        </p:nvSpPr>
        <p:spPr/>
        <p:txBody>
          <a:bodyPr/>
          <a:lstStyle/>
          <a:p>
            <a:r>
              <a:rPr lang="en-US" smtClean="0"/>
              <a:t>m    -   s </a:t>
            </a:r>
            <a:endParaRPr lang="ar-SA"/>
          </a:p>
        </p:txBody>
      </p:sp>
      <p:sp>
        <p:nvSpPr>
          <p:cNvPr id="7" name="Slide Number Placeholder 6"/>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212608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AF47470C-CE2F-4858-A6F8-A8188C56CB78}" type="uaqdatetime1">
              <a:rPr lang="ar-SA" smtClean="0"/>
              <a:t>28/01/40</a:t>
            </a:fld>
            <a:endParaRPr lang="ar-SA"/>
          </a:p>
        </p:txBody>
      </p:sp>
      <p:sp>
        <p:nvSpPr>
          <p:cNvPr id="8" name="Footer Placeholder 7"/>
          <p:cNvSpPr>
            <a:spLocks noGrp="1"/>
          </p:cNvSpPr>
          <p:nvPr>
            <p:ph type="ftr" sz="quarter" idx="11"/>
          </p:nvPr>
        </p:nvSpPr>
        <p:spPr/>
        <p:txBody>
          <a:bodyPr/>
          <a:lstStyle/>
          <a:p>
            <a:r>
              <a:rPr lang="en-US" smtClean="0"/>
              <a:t>m    -   s </a:t>
            </a:r>
            <a:endParaRPr lang="ar-SA"/>
          </a:p>
        </p:txBody>
      </p:sp>
      <p:sp>
        <p:nvSpPr>
          <p:cNvPr id="9" name="Slide Number Placeholder 8"/>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332464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F1ED9679-25C2-4317-B12C-CD4D5F40351C}" type="uaqdatetime1">
              <a:rPr lang="ar-SA" smtClean="0"/>
              <a:t>28/01/40</a:t>
            </a:fld>
            <a:endParaRPr lang="ar-SA"/>
          </a:p>
        </p:txBody>
      </p:sp>
      <p:sp>
        <p:nvSpPr>
          <p:cNvPr id="4" name="Footer Placeholder 3"/>
          <p:cNvSpPr>
            <a:spLocks noGrp="1"/>
          </p:cNvSpPr>
          <p:nvPr>
            <p:ph type="ftr" sz="quarter" idx="11"/>
          </p:nvPr>
        </p:nvSpPr>
        <p:spPr/>
        <p:txBody>
          <a:bodyPr/>
          <a:lstStyle/>
          <a:p>
            <a:r>
              <a:rPr lang="en-US" smtClean="0"/>
              <a:t>m    -   s </a:t>
            </a:r>
            <a:endParaRPr lang="ar-SA"/>
          </a:p>
        </p:txBody>
      </p:sp>
      <p:sp>
        <p:nvSpPr>
          <p:cNvPr id="5" name="Slide Number Placeholder 4"/>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100763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81824-1B04-4A67-8BD9-BA5B9CEDB9E7}" type="uaqdatetime1">
              <a:rPr lang="ar-SA" smtClean="0"/>
              <a:t>28/01/40</a:t>
            </a:fld>
            <a:endParaRPr lang="ar-SA"/>
          </a:p>
        </p:txBody>
      </p:sp>
      <p:sp>
        <p:nvSpPr>
          <p:cNvPr id="3" name="Footer Placeholder 2"/>
          <p:cNvSpPr>
            <a:spLocks noGrp="1"/>
          </p:cNvSpPr>
          <p:nvPr>
            <p:ph type="ftr" sz="quarter" idx="11"/>
          </p:nvPr>
        </p:nvSpPr>
        <p:spPr/>
        <p:txBody>
          <a:bodyPr/>
          <a:lstStyle/>
          <a:p>
            <a:r>
              <a:rPr lang="en-US" smtClean="0"/>
              <a:t>m    -   s </a:t>
            </a:r>
            <a:endParaRPr lang="ar-SA"/>
          </a:p>
        </p:txBody>
      </p:sp>
      <p:sp>
        <p:nvSpPr>
          <p:cNvPr id="4" name="Slide Number Placeholder 3"/>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174862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7728C-E330-494B-B007-40E46000DDB9}" type="uaqdatetime1">
              <a:rPr lang="ar-SA" smtClean="0"/>
              <a:t>28/01/40</a:t>
            </a:fld>
            <a:endParaRPr lang="ar-SA"/>
          </a:p>
        </p:txBody>
      </p:sp>
      <p:sp>
        <p:nvSpPr>
          <p:cNvPr id="6" name="Footer Placeholder 5"/>
          <p:cNvSpPr>
            <a:spLocks noGrp="1"/>
          </p:cNvSpPr>
          <p:nvPr>
            <p:ph type="ftr" sz="quarter" idx="11"/>
          </p:nvPr>
        </p:nvSpPr>
        <p:spPr/>
        <p:txBody>
          <a:bodyPr/>
          <a:lstStyle/>
          <a:p>
            <a:r>
              <a:rPr lang="en-US" smtClean="0"/>
              <a:t>m    -   s </a:t>
            </a:r>
            <a:endParaRPr lang="ar-SA"/>
          </a:p>
        </p:txBody>
      </p:sp>
      <p:sp>
        <p:nvSpPr>
          <p:cNvPr id="7" name="Slide Number Placeholder 6"/>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154806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9CECF-DE5C-44A3-AD81-68914054C93E}" type="uaqdatetime1">
              <a:rPr lang="ar-SA" smtClean="0"/>
              <a:t>28/01/40</a:t>
            </a:fld>
            <a:endParaRPr lang="ar-SA"/>
          </a:p>
        </p:txBody>
      </p:sp>
      <p:sp>
        <p:nvSpPr>
          <p:cNvPr id="6" name="Footer Placeholder 5"/>
          <p:cNvSpPr>
            <a:spLocks noGrp="1"/>
          </p:cNvSpPr>
          <p:nvPr>
            <p:ph type="ftr" sz="quarter" idx="11"/>
          </p:nvPr>
        </p:nvSpPr>
        <p:spPr/>
        <p:txBody>
          <a:bodyPr/>
          <a:lstStyle/>
          <a:p>
            <a:r>
              <a:rPr lang="en-US" smtClean="0"/>
              <a:t>m    -   s </a:t>
            </a:r>
            <a:endParaRPr lang="ar-SA"/>
          </a:p>
        </p:txBody>
      </p:sp>
      <p:sp>
        <p:nvSpPr>
          <p:cNvPr id="7" name="Slide Number Placeholder 6"/>
          <p:cNvSpPr>
            <a:spLocks noGrp="1"/>
          </p:cNvSpPr>
          <p:nvPr>
            <p:ph type="sldNum" sz="quarter" idx="12"/>
          </p:nvPr>
        </p:nvSpPr>
        <p:spPr/>
        <p:txBody>
          <a:bodyPr/>
          <a:lstStyle/>
          <a:p>
            <a:fld id="{D4D16A77-7772-4162-BBAE-674A555B0FA7}" type="slidenum">
              <a:rPr lang="ar-SA" smtClean="0"/>
              <a:t>‹#›</a:t>
            </a:fld>
            <a:endParaRPr lang="ar-SA"/>
          </a:p>
        </p:txBody>
      </p:sp>
    </p:spTree>
    <p:extLst>
      <p:ext uri="{BB962C8B-B14F-4D97-AF65-F5344CB8AC3E}">
        <p14:creationId xmlns:p14="http://schemas.microsoft.com/office/powerpoint/2010/main" val="283979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731FB9B-16C9-4179-AAC6-DB62D461C5B8}" type="uaqdatetime1">
              <a:rPr lang="ar-SA" smtClean="0"/>
              <a:t>28/01/40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m    -   s </a:t>
            </a: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4D16A77-7772-4162-BBAE-674A555B0FA7}" type="slidenum">
              <a:rPr lang="ar-SA" smtClean="0"/>
              <a:t>‹#›</a:t>
            </a:fld>
            <a:endParaRPr lang="ar-SA"/>
          </a:p>
        </p:txBody>
      </p:sp>
    </p:spTree>
    <p:extLst>
      <p:ext uri="{BB962C8B-B14F-4D97-AF65-F5344CB8AC3E}">
        <p14:creationId xmlns:p14="http://schemas.microsoft.com/office/powerpoint/2010/main" val="175842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html:file://C:\Users\techno%20prof\Desktop\&#1605;&#1580;&#1604;&#1583;%20&#1580;&#1583;&#1610;&#1583;%20&#8235;(4)&#8236;\&#1605;&#1580;&#1604;&#1583;%20&#1580;&#1583;&#1610;&#1583;%20&#8235;&#8236;\&#1605;&#1593;&#1585;&#1601;&#1577;%20-%20&#1575;&#1604;&#1605;&#1593;&#1585;&#1601;&#1577;.mht!https://www.marefa.org/%D9%86%D8%B8%D8%B1%D9%8A%D8%A9_%D8%A7%D9%84%D9%85%D8%B9%D8%B1%D9%81%D8%A9"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772400" cy="1470025"/>
          </a:xfrm>
        </p:spPr>
        <p:txBody>
          <a:bodyPr>
            <a:noAutofit/>
          </a:bodyPr>
          <a:lstStyle/>
          <a:p>
            <a:r>
              <a:rPr lang="ar-SY" sz="10000" dirty="0" smtClean="0">
                <a:solidFill>
                  <a:srgbClr val="FF3399"/>
                </a:solidFill>
                <a:latin typeface="Calisto MT" pitchFamily="18" charset="0"/>
              </a:rPr>
              <a:t>المعرفة</a:t>
            </a:r>
            <a:endParaRPr lang="ar-SA" sz="10000" dirty="0">
              <a:solidFill>
                <a:srgbClr val="FF3399"/>
              </a:solidFill>
              <a:latin typeface="Calisto MT" pitchFamily="18" charset="0"/>
            </a:endParaRPr>
          </a:p>
        </p:txBody>
      </p:sp>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2348880"/>
            <a:ext cx="7862495" cy="4104456"/>
          </a:xfrm>
          <a:prstGeom prst="rect">
            <a:avLst/>
          </a:prstGeom>
          <a:effectLst>
            <a:softEdge rad="635000"/>
          </a:effectLst>
        </p:spPr>
      </p:pic>
      <p:sp>
        <p:nvSpPr>
          <p:cNvPr id="4" name="عنصر نائب للتاريخ 3"/>
          <p:cNvSpPr>
            <a:spLocks noGrp="1"/>
          </p:cNvSpPr>
          <p:nvPr>
            <p:ph type="dt" sz="half" idx="10"/>
          </p:nvPr>
        </p:nvSpPr>
        <p:spPr/>
        <p:txBody>
          <a:bodyPr/>
          <a:lstStyle/>
          <a:p>
            <a:fld id="{713F4E94-4B19-445E-918F-961FD88402BE}" type="uaqdatetime1">
              <a:rPr lang="ar-SA" smtClean="0"/>
              <a:t>28/01/40</a:t>
            </a:fld>
            <a:endParaRPr lang="ar-SA"/>
          </a:p>
        </p:txBody>
      </p:sp>
      <p:sp>
        <p:nvSpPr>
          <p:cNvPr id="5" name="عنصر نائب للتذييل 4"/>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6" name="عنصر نائب لرقم الشريحة 5"/>
          <p:cNvSpPr>
            <a:spLocks noGrp="1"/>
          </p:cNvSpPr>
          <p:nvPr>
            <p:ph type="sldNum" sz="quarter" idx="12"/>
          </p:nvPr>
        </p:nvSpPr>
        <p:spPr/>
        <p:txBody>
          <a:bodyPr/>
          <a:lstStyle/>
          <a:p>
            <a:fld id="{D4D16A77-7772-4162-BBAE-674A555B0FA7}" type="slidenum">
              <a:rPr lang="ar-SA" smtClean="0"/>
              <a:t>1</a:t>
            </a:fld>
            <a:endParaRPr lang="ar-SA"/>
          </a:p>
        </p:txBody>
      </p:sp>
      <p:pic>
        <p:nvPicPr>
          <p:cNvPr id="7" name="Clay01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426905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00B050"/>
                </a:solidFill>
              </a:rPr>
              <a:t>الاتجاه النقدي </a:t>
            </a:r>
            <a:endParaRPr lang="ar-SA" b="1" dirty="0">
              <a:solidFill>
                <a:srgbClr val="00B050"/>
              </a:solidFill>
            </a:endParaRPr>
          </a:p>
        </p:txBody>
      </p:sp>
      <p:pic>
        <p:nvPicPr>
          <p:cNvPr id="10" name="عنصر نائب للمحتوى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829" y="1250839"/>
            <a:ext cx="3229138" cy="3186273"/>
          </a:xfrm>
          <a:effectLst>
            <a:softEdge rad="635000"/>
          </a:effectLst>
        </p:spPr>
      </p:pic>
      <p:sp>
        <p:nvSpPr>
          <p:cNvPr id="7" name="شكل بيضاوي 6"/>
          <p:cNvSpPr/>
          <p:nvPr/>
        </p:nvSpPr>
        <p:spPr>
          <a:xfrm>
            <a:off x="5868144" y="1622567"/>
            <a:ext cx="3058041" cy="1944216"/>
          </a:xfrm>
          <a:prstGeom prst="ellipse">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a:solidFill>
                  <a:srgbClr val="C00000"/>
                </a:solidFill>
              </a:rPr>
              <a:t>فالتجربةُ الحسية تقدمُ لنا شتاتاً مبعثرا من الإحساسات </a:t>
            </a:r>
          </a:p>
        </p:txBody>
      </p:sp>
      <p:sp>
        <p:nvSpPr>
          <p:cNvPr id="8" name="شكل بيضاوي 7"/>
          <p:cNvSpPr/>
          <p:nvPr/>
        </p:nvSpPr>
        <p:spPr>
          <a:xfrm>
            <a:off x="179512" y="1622567"/>
            <a:ext cx="3168352" cy="1944216"/>
          </a:xfrm>
          <a:prstGeom prst="ellipse">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a:solidFill>
                  <a:schemeClr val="accent3">
                    <a:lumMod val="50000"/>
                  </a:schemeClr>
                </a:solidFill>
              </a:rPr>
              <a:t>ويقوم العقل بمقولاته المختلفة بتنظيم هذه الإحساسات وصياغتها في صورة منظمة فتنشأ المعرفة الصحيحة</a:t>
            </a:r>
          </a:p>
        </p:txBody>
      </p:sp>
      <p:sp>
        <p:nvSpPr>
          <p:cNvPr id="9" name="شكل بيضاوي 8"/>
          <p:cNvSpPr/>
          <p:nvPr/>
        </p:nvSpPr>
        <p:spPr>
          <a:xfrm>
            <a:off x="1475656" y="4005064"/>
            <a:ext cx="6475710" cy="2407593"/>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a:solidFill>
                  <a:schemeClr val="accent4">
                    <a:lumMod val="50000"/>
                  </a:schemeClr>
                </a:solidFill>
              </a:rPr>
              <a:t>كانط </a:t>
            </a:r>
            <a:r>
              <a:rPr lang="ar-SA" sz="2000" b="1" dirty="0" smtClean="0">
                <a:solidFill>
                  <a:schemeClr val="accent4">
                    <a:lumMod val="50000"/>
                  </a:schemeClr>
                </a:solidFill>
              </a:rPr>
              <a:t>وفق </a:t>
            </a:r>
            <a:r>
              <a:rPr lang="ar-SA" sz="2000" b="1" dirty="0">
                <a:solidFill>
                  <a:schemeClr val="accent4">
                    <a:lumMod val="50000"/>
                  </a:schemeClr>
                </a:solidFill>
              </a:rPr>
              <a:t>بين النزعة التجريبية </a:t>
            </a:r>
            <a:r>
              <a:rPr lang="ar-SA" sz="2000" b="1" dirty="0" smtClean="0">
                <a:solidFill>
                  <a:schemeClr val="accent4">
                    <a:lumMod val="50000"/>
                  </a:schemeClr>
                </a:solidFill>
              </a:rPr>
              <a:t>والعقلية الحواسَ </a:t>
            </a:r>
            <a:r>
              <a:rPr lang="ar-SA" sz="2000" b="1" dirty="0">
                <a:solidFill>
                  <a:schemeClr val="accent4">
                    <a:lumMod val="50000"/>
                  </a:schemeClr>
                </a:solidFill>
              </a:rPr>
              <a:t>تمدنا بالمادة الخام </a:t>
            </a:r>
            <a:r>
              <a:rPr lang="ar-SA" sz="2000" b="1" dirty="0" smtClean="0">
                <a:solidFill>
                  <a:schemeClr val="accent4">
                    <a:lumMod val="50000"/>
                  </a:schemeClr>
                </a:solidFill>
              </a:rPr>
              <a:t>تصل </a:t>
            </a:r>
            <a:r>
              <a:rPr lang="ar-SA" sz="2000" b="1" dirty="0">
                <a:solidFill>
                  <a:schemeClr val="accent4">
                    <a:lumMod val="50000"/>
                  </a:schemeClr>
                </a:solidFill>
              </a:rPr>
              <a:t>إلى العقل في صورة عشوائية ليس لها أي نظام</a:t>
            </a:r>
            <a:r>
              <a:rPr lang="ar-SA" sz="2000" b="1" dirty="0" smtClean="0">
                <a:solidFill>
                  <a:schemeClr val="accent4">
                    <a:lumMod val="50000"/>
                  </a:schemeClr>
                </a:solidFill>
              </a:rPr>
              <a:t>، </a:t>
            </a:r>
            <a:r>
              <a:rPr lang="ar-SA" sz="2000" b="1" dirty="0">
                <a:solidFill>
                  <a:schemeClr val="accent4">
                    <a:lumMod val="50000"/>
                  </a:schemeClr>
                </a:solidFill>
              </a:rPr>
              <a:t>العقل </a:t>
            </a:r>
            <a:r>
              <a:rPr lang="ar-SA" sz="2000" b="1" dirty="0" smtClean="0">
                <a:solidFill>
                  <a:schemeClr val="accent4">
                    <a:lumMod val="50000"/>
                  </a:schemeClr>
                </a:solidFill>
              </a:rPr>
              <a:t>يحول </a:t>
            </a:r>
            <a:r>
              <a:rPr lang="ar-SA" sz="2000" b="1" dirty="0">
                <a:solidFill>
                  <a:schemeClr val="accent4">
                    <a:lumMod val="50000"/>
                  </a:schemeClr>
                </a:solidFill>
              </a:rPr>
              <a:t>هذه الكثرة المتدفقة من الإحساسات إلى صورةٍ منظمةٍ ذات معنى ويتم ذلك عن طريق الفهم</a:t>
            </a:r>
          </a:p>
        </p:txBody>
      </p:sp>
      <p:sp>
        <p:nvSpPr>
          <p:cNvPr id="11" name="عنصر نائب للتاريخ 10"/>
          <p:cNvSpPr>
            <a:spLocks noGrp="1"/>
          </p:cNvSpPr>
          <p:nvPr>
            <p:ph type="dt" sz="half" idx="10"/>
          </p:nvPr>
        </p:nvSpPr>
        <p:spPr/>
        <p:txBody>
          <a:bodyPr/>
          <a:lstStyle/>
          <a:p>
            <a:fld id="{D0B8B8A1-130C-4077-8D74-35FA5570F3DD}" type="uaqdatetime1">
              <a:rPr lang="ar-SA" smtClean="0"/>
              <a:t>28/01/40</a:t>
            </a:fld>
            <a:endParaRPr lang="ar-SA"/>
          </a:p>
        </p:txBody>
      </p:sp>
      <p:sp>
        <p:nvSpPr>
          <p:cNvPr id="12" name="عنصر نائب للتذييل 11"/>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13" name="عنصر نائب لرقم الشريحة 12"/>
          <p:cNvSpPr>
            <a:spLocks noGrp="1"/>
          </p:cNvSpPr>
          <p:nvPr>
            <p:ph type="sldNum" sz="quarter" idx="12"/>
          </p:nvPr>
        </p:nvSpPr>
        <p:spPr/>
        <p:txBody>
          <a:bodyPr/>
          <a:lstStyle/>
          <a:p>
            <a:fld id="{D4D16A77-7772-4162-BBAE-674A555B0FA7}" type="slidenum">
              <a:rPr lang="ar-SA" smtClean="0"/>
              <a:t>10</a:t>
            </a:fld>
            <a:endParaRPr lang="ar-SA"/>
          </a:p>
        </p:txBody>
      </p:sp>
    </p:spTree>
    <p:extLst>
      <p:ext uri="{BB962C8B-B14F-4D97-AF65-F5344CB8AC3E}">
        <p14:creationId xmlns:p14="http://schemas.microsoft.com/office/powerpoint/2010/main" val="36261547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by="(-#ppt_w*2)" calcmode="lin" valueType="num">
                                      <p:cBhvr rctx="PPT">
                                        <p:cTn id="31" dur="500" autoRev="1" fill="hold">
                                          <p:stCondLst>
                                            <p:cond delay="0"/>
                                          </p:stCondLst>
                                        </p:cTn>
                                        <p:tgtEl>
                                          <p:spTgt spid="9"/>
                                        </p:tgtEl>
                                        <p:attrNameLst>
                                          <p:attrName>ppt_w</p:attrName>
                                        </p:attrNameLst>
                                      </p:cBhvr>
                                    </p:anim>
                                    <p:anim by="(#ppt_w*0.50)" calcmode="lin" valueType="num">
                                      <p:cBhvr>
                                        <p:cTn id="32" dur="500" decel="50000" autoRev="1" fill="hold">
                                          <p:stCondLst>
                                            <p:cond delay="0"/>
                                          </p:stCondLst>
                                        </p:cTn>
                                        <p:tgtEl>
                                          <p:spTgt spid="9"/>
                                        </p:tgtEl>
                                        <p:attrNameLst>
                                          <p:attrName>ppt_x</p:attrName>
                                        </p:attrNameLst>
                                      </p:cBhvr>
                                    </p:anim>
                                    <p:anim from="(-#ppt_h/2)" to="(#ppt_y)" calcmode="lin" valueType="num">
                                      <p:cBhvr>
                                        <p:cTn id="33" dur="1000" fill="hold">
                                          <p:stCondLst>
                                            <p:cond delay="0"/>
                                          </p:stCondLst>
                                        </p:cTn>
                                        <p:tgtEl>
                                          <p:spTgt spid="9"/>
                                        </p:tgtEl>
                                        <p:attrNameLst>
                                          <p:attrName>ppt_y</p:attrName>
                                        </p:attrNameLst>
                                      </p:cBhvr>
                                    </p:anim>
                                    <p:animRot by="21600000">
                                      <p:cBhvr>
                                        <p:cTn id="34" dur="1000" fill="hold">
                                          <p:stCondLst>
                                            <p:cond delay="0"/>
                                          </p:stCondLst>
                                        </p:cTn>
                                        <p:tgtEl>
                                          <p:spTgt spid="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192687"/>
          </a:xfrm>
        </p:spPr>
        <p:txBody>
          <a:bodyPr>
            <a:normAutofit/>
          </a:bodyPr>
          <a:lstStyle/>
          <a:p>
            <a:r>
              <a:rPr lang="ar-SA" b="1" dirty="0" smtClean="0">
                <a:solidFill>
                  <a:srgbClr val="FF3399"/>
                </a:solidFill>
              </a:rPr>
              <a:t>ينتهي كانط إلى </a:t>
            </a:r>
            <a:endParaRPr lang="ar-SA" b="1" dirty="0">
              <a:solidFill>
                <a:srgbClr val="FF3399"/>
              </a:solidFill>
            </a:endParaRPr>
          </a:p>
        </p:txBody>
      </p:sp>
      <p:sp>
        <p:nvSpPr>
          <p:cNvPr id="4" name="شكل بيضاوي 3"/>
          <p:cNvSpPr/>
          <p:nvPr/>
        </p:nvSpPr>
        <p:spPr>
          <a:xfrm>
            <a:off x="467544" y="1092222"/>
            <a:ext cx="7236296" cy="4538637"/>
          </a:xfrm>
          <a:prstGeom prst="ellipse">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sz="2800" b="1" dirty="0" smtClean="0">
              <a:solidFill>
                <a:schemeClr val="accent5">
                  <a:lumMod val="50000"/>
                </a:schemeClr>
              </a:solidFill>
            </a:endParaRPr>
          </a:p>
          <a:p>
            <a:pPr algn="ctr"/>
            <a:r>
              <a:rPr lang="ar-SA" sz="2800" b="1" dirty="0" smtClean="0">
                <a:solidFill>
                  <a:schemeClr val="accent5">
                    <a:lumMod val="50000"/>
                  </a:schemeClr>
                </a:solidFill>
              </a:rPr>
              <a:t>إذا </a:t>
            </a:r>
            <a:r>
              <a:rPr lang="ar-SA" sz="2800" b="1" dirty="0">
                <a:solidFill>
                  <a:schemeClr val="accent5">
                    <a:lumMod val="50000"/>
                  </a:schemeClr>
                </a:solidFill>
              </a:rPr>
              <a:t>بدون التجربة الحسية، تظل مقولة الفهم فارغة جوفاء، وبدون الفهم تظل الادراكات </a:t>
            </a:r>
            <a:r>
              <a:rPr lang="ar-SA" sz="2800" b="1" dirty="0" smtClean="0">
                <a:solidFill>
                  <a:schemeClr val="accent5">
                    <a:lumMod val="50000"/>
                  </a:schemeClr>
                </a:solidFill>
              </a:rPr>
              <a:t>الحسية شتاتا </a:t>
            </a:r>
            <a:r>
              <a:rPr lang="ar-SA" sz="2800" b="1" dirty="0">
                <a:solidFill>
                  <a:schemeClr val="accent5">
                    <a:lumMod val="50000"/>
                  </a:schemeClr>
                </a:solidFill>
              </a:rPr>
              <a:t>مبعثرا ليس له مضمون.</a:t>
            </a:r>
          </a:p>
          <a:p>
            <a:pPr algn="ctr"/>
            <a:r>
              <a:rPr lang="ar-SA" sz="2800" b="1" dirty="0">
                <a:solidFill>
                  <a:schemeClr val="accent5">
                    <a:lumMod val="50000"/>
                  </a:schemeClr>
                </a:solidFill>
              </a:rPr>
              <a:t>وهكذا نلاحظ أن كانط يفسر المعرفة بأنها نتيجة لتضافر عاملين: عامل صوري يتمثل في طبيعة العقل ذاته، وعاملٍ مادي هو عبارة عن الادراكات الحسية الخارجية المبعثرة.</a:t>
            </a:r>
          </a:p>
        </p:txBody>
      </p:sp>
      <p:sp>
        <p:nvSpPr>
          <p:cNvPr id="5" name="عنصر نائب للتاريخ 4"/>
          <p:cNvSpPr>
            <a:spLocks noGrp="1"/>
          </p:cNvSpPr>
          <p:nvPr>
            <p:ph type="dt" sz="half" idx="10"/>
          </p:nvPr>
        </p:nvSpPr>
        <p:spPr/>
        <p:txBody>
          <a:bodyPr/>
          <a:lstStyle/>
          <a:p>
            <a:fld id="{8C5A9490-3E5B-4926-9826-EB6DDF1D0444}" type="uaqdatetime1">
              <a:rPr lang="ar-SA" smtClean="0"/>
              <a:t>28/01/40</a:t>
            </a:fld>
            <a:endParaRPr lang="ar-SA"/>
          </a:p>
        </p:txBody>
      </p:sp>
      <p:sp>
        <p:nvSpPr>
          <p:cNvPr id="6" name="عنصر نائب للتذييل 5"/>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7" name="عنصر نائب لرقم الشريحة 6"/>
          <p:cNvSpPr>
            <a:spLocks noGrp="1"/>
          </p:cNvSpPr>
          <p:nvPr>
            <p:ph type="sldNum" sz="quarter" idx="12"/>
          </p:nvPr>
        </p:nvSpPr>
        <p:spPr/>
        <p:txBody>
          <a:bodyPr/>
          <a:lstStyle/>
          <a:p>
            <a:fld id="{D4D16A77-7772-4162-BBAE-674A555B0FA7}" type="slidenum">
              <a:rPr lang="ar-SA" smtClean="0"/>
              <a:t>11</a:t>
            </a:fld>
            <a:endParaRPr lang="ar-SA"/>
          </a:p>
        </p:txBody>
      </p:sp>
    </p:spTree>
    <p:extLst>
      <p:ext uri="{BB962C8B-B14F-4D97-AF65-F5344CB8AC3E}">
        <p14:creationId xmlns:p14="http://schemas.microsoft.com/office/powerpoint/2010/main" val="263253798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5212" y="332656"/>
            <a:ext cx="8229600" cy="1714202"/>
          </a:xfrm>
        </p:spPr>
        <p:txBody>
          <a:bodyPr>
            <a:normAutofit/>
          </a:bodyPr>
          <a:lstStyle/>
          <a:p>
            <a:r>
              <a:rPr lang="ar-SA" sz="4000" dirty="0">
                <a:solidFill>
                  <a:srgbClr val="7030A0"/>
                </a:solidFill>
                <a:latin typeface="Calisto MT" pitchFamily="18" charset="0"/>
              </a:rPr>
              <a:t>أتأمل قول كانط في الصورة المجاورة وأوضح دور الحواس والعقل في عملية المعرفة بالأمثلة؟</a:t>
            </a:r>
            <a:r>
              <a:rPr lang="ar-SA" sz="4000" dirty="0"/>
              <a:t>	</a:t>
            </a:r>
            <a:endParaRPr lang="en-US" sz="4000" dirty="0"/>
          </a:p>
        </p:txBody>
      </p:sp>
      <p:pic>
        <p:nvPicPr>
          <p:cNvPr id="1026" name="Picture 2" descr="٢٠١٨٠٣٣١_٢١٥٩٠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88840"/>
            <a:ext cx="5976664" cy="4568048"/>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تاريخ 2"/>
          <p:cNvSpPr>
            <a:spLocks noGrp="1"/>
          </p:cNvSpPr>
          <p:nvPr>
            <p:ph type="dt" sz="half" idx="10"/>
          </p:nvPr>
        </p:nvSpPr>
        <p:spPr/>
        <p:txBody>
          <a:bodyPr/>
          <a:lstStyle/>
          <a:p>
            <a:fld id="{F2799039-E9A7-4569-B4E3-5844F295A42C}" type="uaqdatetime1">
              <a:rPr lang="ar-SA" smtClean="0"/>
              <a:t>28/01/40</a:t>
            </a:fld>
            <a:endParaRPr lang="ar-SA"/>
          </a:p>
        </p:txBody>
      </p:sp>
      <p:sp>
        <p:nvSpPr>
          <p:cNvPr id="4" name="عنصر نائب للتذييل 3"/>
          <p:cNvSpPr>
            <a:spLocks noGrp="1"/>
          </p:cNvSpPr>
          <p:nvPr>
            <p:ph type="ftr" sz="quarter" idx="11"/>
          </p:nvPr>
        </p:nvSpPr>
        <p:spPr/>
        <p:txBody>
          <a:bodyPr/>
          <a:lstStyle/>
          <a:p>
            <a:r>
              <a:rPr lang="en-US" smtClean="0"/>
              <a:t>m    -   s </a:t>
            </a:r>
            <a:endParaRPr lang="ar-SA"/>
          </a:p>
        </p:txBody>
      </p:sp>
      <p:sp>
        <p:nvSpPr>
          <p:cNvPr id="5" name="عنصر نائب لرقم الشريحة 4"/>
          <p:cNvSpPr>
            <a:spLocks noGrp="1"/>
          </p:cNvSpPr>
          <p:nvPr>
            <p:ph type="sldNum" sz="quarter" idx="12"/>
          </p:nvPr>
        </p:nvSpPr>
        <p:spPr/>
        <p:txBody>
          <a:bodyPr/>
          <a:lstStyle/>
          <a:p>
            <a:fld id="{D4D16A77-7772-4162-BBAE-674A555B0FA7}" type="slidenum">
              <a:rPr lang="ar-SA" smtClean="0"/>
              <a:t>12</a:t>
            </a:fld>
            <a:endParaRPr lang="ar-SA"/>
          </a:p>
        </p:txBody>
      </p:sp>
    </p:spTree>
    <p:extLst>
      <p:ext uri="{BB962C8B-B14F-4D97-AF65-F5344CB8AC3E}">
        <p14:creationId xmlns:p14="http://schemas.microsoft.com/office/powerpoint/2010/main" val="376604278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892" y="476672"/>
            <a:ext cx="7632848" cy="4752528"/>
          </a:xfrm>
        </p:spPr>
        <p:txBody>
          <a:bodyPr>
            <a:normAutofit/>
          </a:bodyPr>
          <a:lstStyle/>
          <a:p>
            <a:pPr marL="0" indent="0" algn="ctr">
              <a:lnSpc>
                <a:spcPct val="80000"/>
              </a:lnSpc>
              <a:spcBef>
                <a:spcPct val="0"/>
              </a:spcBef>
              <a:buNone/>
            </a:pPr>
            <a:r>
              <a:rPr lang="ar-SA" sz="4400" dirty="0" smtClean="0">
                <a:solidFill>
                  <a:srgbClr val="FF0000"/>
                </a:solidFill>
                <a:latin typeface="Calisto MT" pitchFamily="18" charset="0"/>
                <a:ea typeface="+mj-ea"/>
                <a:cs typeface="+mj-cs"/>
              </a:rPr>
              <a:t>ثالثاً </a:t>
            </a:r>
            <a:r>
              <a:rPr lang="ar-SA" sz="4400" dirty="0">
                <a:solidFill>
                  <a:srgbClr val="FF0000"/>
                </a:solidFill>
                <a:latin typeface="Calisto MT" pitchFamily="18" charset="0"/>
                <a:ea typeface="+mj-ea"/>
                <a:cs typeface="+mj-cs"/>
              </a:rPr>
              <a:t>- أنواع المعرفة : </a:t>
            </a:r>
            <a:endParaRPr lang="en-US" sz="4400" dirty="0">
              <a:solidFill>
                <a:srgbClr val="FF0000"/>
              </a:solidFill>
              <a:latin typeface="Calisto MT" pitchFamily="18" charset="0"/>
              <a:ea typeface="+mj-ea"/>
              <a:cs typeface="+mj-cs"/>
            </a:endParaRPr>
          </a:p>
          <a:p>
            <a:pPr marL="0" indent="0" algn="ctr">
              <a:lnSpc>
                <a:spcPct val="80000"/>
              </a:lnSpc>
              <a:spcBef>
                <a:spcPct val="0"/>
              </a:spcBef>
              <a:buNone/>
            </a:pPr>
            <a:r>
              <a:rPr lang="ar-SA" sz="4400" dirty="0">
                <a:latin typeface="Calisto MT" pitchFamily="18" charset="0"/>
                <a:ea typeface="+mj-ea"/>
                <a:cs typeface="+mj-cs"/>
              </a:rPr>
              <a:t>أشار العديد من الفلاسفة مثل </a:t>
            </a:r>
            <a:r>
              <a:rPr lang="ar-SA" sz="4400" dirty="0">
                <a:solidFill>
                  <a:srgbClr val="FF3399"/>
                </a:solidFill>
                <a:latin typeface="Calisto MT" pitchFamily="18" charset="0"/>
                <a:ea typeface="+mj-ea"/>
                <a:cs typeface="+mj-cs"/>
              </a:rPr>
              <a:t>(اسبينوزا) </a:t>
            </a:r>
            <a:endParaRPr lang="ar-SA" sz="4400" dirty="0" smtClean="0">
              <a:solidFill>
                <a:srgbClr val="FF3399"/>
              </a:solidFill>
              <a:latin typeface="Calisto MT" pitchFamily="18" charset="0"/>
              <a:ea typeface="+mj-ea"/>
              <a:cs typeface="+mj-cs"/>
            </a:endParaRPr>
          </a:p>
          <a:p>
            <a:pPr marL="0" indent="0" algn="ctr">
              <a:lnSpc>
                <a:spcPct val="80000"/>
              </a:lnSpc>
              <a:spcBef>
                <a:spcPct val="0"/>
              </a:spcBef>
              <a:buNone/>
            </a:pPr>
            <a:endParaRPr lang="ar-SA" sz="4400" dirty="0" smtClean="0">
              <a:solidFill>
                <a:srgbClr val="FF3399"/>
              </a:solidFill>
              <a:latin typeface="Calisto MT" pitchFamily="18" charset="0"/>
              <a:ea typeface="+mj-ea"/>
              <a:cs typeface="+mj-cs"/>
            </a:endParaRPr>
          </a:p>
          <a:p>
            <a:pPr marL="0" indent="0" algn="ctr">
              <a:lnSpc>
                <a:spcPct val="80000"/>
              </a:lnSpc>
              <a:spcBef>
                <a:spcPct val="0"/>
              </a:spcBef>
              <a:buNone/>
            </a:pPr>
            <a:endParaRPr lang="ar-SA" sz="4400" dirty="0" smtClean="0">
              <a:solidFill>
                <a:srgbClr val="FF3399"/>
              </a:solidFill>
              <a:latin typeface="Calisto MT" pitchFamily="18" charset="0"/>
              <a:ea typeface="+mj-ea"/>
              <a:cs typeface="+mj-cs"/>
            </a:endParaRPr>
          </a:p>
          <a:p>
            <a:pPr marL="0" indent="0" algn="ctr">
              <a:lnSpc>
                <a:spcPct val="80000"/>
              </a:lnSpc>
              <a:spcBef>
                <a:spcPct val="0"/>
              </a:spcBef>
              <a:buNone/>
            </a:pPr>
            <a:endParaRPr lang="ar-SA" sz="4400" dirty="0">
              <a:solidFill>
                <a:srgbClr val="FF3399"/>
              </a:solidFill>
              <a:latin typeface="Calisto MT" pitchFamily="18" charset="0"/>
              <a:ea typeface="+mj-ea"/>
              <a:cs typeface="+mj-cs"/>
            </a:endParaRPr>
          </a:p>
          <a:p>
            <a:pPr marL="0" indent="0" algn="ctr">
              <a:lnSpc>
                <a:spcPct val="80000"/>
              </a:lnSpc>
              <a:spcBef>
                <a:spcPct val="0"/>
              </a:spcBef>
              <a:buNone/>
            </a:pPr>
            <a:endParaRPr lang="ar-SA" sz="4400" dirty="0" smtClean="0">
              <a:solidFill>
                <a:srgbClr val="002060"/>
              </a:solidFill>
              <a:latin typeface="Calisto MT" pitchFamily="18" charset="0"/>
              <a:ea typeface="+mj-ea"/>
              <a:cs typeface="+mj-cs"/>
            </a:endParaRPr>
          </a:p>
          <a:p>
            <a:pPr marL="0" indent="0" algn="ctr">
              <a:lnSpc>
                <a:spcPct val="80000"/>
              </a:lnSpc>
              <a:spcBef>
                <a:spcPct val="0"/>
              </a:spcBef>
              <a:buNone/>
            </a:pPr>
            <a:endParaRPr lang="ar-SA" sz="4400" dirty="0" smtClean="0">
              <a:solidFill>
                <a:srgbClr val="002060"/>
              </a:solidFill>
              <a:latin typeface="Calisto MT" pitchFamily="18" charset="0"/>
              <a:ea typeface="+mj-ea"/>
              <a:cs typeface="+mj-cs"/>
            </a:endParaRPr>
          </a:p>
          <a:p>
            <a:pPr marL="0" indent="0" algn="ctr">
              <a:lnSpc>
                <a:spcPct val="80000"/>
              </a:lnSpc>
              <a:spcBef>
                <a:spcPct val="0"/>
              </a:spcBef>
              <a:buNone/>
            </a:pPr>
            <a:r>
              <a:rPr lang="ar-SA" sz="4400" dirty="0" smtClean="0">
                <a:solidFill>
                  <a:srgbClr val="002060"/>
                </a:solidFill>
                <a:latin typeface="Calisto MT" pitchFamily="18" charset="0"/>
                <a:ea typeface="+mj-ea"/>
                <a:cs typeface="+mj-cs"/>
              </a:rPr>
              <a:t>إلى </a:t>
            </a:r>
            <a:r>
              <a:rPr lang="ar-SA" sz="4400" dirty="0">
                <a:solidFill>
                  <a:srgbClr val="002060"/>
                </a:solidFill>
                <a:latin typeface="Calisto MT" pitchFamily="18" charset="0"/>
                <a:ea typeface="+mj-ea"/>
                <a:cs typeface="+mj-cs"/>
              </a:rPr>
              <a:t>أنُ هناك عدة أنواعٍ من المعرفة </a:t>
            </a:r>
            <a:endParaRPr lang="ar-SA" sz="4400" dirty="0" smtClean="0">
              <a:solidFill>
                <a:srgbClr val="002060"/>
              </a:solidFill>
              <a:latin typeface="Calisto MT" pitchFamily="18" charset="0"/>
              <a:ea typeface="+mj-ea"/>
              <a:cs typeface="+mj-cs"/>
            </a:endParaRPr>
          </a:p>
          <a:p>
            <a:pPr marL="0" indent="0" algn="ctr">
              <a:lnSpc>
                <a:spcPct val="80000"/>
              </a:lnSpc>
              <a:spcBef>
                <a:spcPct val="0"/>
              </a:spcBef>
              <a:buNone/>
            </a:pPr>
            <a:endParaRPr lang="ar-SA" sz="4400" dirty="0">
              <a:solidFill>
                <a:srgbClr val="002060"/>
              </a:solidFill>
              <a:latin typeface="Calisto MT" pitchFamily="18" charset="0"/>
              <a:ea typeface="+mj-ea"/>
              <a:cs typeface="+mj-cs"/>
            </a:endParaRPr>
          </a:p>
          <a:p>
            <a:pPr marL="0" indent="0" algn="ctr">
              <a:lnSpc>
                <a:spcPct val="80000"/>
              </a:lnSpc>
              <a:spcBef>
                <a:spcPct val="0"/>
              </a:spcBef>
              <a:buNone/>
            </a:pPr>
            <a:endParaRPr lang="ar-SA" sz="4400" dirty="0" smtClean="0">
              <a:solidFill>
                <a:srgbClr val="002060"/>
              </a:solidFill>
              <a:latin typeface="Calisto MT" pitchFamily="18" charset="0"/>
              <a:ea typeface="+mj-ea"/>
              <a:cs typeface="+mj-cs"/>
            </a:endParaRPr>
          </a:p>
          <a:p>
            <a:pPr marL="0" indent="0" algn="ctr">
              <a:lnSpc>
                <a:spcPct val="80000"/>
              </a:lnSpc>
              <a:spcBef>
                <a:spcPct val="0"/>
              </a:spcBef>
              <a:buNone/>
            </a:pPr>
            <a:endParaRPr lang="ar-SA" sz="4400" dirty="0">
              <a:solidFill>
                <a:srgbClr val="002060"/>
              </a:solidFill>
              <a:latin typeface="Calisto MT" pitchFamily="18" charset="0"/>
              <a:ea typeface="+mj-ea"/>
              <a:cs typeface="+mj-cs"/>
            </a:endParaRPr>
          </a:p>
          <a:p>
            <a:pPr marL="0" indent="0">
              <a:buNone/>
            </a:pPr>
            <a:endParaRPr lang="ar-SA" dirty="0"/>
          </a:p>
        </p:txBody>
      </p:sp>
      <p:graphicFrame>
        <p:nvGraphicFramePr>
          <p:cNvPr id="5" name="جدول 4"/>
          <p:cNvGraphicFramePr>
            <a:graphicFrameLocks noGrp="1"/>
          </p:cNvGraphicFramePr>
          <p:nvPr>
            <p:extLst>
              <p:ext uri="{D42A27DB-BD31-4B8C-83A1-F6EECF244321}">
                <p14:modId xmlns:p14="http://schemas.microsoft.com/office/powerpoint/2010/main" val="3655260600"/>
              </p:ext>
            </p:extLst>
          </p:nvPr>
        </p:nvGraphicFramePr>
        <p:xfrm>
          <a:off x="1212083" y="5085184"/>
          <a:ext cx="6096000" cy="1248544"/>
        </p:xfrm>
        <a:graphic>
          <a:graphicData uri="http://schemas.openxmlformats.org/drawingml/2006/table">
            <a:tbl>
              <a:tblPr rtl="1" firstRow="1" bandRow="1">
                <a:tableStyleId>{5C22544A-7EE6-4342-B048-85BDC9FD1C3A}</a:tableStyleId>
              </a:tblPr>
              <a:tblGrid>
                <a:gridCol w="2032000">
                  <a:extLst>
                    <a:ext uri="{9D8B030D-6E8A-4147-A177-3AD203B41FA5}">
                      <a16:colId xmlns:a16="http://schemas.microsoft.com/office/drawing/2014/main" val="3451100596"/>
                    </a:ext>
                  </a:extLst>
                </a:gridCol>
                <a:gridCol w="2032000">
                  <a:extLst>
                    <a:ext uri="{9D8B030D-6E8A-4147-A177-3AD203B41FA5}">
                      <a16:colId xmlns:a16="http://schemas.microsoft.com/office/drawing/2014/main" val="260892472"/>
                    </a:ext>
                  </a:extLst>
                </a:gridCol>
                <a:gridCol w="2032000">
                  <a:extLst>
                    <a:ext uri="{9D8B030D-6E8A-4147-A177-3AD203B41FA5}">
                      <a16:colId xmlns:a16="http://schemas.microsoft.com/office/drawing/2014/main" val="132970047"/>
                    </a:ext>
                  </a:extLst>
                </a:gridCol>
              </a:tblGrid>
              <a:tr h="1248544">
                <a:tc>
                  <a:txBody>
                    <a:bodyPr/>
                    <a:lstStyle/>
                    <a:p>
                      <a:pPr algn="ctr" rtl="1"/>
                      <a:r>
                        <a:rPr lang="ar-SA" sz="3600" dirty="0" smtClean="0">
                          <a:solidFill>
                            <a:srgbClr val="C00000"/>
                          </a:solidFill>
                        </a:rPr>
                        <a:t>الفعل الحسي </a:t>
                      </a:r>
                      <a:endParaRPr lang="ar-SA" sz="3600" dirty="0">
                        <a:solidFill>
                          <a:srgbClr val="C00000"/>
                        </a:solidFill>
                      </a:endParaRPr>
                    </a:p>
                  </a:txBody>
                  <a:tcPr>
                    <a:solidFill>
                      <a:schemeClr val="accent3">
                        <a:lumMod val="40000"/>
                        <a:lumOff val="60000"/>
                      </a:schemeClr>
                    </a:solidFill>
                  </a:tcPr>
                </a:tc>
                <a:tc>
                  <a:txBody>
                    <a:bodyPr/>
                    <a:lstStyle/>
                    <a:p>
                      <a:pPr algn="ctr" rtl="1"/>
                      <a:r>
                        <a:rPr lang="ar-SA" sz="2800" dirty="0" smtClean="0">
                          <a:solidFill>
                            <a:srgbClr val="FFFF00"/>
                          </a:solidFill>
                        </a:rPr>
                        <a:t>الفعل العقلي البسيط </a:t>
                      </a:r>
                      <a:endParaRPr lang="ar-SA" sz="2800" dirty="0">
                        <a:solidFill>
                          <a:srgbClr val="FFFF00"/>
                        </a:solidFill>
                      </a:endParaRPr>
                    </a:p>
                  </a:txBody>
                  <a:tcPr/>
                </a:tc>
                <a:tc>
                  <a:txBody>
                    <a:bodyPr/>
                    <a:lstStyle/>
                    <a:p>
                      <a:pPr algn="ctr" rtl="1"/>
                      <a:r>
                        <a:rPr lang="ar-SA" sz="3200" dirty="0" smtClean="0">
                          <a:solidFill>
                            <a:srgbClr val="002060"/>
                          </a:solidFill>
                        </a:rPr>
                        <a:t>الفعل العقلي المركب </a:t>
                      </a:r>
                      <a:endParaRPr lang="ar-SA" sz="3200" dirty="0">
                        <a:solidFill>
                          <a:srgbClr val="002060"/>
                        </a:solidFill>
                      </a:endParaRPr>
                    </a:p>
                  </a:txBody>
                  <a:tcPr>
                    <a:solidFill>
                      <a:srgbClr val="FF3399"/>
                    </a:solidFill>
                  </a:tcPr>
                </a:tc>
                <a:extLst>
                  <a:ext uri="{0D108BD9-81ED-4DB2-BD59-A6C34878D82A}">
                    <a16:rowId xmlns:a16="http://schemas.microsoft.com/office/drawing/2014/main" val="2830950706"/>
                  </a:ext>
                </a:extLst>
              </a:tr>
            </a:tbl>
          </a:graphicData>
        </a:graphic>
      </p:graphicFrame>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412776"/>
            <a:ext cx="4272711" cy="3215952"/>
          </a:xfrm>
          <a:prstGeom prst="rect">
            <a:avLst/>
          </a:prstGeom>
          <a:effectLst>
            <a:softEdge rad="635000"/>
          </a:effectLst>
        </p:spPr>
      </p:pic>
      <p:sp>
        <p:nvSpPr>
          <p:cNvPr id="7" name="عنصر نائب للتاريخ 6"/>
          <p:cNvSpPr>
            <a:spLocks noGrp="1"/>
          </p:cNvSpPr>
          <p:nvPr>
            <p:ph type="dt" sz="half" idx="10"/>
          </p:nvPr>
        </p:nvSpPr>
        <p:spPr/>
        <p:txBody>
          <a:bodyPr/>
          <a:lstStyle/>
          <a:p>
            <a:fld id="{D7F9A759-5466-43FA-9D89-2EDE81FA2DBF}" type="uaqdatetime1">
              <a:rPr lang="ar-SA" smtClean="0"/>
              <a:t>28/01/40</a:t>
            </a:fld>
            <a:endParaRPr lang="ar-SA"/>
          </a:p>
        </p:txBody>
      </p:sp>
      <p:sp>
        <p:nvSpPr>
          <p:cNvPr id="8" name="عنصر نائب للتذييل 7"/>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9" name="عنصر نائب لرقم الشريحة 8"/>
          <p:cNvSpPr>
            <a:spLocks noGrp="1"/>
          </p:cNvSpPr>
          <p:nvPr>
            <p:ph type="sldNum" sz="quarter" idx="12"/>
          </p:nvPr>
        </p:nvSpPr>
        <p:spPr/>
        <p:txBody>
          <a:bodyPr/>
          <a:lstStyle/>
          <a:p>
            <a:fld id="{D4D16A77-7772-4162-BBAE-674A555B0FA7}" type="slidenum">
              <a:rPr lang="ar-SA" smtClean="0"/>
              <a:t>13</a:t>
            </a:fld>
            <a:endParaRPr lang="ar-SA"/>
          </a:p>
        </p:txBody>
      </p:sp>
    </p:spTree>
    <p:extLst>
      <p:ext uri="{BB962C8B-B14F-4D97-AF65-F5344CB8AC3E}">
        <p14:creationId xmlns:p14="http://schemas.microsoft.com/office/powerpoint/2010/main" val="10903936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7" end="7"/>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7" end="7"/>
                                            </p:txEl>
                                          </p:spTgt>
                                        </p:tgtEl>
                                        <p:attrNameLst>
                                          <p:attrName>ppt_w</p:attrName>
                                        </p:attrNameLst>
                                      </p:cBhvr>
                                    </p:anim>
                                    <p:anim by="(#ppt_w*0.50)" calcmode="lin" valueType="num">
                                      <p:cBhvr>
                                        <p:cTn id="24" dur="500" decel="50000" autoRev="1" fill="hold">
                                          <p:stCondLst>
                                            <p:cond delay="0"/>
                                          </p:stCondLst>
                                        </p:cTn>
                                        <p:tgtEl>
                                          <p:spTgt spid="3">
                                            <p:txEl>
                                              <p:pRg st="7" end="7"/>
                                            </p:txEl>
                                          </p:spTgt>
                                        </p:tgtEl>
                                        <p:attrNameLst>
                                          <p:attrName>ppt_x</p:attrName>
                                        </p:attrNameLst>
                                      </p:cBhvr>
                                    </p:anim>
                                    <p:anim from="(-#ppt_h/2)" to="(#ppt_y)" calcmode="lin" valueType="num">
                                      <p:cBhvr>
                                        <p:cTn id="25" dur="1000" fill="hold">
                                          <p:stCondLst>
                                            <p:cond delay="0"/>
                                          </p:stCondLst>
                                        </p:cTn>
                                        <p:tgtEl>
                                          <p:spTgt spid="3">
                                            <p:txEl>
                                              <p:pRg st="7" end="7"/>
                                            </p:txEl>
                                          </p:spTgt>
                                        </p:tgtEl>
                                        <p:attrNameLst>
                                          <p:attrName>ppt_y</p:attrName>
                                        </p:attrNameLst>
                                      </p:cBhvr>
                                    </p:anim>
                                    <p:animRot by="21600000">
                                      <p:cBhvr>
                                        <p:cTn id="26" dur="1000" fill="hold">
                                          <p:stCondLst>
                                            <p:cond delay="0"/>
                                          </p:stCondLst>
                                        </p:cTn>
                                        <p:tgtEl>
                                          <p:spTgt spid="3">
                                            <p:txEl>
                                              <p:pRg st="7" end="7"/>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81445"/>
            <a:ext cx="7416824" cy="4903739"/>
          </a:xfrm>
        </p:spPr>
        <p:txBody>
          <a:bodyPr>
            <a:normAutofit/>
          </a:bodyPr>
          <a:lstStyle/>
          <a:p>
            <a:pPr marL="0" indent="0" algn="ctr">
              <a:buNone/>
            </a:pPr>
            <a:r>
              <a:rPr lang="ar-SA" sz="4400" dirty="0">
                <a:solidFill>
                  <a:srgbClr val="00B050"/>
                </a:solidFill>
                <a:latin typeface="Calisto MT" pitchFamily="18" charset="0"/>
                <a:ea typeface="+mj-ea"/>
                <a:cs typeface="+mj-cs"/>
              </a:rPr>
              <a:t>1- النوعُ الأول : </a:t>
            </a:r>
            <a:endParaRPr lang="en-US" sz="4400" dirty="0">
              <a:solidFill>
                <a:srgbClr val="00B050"/>
              </a:solidFill>
              <a:latin typeface="Calisto MT" pitchFamily="18" charset="0"/>
              <a:ea typeface="+mj-ea"/>
              <a:cs typeface="+mj-cs"/>
            </a:endParaRPr>
          </a:p>
          <a:p>
            <a:pPr marL="0" indent="0" algn="ctr">
              <a:buNone/>
            </a:pPr>
            <a:r>
              <a:rPr lang="ar-SA" sz="3600" dirty="0">
                <a:solidFill>
                  <a:srgbClr val="FF3399"/>
                </a:solidFill>
                <a:latin typeface="Calisto MT" pitchFamily="18" charset="0"/>
                <a:ea typeface="+mj-ea"/>
                <a:cs typeface="+mj-cs"/>
              </a:rPr>
              <a:t>معرفة بالتجربة المجملة أو الاستقراء العامي، </a:t>
            </a:r>
            <a:r>
              <a:rPr lang="ar-SA" sz="3600" dirty="0">
                <a:solidFill>
                  <a:srgbClr val="002060"/>
                </a:solidFill>
                <a:latin typeface="Calisto MT" pitchFamily="18" charset="0"/>
                <a:ea typeface="+mj-ea"/>
                <a:cs typeface="+mj-cs"/>
              </a:rPr>
              <a:t>وهى إدراك الجزئيات بالحواس بحيثُ  تنشأُ في الذهن أفكار عامة من تقارب الحالات المتشابهة </a:t>
            </a:r>
            <a:r>
              <a:rPr lang="ar-SA" sz="3600" dirty="0" smtClean="0">
                <a:solidFill>
                  <a:srgbClr val="FF0000"/>
                </a:solidFill>
                <a:latin typeface="Calisto MT" pitchFamily="18" charset="0"/>
                <a:ea typeface="+mj-ea"/>
                <a:cs typeface="+mj-cs"/>
              </a:rPr>
              <a:t>مثل معرفتي </a:t>
            </a:r>
            <a:r>
              <a:rPr lang="ar-SA" sz="3600" dirty="0">
                <a:solidFill>
                  <a:srgbClr val="FF0000"/>
                </a:solidFill>
                <a:latin typeface="Calisto MT" pitchFamily="18" charset="0"/>
                <a:ea typeface="+mj-ea"/>
                <a:cs typeface="+mj-cs"/>
              </a:rPr>
              <a:t>أن </a:t>
            </a:r>
            <a:r>
              <a:rPr lang="ar-SA" sz="3600" dirty="0" smtClean="0">
                <a:solidFill>
                  <a:srgbClr val="FF0000"/>
                </a:solidFill>
                <a:latin typeface="Calisto MT" pitchFamily="18" charset="0"/>
                <a:ea typeface="+mj-ea"/>
                <a:cs typeface="+mj-cs"/>
              </a:rPr>
              <a:t>الزيت يوضع في السيارة  </a:t>
            </a:r>
          </a:p>
          <a:p>
            <a:pPr marL="0" indent="0" algn="ctr">
              <a:buNone/>
            </a:pPr>
            <a:r>
              <a:rPr lang="ar-SA" sz="3600" dirty="0" smtClean="0">
                <a:solidFill>
                  <a:srgbClr val="FF0000"/>
                </a:solidFill>
                <a:latin typeface="Calisto MT" pitchFamily="18" charset="0"/>
                <a:ea typeface="+mj-ea"/>
                <a:cs typeface="+mj-cs"/>
              </a:rPr>
              <a:t> </a:t>
            </a:r>
          </a:p>
          <a:p>
            <a:pPr marL="0" indent="0" algn="ctr">
              <a:buNone/>
            </a:pPr>
            <a:endParaRPr lang="ar-SA" sz="3600" dirty="0" smtClean="0">
              <a:solidFill>
                <a:srgbClr val="002060"/>
              </a:solidFill>
              <a:latin typeface="Calisto MT" pitchFamily="18" charset="0"/>
              <a:ea typeface="+mj-ea"/>
              <a:cs typeface="+mj-cs"/>
            </a:endParaRPr>
          </a:p>
          <a:p>
            <a:pPr marL="0" indent="0" algn="ctr">
              <a:buNone/>
            </a:pPr>
            <a:endParaRPr lang="ar-SA" sz="3600" dirty="0">
              <a:solidFill>
                <a:srgbClr val="002060"/>
              </a:solidFill>
              <a:latin typeface="Calisto MT" pitchFamily="18" charset="0"/>
              <a:ea typeface="+mj-ea"/>
              <a:cs typeface="+mj-cs"/>
            </a:endParaRPr>
          </a:p>
          <a:p>
            <a:pPr marL="0" indent="0" algn="ctr">
              <a:buNone/>
            </a:pPr>
            <a:endParaRPr lang="ar-SA" dirty="0"/>
          </a:p>
        </p:txBody>
      </p:sp>
      <p:sp>
        <p:nvSpPr>
          <p:cNvPr id="2" name="شكل بيضاوي 1"/>
          <p:cNvSpPr/>
          <p:nvPr/>
        </p:nvSpPr>
        <p:spPr>
          <a:xfrm>
            <a:off x="3635896" y="3367756"/>
            <a:ext cx="4824536" cy="1141363"/>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dirty="0" smtClean="0">
                <a:solidFill>
                  <a:schemeClr val="accent3">
                    <a:lumMod val="50000"/>
                  </a:schemeClr>
                </a:solidFill>
              </a:rPr>
              <a:t>أعطي أمثلة اخرى على ذلك </a:t>
            </a:r>
            <a:endParaRPr lang="ar-SA" sz="2800" b="1" dirty="0">
              <a:solidFill>
                <a:schemeClr val="accent3">
                  <a:lumMod val="50000"/>
                </a:schemeClr>
              </a:solidFill>
            </a:endParaRPr>
          </a:p>
        </p:txBody>
      </p:sp>
      <p:sp>
        <p:nvSpPr>
          <p:cNvPr id="4" name="عنصر نائب للتاريخ 3"/>
          <p:cNvSpPr>
            <a:spLocks noGrp="1"/>
          </p:cNvSpPr>
          <p:nvPr>
            <p:ph type="dt" sz="half" idx="10"/>
          </p:nvPr>
        </p:nvSpPr>
        <p:spPr/>
        <p:txBody>
          <a:bodyPr/>
          <a:lstStyle/>
          <a:p>
            <a:fld id="{6AEC3882-2584-4C22-A088-B0732B503EF8}" type="uaqdatetime1">
              <a:rPr lang="ar-SA" smtClean="0"/>
              <a:t>28/01/40</a:t>
            </a:fld>
            <a:endParaRPr lang="ar-SA"/>
          </a:p>
        </p:txBody>
      </p:sp>
      <p:sp>
        <p:nvSpPr>
          <p:cNvPr id="5" name="عنصر نائب للتذييل 4"/>
          <p:cNvSpPr>
            <a:spLocks noGrp="1"/>
          </p:cNvSpPr>
          <p:nvPr>
            <p:ph type="ftr" sz="quarter" idx="11"/>
          </p:nvPr>
        </p:nvSpPr>
        <p:spPr/>
        <p:txBody>
          <a:bodyPr/>
          <a:lstStyle/>
          <a:p>
            <a:r>
              <a:rPr lang="en-US" smtClean="0"/>
              <a:t>m    -   s </a:t>
            </a:r>
            <a:endParaRPr lang="ar-SA"/>
          </a:p>
        </p:txBody>
      </p:sp>
      <p:sp>
        <p:nvSpPr>
          <p:cNvPr id="6" name="عنصر نائب لرقم الشريحة 5"/>
          <p:cNvSpPr>
            <a:spLocks noGrp="1"/>
          </p:cNvSpPr>
          <p:nvPr>
            <p:ph type="sldNum" sz="quarter" idx="12"/>
          </p:nvPr>
        </p:nvSpPr>
        <p:spPr/>
        <p:txBody>
          <a:bodyPr/>
          <a:lstStyle/>
          <a:p>
            <a:fld id="{D4D16A77-7772-4162-BBAE-674A555B0FA7}" type="slidenum">
              <a:rPr lang="ar-SA" smtClean="0"/>
              <a:t>14</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205781"/>
            <a:ext cx="1990527" cy="1465312"/>
          </a:xfrm>
          <a:prstGeom prst="rect">
            <a:avLst/>
          </a:prstGeom>
        </p:spPr>
      </p:pic>
      <p:sp>
        <p:nvSpPr>
          <p:cNvPr id="8" name="Rectangle 7"/>
          <p:cNvSpPr/>
          <p:nvPr/>
        </p:nvSpPr>
        <p:spPr>
          <a:xfrm>
            <a:off x="2232248" y="5132784"/>
            <a:ext cx="6228184" cy="1077218"/>
          </a:xfrm>
          <a:prstGeom prst="rect">
            <a:avLst/>
          </a:prstGeom>
        </p:spPr>
        <p:txBody>
          <a:bodyPr wrap="square">
            <a:spAutoFit/>
          </a:bodyPr>
          <a:lstStyle/>
          <a:p>
            <a:pPr algn="ctr"/>
            <a:r>
              <a:rPr lang="ar-SA" sz="3200" dirty="0">
                <a:solidFill>
                  <a:srgbClr val="002060"/>
                </a:solidFill>
                <a:latin typeface="Calisto MT" pitchFamily="18" charset="0"/>
              </a:rPr>
              <a:t>وما يزيد يقيننا  بهذه الأفكار أننا لم نصادف ظواهر معارضةً لها في الواقع.</a:t>
            </a:r>
            <a:endParaRPr lang="en-US" sz="3200" dirty="0">
              <a:solidFill>
                <a:srgbClr val="002060"/>
              </a:solidFill>
              <a:latin typeface="Calisto MT" pitchFamily="18" charset="0"/>
            </a:endParaRPr>
          </a:p>
        </p:txBody>
      </p:sp>
    </p:spTree>
    <p:extLst>
      <p:ext uri="{BB962C8B-B14F-4D97-AF65-F5344CB8AC3E}">
        <p14:creationId xmlns:p14="http://schemas.microsoft.com/office/powerpoint/2010/main" val="1792860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by="(-#ppt_w*2)" calcmode="lin" valueType="num">
                                      <p:cBhvr rctx="PPT">
                                        <p:cTn id="41" dur="500" autoRev="1" fill="hold">
                                          <p:stCondLst>
                                            <p:cond delay="0"/>
                                          </p:stCondLst>
                                        </p:cTn>
                                        <p:tgtEl>
                                          <p:spTgt spid="8"/>
                                        </p:tgtEl>
                                        <p:attrNameLst>
                                          <p:attrName>ppt_w</p:attrName>
                                        </p:attrNameLst>
                                      </p:cBhvr>
                                    </p:anim>
                                    <p:anim by="(#ppt_w*0.50)" calcmode="lin" valueType="num">
                                      <p:cBhvr>
                                        <p:cTn id="42" dur="500" decel="50000" autoRev="1" fill="hold">
                                          <p:stCondLst>
                                            <p:cond delay="0"/>
                                          </p:stCondLst>
                                        </p:cTn>
                                        <p:tgtEl>
                                          <p:spTgt spid="8"/>
                                        </p:tgtEl>
                                        <p:attrNameLst>
                                          <p:attrName>ppt_x</p:attrName>
                                        </p:attrNameLst>
                                      </p:cBhvr>
                                    </p:anim>
                                    <p:anim from="(-#ppt_h/2)" to="(#ppt_y)" calcmode="lin" valueType="num">
                                      <p:cBhvr>
                                        <p:cTn id="43" dur="1000" fill="hold">
                                          <p:stCondLst>
                                            <p:cond delay="0"/>
                                          </p:stCondLst>
                                        </p:cTn>
                                        <p:tgtEl>
                                          <p:spTgt spid="8"/>
                                        </p:tgtEl>
                                        <p:attrNameLst>
                                          <p:attrName>ppt_y</p:attrName>
                                        </p:attrNameLst>
                                      </p:cBhvr>
                                    </p:anim>
                                    <p:animRot by="21600000">
                                      <p:cBhvr>
                                        <p:cTn id="4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482" y="404664"/>
            <a:ext cx="7427168" cy="5793507"/>
          </a:xfrm>
        </p:spPr>
        <p:txBody>
          <a:bodyPr/>
          <a:lstStyle/>
          <a:p>
            <a:pPr marL="0" indent="0" algn="ctr">
              <a:lnSpc>
                <a:spcPct val="90000"/>
              </a:lnSpc>
              <a:buNone/>
            </a:pPr>
            <a:r>
              <a:rPr lang="ar-SA" sz="4100" dirty="0">
                <a:solidFill>
                  <a:srgbClr val="00B050"/>
                </a:solidFill>
                <a:latin typeface="Calisto MT" pitchFamily="18" charset="0"/>
                <a:ea typeface="+mj-ea"/>
                <a:cs typeface="+mj-cs"/>
              </a:rPr>
              <a:t>2- النوعُ الثاني : </a:t>
            </a:r>
            <a:endParaRPr lang="en-US" sz="4100" dirty="0">
              <a:solidFill>
                <a:srgbClr val="00B050"/>
              </a:solidFill>
              <a:latin typeface="Calisto MT" pitchFamily="18" charset="0"/>
              <a:ea typeface="+mj-ea"/>
              <a:cs typeface="+mj-cs"/>
            </a:endParaRPr>
          </a:p>
          <a:p>
            <a:pPr marL="0" indent="0" algn="ctr">
              <a:lnSpc>
                <a:spcPct val="90000"/>
              </a:lnSpc>
              <a:buNone/>
            </a:pPr>
            <a:r>
              <a:rPr lang="ar-SA" sz="4100" dirty="0">
                <a:solidFill>
                  <a:srgbClr val="FF3399"/>
                </a:solidFill>
                <a:latin typeface="Calisto MT" pitchFamily="18" charset="0"/>
                <a:ea typeface="+mj-ea"/>
                <a:cs typeface="+mj-cs"/>
              </a:rPr>
              <a:t>معرفة عقلية استدلالية</a:t>
            </a:r>
            <a:r>
              <a:rPr lang="ar-SA" dirty="0">
                <a:solidFill>
                  <a:srgbClr val="FF3399"/>
                </a:solidFill>
                <a:latin typeface="Calisto MT" pitchFamily="18" charset="0"/>
                <a:ea typeface="+mj-ea"/>
                <a:cs typeface="+mj-cs"/>
              </a:rPr>
              <a:t> </a:t>
            </a:r>
            <a:r>
              <a:rPr lang="ar-SA" sz="3600" dirty="0">
                <a:latin typeface="Calisto MT" pitchFamily="18" charset="0"/>
                <a:ea typeface="+mj-ea"/>
                <a:cs typeface="+mj-cs"/>
              </a:rPr>
              <a:t>تستنتج شيئا من شيء، كاستنتاج العلة من المعلول دون إدراك النحو </a:t>
            </a:r>
            <a:r>
              <a:rPr lang="ar-SA" sz="3600" dirty="0" smtClean="0">
                <a:latin typeface="Calisto MT" pitchFamily="18" charset="0"/>
                <a:ea typeface="+mj-ea"/>
                <a:cs typeface="+mj-cs"/>
              </a:rPr>
              <a:t>الذي تحدثُ </a:t>
            </a:r>
            <a:r>
              <a:rPr lang="ar-SA" sz="3600" dirty="0">
                <a:latin typeface="Calisto MT" pitchFamily="18" charset="0"/>
                <a:ea typeface="+mj-ea"/>
                <a:cs typeface="+mj-cs"/>
              </a:rPr>
              <a:t>عليه العلة </a:t>
            </a:r>
            <a:r>
              <a:rPr lang="ar-SA" sz="3600" dirty="0" smtClean="0">
                <a:latin typeface="Calisto MT" pitchFamily="18" charset="0"/>
                <a:ea typeface="+mj-ea"/>
                <a:cs typeface="+mj-cs"/>
              </a:rPr>
              <a:t>والمعلولٌ </a:t>
            </a:r>
            <a:endParaRPr lang="en-US" sz="3600" dirty="0">
              <a:latin typeface="Calisto MT" pitchFamily="18" charset="0"/>
              <a:ea typeface="+mj-ea"/>
              <a:cs typeface="+mj-cs"/>
            </a:endParaRPr>
          </a:p>
          <a:p>
            <a:pPr marL="0" indent="0" algn="ctr">
              <a:lnSpc>
                <a:spcPct val="90000"/>
              </a:lnSpc>
              <a:buNone/>
            </a:pPr>
            <a:r>
              <a:rPr lang="ar-SA" sz="3600" dirty="0">
                <a:latin typeface="Calisto MT" pitchFamily="18" charset="0"/>
                <a:ea typeface="+mj-ea"/>
                <a:cs typeface="+mj-cs"/>
              </a:rPr>
              <a:t>مثالُ : نعرفٌ أن الحديد </a:t>
            </a:r>
            <a:r>
              <a:rPr lang="ar-SA" sz="3600" dirty="0" smtClean="0">
                <a:latin typeface="Calisto MT" pitchFamily="18" charset="0"/>
                <a:ea typeface="+mj-ea"/>
                <a:cs typeface="+mj-cs"/>
              </a:rPr>
              <a:t>وبقية</a:t>
            </a:r>
          </a:p>
          <a:p>
            <a:pPr marL="0" indent="0" algn="ctr">
              <a:lnSpc>
                <a:spcPct val="90000"/>
              </a:lnSpc>
              <a:buNone/>
            </a:pPr>
            <a:r>
              <a:rPr lang="ar-SA" sz="3600" dirty="0" smtClean="0">
                <a:latin typeface="Calisto MT" pitchFamily="18" charset="0"/>
                <a:ea typeface="+mj-ea"/>
                <a:cs typeface="+mj-cs"/>
              </a:rPr>
              <a:t> </a:t>
            </a:r>
            <a:r>
              <a:rPr lang="ar-SA" sz="3600" dirty="0">
                <a:latin typeface="Calisto MT" pitchFamily="18" charset="0"/>
                <a:ea typeface="+mj-ea"/>
                <a:cs typeface="+mj-cs"/>
              </a:rPr>
              <a:t>المعادن يجذبها المغناطيس دون أن نعرف الطريقة التي يحدث بها ذلك. </a:t>
            </a:r>
            <a:endParaRPr lang="ar-SA" sz="3600" dirty="0" smtClean="0">
              <a:latin typeface="Calisto MT" pitchFamily="18" charset="0"/>
              <a:ea typeface="+mj-ea"/>
              <a:cs typeface="+mj-cs"/>
            </a:endParaRPr>
          </a:p>
          <a:p>
            <a:pPr marL="0" indent="0" algn="ctr">
              <a:lnSpc>
                <a:spcPct val="90000"/>
              </a:lnSpc>
              <a:buNone/>
            </a:pPr>
            <a:endParaRPr lang="en-US" sz="3600" dirty="0">
              <a:latin typeface="Calisto MT" pitchFamily="18" charset="0"/>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FF696B13-2EA3-4BF4-8FB1-B07F7D5800E1}" type="uaqdatetime1">
              <a:rPr lang="ar-SA" smtClean="0"/>
              <a:t>28/01/40</a:t>
            </a:fld>
            <a:endParaRPr lang="ar-SA"/>
          </a:p>
        </p:txBody>
      </p:sp>
      <p:sp>
        <p:nvSpPr>
          <p:cNvPr id="5" name="عنصر نائب للتذييل 4"/>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6" name="عنصر نائب لرقم الشريحة 5"/>
          <p:cNvSpPr>
            <a:spLocks noGrp="1"/>
          </p:cNvSpPr>
          <p:nvPr>
            <p:ph type="sldNum" sz="quarter" idx="12"/>
          </p:nvPr>
        </p:nvSpPr>
        <p:spPr/>
        <p:txBody>
          <a:bodyPr/>
          <a:lstStyle/>
          <a:p>
            <a:fld id="{D4D16A77-7772-4162-BBAE-674A555B0FA7}" type="slidenum">
              <a:rPr lang="ar-SA" smtClean="0"/>
              <a:t>15</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2" y="2636912"/>
            <a:ext cx="2221255" cy="1872208"/>
          </a:xfrm>
          <a:prstGeom prst="rect">
            <a:avLst/>
          </a:prstGeom>
          <a:effectLst>
            <a:softEdge rad="63500"/>
          </a:effectLst>
        </p:spPr>
      </p:pic>
      <p:sp>
        <p:nvSpPr>
          <p:cNvPr id="8" name="شكل بيضاوي 1"/>
          <p:cNvSpPr/>
          <p:nvPr/>
        </p:nvSpPr>
        <p:spPr>
          <a:xfrm>
            <a:off x="2068620" y="4725144"/>
            <a:ext cx="4824536" cy="1141363"/>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dirty="0" smtClean="0">
                <a:solidFill>
                  <a:schemeClr val="accent3">
                    <a:lumMod val="50000"/>
                  </a:schemeClr>
                </a:solidFill>
              </a:rPr>
              <a:t>أعطي أمثلة اخرى على ذلك </a:t>
            </a:r>
            <a:endParaRPr lang="ar-SA" sz="2800" b="1" dirty="0">
              <a:solidFill>
                <a:schemeClr val="accent3">
                  <a:lumMod val="50000"/>
                </a:schemeClr>
              </a:solidFill>
            </a:endParaRPr>
          </a:p>
        </p:txBody>
      </p:sp>
    </p:spTree>
    <p:extLst>
      <p:ext uri="{BB962C8B-B14F-4D97-AF65-F5344CB8AC3E}">
        <p14:creationId xmlns:p14="http://schemas.microsoft.com/office/powerpoint/2010/main" val="3217635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by="(-#ppt_w*2)" calcmode="lin" valueType="num">
                                      <p:cBhvr rctx="PPT">
                                        <p:cTn id="39" dur="500" autoRev="1" fill="hold">
                                          <p:stCondLst>
                                            <p:cond delay="0"/>
                                          </p:stCondLst>
                                        </p:cTn>
                                        <p:tgtEl>
                                          <p:spTgt spid="8"/>
                                        </p:tgtEl>
                                        <p:attrNameLst>
                                          <p:attrName>ppt_w</p:attrName>
                                        </p:attrNameLst>
                                      </p:cBhvr>
                                    </p:anim>
                                    <p:anim by="(#ppt_w*0.50)" calcmode="lin" valueType="num">
                                      <p:cBhvr>
                                        <p:cTn id="40" dur="500" decel="50000" autoRev="1" fill="hold">
                                          <p:stCondLst>
                                            <p:cond delay="0"/>
                                          </p:stCondLst>
                                        </p:cTn>
                                        <p:tgtEl>
                                          <p:spTgt spid="8"/>
                                        </p:tgtEl>
                                        <p:attrNameLst>
                                          <p:attrName>ppt_x</p:attrName>
                                        </p:attrNameLst>
                                      </p:cBhvr>
                                    </p:anim>
                                    <p:anim from="(-#ppt_h/2)" to="(#ppt_y)" calcmode="lin" valueType="num">
                                      <p:cBhvr>
                                        <p:cTn id="41" dur="1000" fill="hold">
                                          <p:stCondLst>
                                            <p:cond delay="0"/>
                                          </p:stCondLst>
                                        </p:cTn>
                                        <p:tgtEl>
                                          <p:spTgt spid="8"/>
                                        </p:tgtEl>
                                        <p:attrNameLst>
                                          <p:attrName>ppt_y</p:attrName>
                                        </p:attrNameLst>
                                      </p:cBhvr>
                                    </p:anim>
                                    <p:animRot by="21600000">
                                      <p:cBhvr>
                                        <p:cTn id="42" dur="1000" fill="hold">
                                          <p:stCondLst>
                                            <p:cond delay="0"/>
                                          </p:stCondLst>
                                        </p:cTn>
                                        <p:tgtEl>
                                          <p:spTgt spid="8"/>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6468" y="0"/>
            <a:ext cx="7427168" cy="2492896"/>
          </a:xfrm>
        </p:spPr>
        <p:txBody>
          <a:bodyPr>
            <a:normAutofit/>
          </a:bodyPr>
          <a:lstStyle/>
          <a:p>
            <a:pPr marL="0" indent="0" algn="ctr">
              <a:lnSpc>
                <a:spcPct val="90000"/>
              </a:lnSpc>
              <a:buNone/>
            </a:pPr>
            <a:r>
              <a:rPr lang="ar-SA" sz="4100" dirty="0">
                <a:solidFill>
                  <a:srgbClr val="00B050"/>
                </a:solidFill>
                <a:latin typeface="Calisto MT" pitchFamily="18" charset="0"/>
                <a:ea typeface="+mj-ea"/>
                <a:cs typeface="+mj-cs"/>
              </a:rPr>
              <a:t>3- النوعٌ الثالثُ : </a:t>
            </a:r>
            <a:endParaRPr lang="en-US" sz="4100" dirty="0">
              <a:solidFill>
                <a:srgbClr val="00B050"/>
              </a:solidFill>
              <a:latin typeface="Calisto MT" pitchFamily="18" charset="0"/>
              <a:ea typeface="+mj-ea"/>
              <a:cs typeface="+mj-cs"/>
            </a:endParaRPr>
          </a:p>
          <a:p>
            <a:pPr marL="0" indent="0" algn="ctr">
              <a:lnSpc>
                <a:spcPct val="90000"/>
              </a:lnSpc>
              <a:buNone/>
            </a:pPr>
            <a:r>
              <a:rPr lang="ar-SA" sz="4100" dirty="0">
                <a:solidFill>
                  <a:srgbClr val="FF3399"/>
                </a:solidFill>
                <a:latin typeface="Calisto MT" pitchFamily="18" charset="0"/>
                <a:ea typeface="+mj-ea"/>
                <a:cs typeface="+mj-cs"/>
              </a:rPr>
              <a:t>معرفة عقلية حدسية </a:t>
            </a:r>
            <a:r>
              <a:rPr lang="ar-SA" sz="2800" dirty="0" smtClean="0">
                <a:solidFill>
                  <a:srgbClr val="002060"/>
                </a:solidFill>
                <a:latin typeface="Calisto MT" pitchFamily="18" charset="0"/>
                <a:ea typeface="+mj-ea"/>
                <a:cs typeface="+mj-cs"/>
              </a:rPr>
              <a:t>تدرك الشيء بماهيته فعند وصولي إلى تصور واضح عن أي شكل هندسي استطيع أن استنتج خصائصه. </a:t>
            </a:r>
          </a:p>
          <a:p>
            <a:pPr marL="0" indent="0" algn="ctr">
              <a:lnSpc>
                <a:spcPct val="90000"/>
              </a:lnSpc>
              <a:buNone/>
            </a:pPr>
            <a:endParaRPr lang="ar-SA" sz="3500" dirty="0" smtClean="0">
              <a:solidFill>
                <a:srgbClr val="002060"/>
              </a:solidFill>
              <a:latin typeface="Calisto MT" pitchFamily="18" charset="0"/>
              <a:ea typeface="+mj-ea"/>
              <a:cs typeface="+mj-cs"/>
            </a:endParaRPr>
          </a:p>
          <a:p>
            <a:pPr marL="0" indent="0" algn="ctr">
              <a:lnSpc>
                <a:spcPct val="90000"/>
              </a:lnSpc>
              <a:buNone/>
            </a:pPr>
            <a:endParaRPr lang="ar-SA" sz="3500" dirty="0" smtClean="0">
              <a:solidFill>
                <a:srgbClr val="002060"/>
              </a:solidFill>
              <a:latin typeface="Calisto MT" pitchFamily="18" charset="0"/>
              <a:ea typeface="+mj-ea"/>
              <a:cs typeface="+mj-cs"/>
            </a:endParaRPr>
          </a:p>
          <a:p>
            <a:pPr marL="0" indent="0" algn="ctr">
              <a:lnSpc>
                <a:spcPct val="90000"/>
              </a:lnSpc>
              <a:buNone/>
            </a:pPr>
            <a:endParaRPr lang="ar-SA" sz="3500" dirty="0">
              <a:solidFill>
                <a:srgbClr val="002060"/>
              </a:solidFill>
              <a:latin typeface="Calisto MT" pitchFamily="18" charset="0"/>
              <a:ea typeface="+mj-ea"/>
              <a:cs typeface="+mj-cs"/>
            </a:endParaRPr>
          </a:p>
          <a:p>
            <a:pPr marL="0" indent="0">
              <a:buNone/>
            </a:pPr>
            <a:endParaRPr lang="ar-SA" dirty="0"/>
          </a:p>
        </p:txBody>
      </p:sp>
      <p:sp>
        <p:nvSpPr>
          <p:cNvPr id="2" name="عنصر نائب للتاريخ 1"/>
          <p:cNvSpPr>
            <a:spLocks noGrp="1"/>
          </p:cNvSpPr>
          <p:nvPr>
            <p:ph type="dt" sz="half" idx="10"/>
          </p:nvPr>
        </p:nvSpPr>
        <p:spPr/>
        <p:txBody>
          <a:bodyPr/>
          <a:lstStyle/>
          <a:p>
            <a:fld id="{60A8A108-2EC9-4068-A99C-920028CF6ECC}" type="uaqdatetime1">
              <a:rPr lang="ar-SA" smtClean="0"/>
              <a:t>28/01/40</a:t>
            </a:fld>
            <a:endParaRPr lang="ar-SA"/>
          </a:p>
        </p:txBody>
      </p:sp>
      <p:sp>
        <p:nvSpPr>
          <p:cNvPr id="4" name="عنصر نائب للتذييل 3"/>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5" name="عنصر نائب لرقم الشريحة 4"/>
          <p:cNvSpPr>
            <a:spLocks noGrp="1"/>
          </p:cNvSpPr>
          <p:nvPr>
            <p:ph type="sldNum" sz="quarter" idx="12"/>
          </p:nvPr>
        </p:nvSpPr>
        <p:spPr/>
        <p:txBody>
          <a:bodyPr/>
          <a:lstStyle/>
          <a:p>
            <a:fld id="{D4D16A77-7772-4162-BBAE-674A555B0FA7}" type="slidenum">
              <a:rPr lang="ar-SA" smtClean="0"/>
              <a:t>16</a:t>
            </a:fld>
            <a:endParaRPr lang="ar-SA"/>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060848"/>
            <a:ext cx="6408712" cy="1728192"/>
          </a:xfrm>
          <a:prstGeom prst="rect">
            <a:avLst/>
          </a:prstGeom>
          <a:effectLst>
            <a:softEdge rad="63500"/>
          </a:effectLst>
        </p:spPr>
      </p:pic>
      <p:sp>
        <p:nvSpPr>
          <p:cNvPr id="7" name="Rectangle 6"/>
          <p:cNvSpPr/>
          <p:nvPr/>
        </p:nvSpPr>
        <p:spPr>
          <a:xfrm>
            <a:off x="1447258" y="4221088"/>
            <a:ext cx="7185587" cy="2308324"/>
          </a:xfrm>
          <a:prstGeom prst="rect">
            <a:avLst/>
          </a:prstGeom>
        </p:spPr>
        <p:txBody>
          <a:bodyPr wrap="square">
            <a:spAutoFit/>
          </a:bodyPr>
          <a:lstStyle/>
          <a:p>
            <a:pPr algn="ctr">
              <a:lnSpc>
                <a:spcPct val="90000"/>
              </a:lnSpc>
            </a:pPr>
            <a:r>
              <a:rPr lang="ar-SA" sz="3200" dirty="0">
                <a:solidFill>
                  <a:srgbClr val="7030A0"/>
                </a:solidFill>
                <a:latin typeface="Calisto MT" pitchFamily="18" charset="0"/>
              </a:rPr>
              <a:t>هذه المعرفة هي أعلى درجات المعرفة </a:t>
            </a:r>
            <a:r>
              <a:rPr lang="ar-SA" sz="3200" dirty="0">
                <a:latin typeface="Calisto MT" pitchFamily="18" charset="0"/>
              </a:rPr>
              <a:t> </a:t>
            </a:r>
            <a:r>
              <a:rPr lang="ar-SA" sz="3200" dirty="0">
                <a:solidFill>
                  <a:srgbClr val="FF3399"/>
                </a:solidFill>
                <a:latin typeface="Calisto MT" pitchFamily="18" charset="0"/>
              </a:rPr>
              <a:t>لأن موضوعاتها معانٍ واضحة متميزة يكونها العقل بذاته ويؤلف ابتداء منها سلسلةً مرتبةً من الحقائق، </a:t>
            </a:r>
            <a:r>
              <a:rPr lang="ar-SA" sz="3200" dirty="0">
                <a:solidFill>
                  <a:srgbClr val="002060"/>
                </a:solidFill>
                <a:latin typeface="Calisto MT" pitchFamily="18" charset="0"/>
              </a:rPr>
              <a:t>حيث تبدو الحقيقة الجزئية نتيجة لقانونٍ كلى، وهنا تظهر فعالية العقل وخصبه واستقلاله عن الحواس والمخيلة.</a:t>
            </a:r>
            <a:endParaRPr lang="en-US" sz="3200" dirty="0">
              <a:solidFill>
                <a:srgbClr val="002060"/>
              </a:solidFill>
              <a:latin typeface="Calisto MT" pitchFamily="18" charset="0"/>
            </a:endParaRPr>
          </a:p>
        </p:txBody>
      </p:sp>
    </p:spTree>
    <p:extLst>
      <p:ext uri="{BB962C8B-B14F-4D97-AF65-F5344CB8AC3E}">
        <p14:creationId xmlns:p14="http://schemas.microsoft.com/office/powerpoint/2010/main" val="99700541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by="(-#ppt_w*2)" calcmode="lin" valueType="num">
                                      <p:cBhvr rctx="PPT">
                                        <p:cTn id="28" dur="500" autoRev="1" fill="hold">
                                          <p:stCondLst>
                                            <p:cond delay="0"/>
                                          </p:stCondLst>
                                        </p:cTn>
                                        <p:tgtEl>
                                          <p:spTgt spid="7"/>
                                        </p:tgtEl>
                                        <p:attrNameLst>
                                          <p:attrName>ppt_w</p:attrName>
                                        </p:attrNameLst>
                                      </p:cBhvr>
                                    </p:anim>
                                    <p:anim by="(#ppt_w*0.50)" calcmode="lin" valueType="num">
                                      <p:cBhvr>
                                        <p:cTn id="29" dur="500" decel="50000" autoRev="1" fill="hold">
                                          <p:stCondLst>
                                            <p:cond delay="0"/>
                                          </p:stCondLst>
                                        </p:cTn>
                                        <p:tgtEl>
                                          <p:spTgt spid="7"/>
                                        </p:tgtEl>
                                        <p:attrNameLst>
                                          <p:attrName>ppt_x</p:attrName>
                                        </p:attrNameLst>
                                      </p:cBhvr>
                                    </p:anim>
                                    <p:anim from="(-#ppt_h/2)" to="(#ppt_y)" calcmode="lin" valueType="num">
                                      <p:cBhvr>
                                        <p:cTn id="30" dur="1000" fill="hold">
                                          <p:stCondLst>
                                            <p:cond delay="0"/>
                                          </p:stCondLst>
                                        </p:cTn>
                                        <p:tgtEl>
                                          <p:spTgt spid="7"/>
                                        </p:tgtEl>
                                        <p:attrNameLst>
                                          <p:attrName>ppt_y</p:attrName>
                                        </p:attrNameLst>
                                      </p:cBhvr>
                                    </p:anim>
                                    <p:animRot by="21600000">
                                      <p:cBhvr>
                                        <p:cTn id="31"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858218"/>
          </a:xfrm>
        </p:spPr>
        <p:txBody>
          <a:bodyPr>
            <a:normAutofit fontScale="90000"/>
          </a:bodyPr>
          <a:lstStyle/>
          <a:p>
            <a:r>
              <a:rPr lang="ar-SY" dirty="0">
                <a:solidFill>
                  <a:srgbClr val="FF3399"/>
                </a:solidFill>
                <a:latin typeface="Calisto MT" pitchFamily="18" charset="0"/>
              </a:rPr>
              <a:t>أتأملُ قول جون لوك في الصورة المجاورة واستنتجُ أهميةُ المعرفة بجميع أنواعها ؟ ودعم رأيك بالأمثلة ؟</a:t>
            </a:r>
            <a:r>
              <a:rPr lang="en-US" dirty="0"/>
              <a:t/>
            </a:r>
            <a:br>
              <a:rPr lang="en-US" dirty="0"/>
            </a:br>
            <a:endParaRPr lang="ar-SA" dirty="0"/>
          </a:p>
        </p:txBody>
      </p:sp>
      <p:pic>
        <p:nvPicPr>
          <p:cNvPr id="2050" name="صورة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13740"/>
            <a:ext cx="5472608" cy="4880974"/>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تاريخ 2"/>
          <p:cNvSpPr>
            <a:spLocks noGrp="1"/>
          </p:cNvSpPr>
          <p:nvPr>
            <p:ph type="dt" sz="half" idx="10"/>
          </p:nvPr>
        </p:nvSpPr>
        <p:spPr/>
        <p:txBody>
          <a:bodyPr/>
          <a:lstStyle/>
          <a:p>
            <a:fld id="{8AFB5A1A-916F-47DC-B622-E990ECA31D86}" type="uaqdatetime1">
              <a:rPr lang="ar-SA" smtClean="0"/>
              <a:t>28/01/40</a:t>
            </a:fld>
            <a:endParaRPr lang="ar-SA"/>
          </a:p>
        </p:txBody>
      </p:sp>
      <p:sp>
        <p:nvSpPr>
          <p:cNvPr id="4" name="عنصر نائب للتذييل 3"/>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5" name="عنصر نائب لرقم الشريحة 4"/>
          <p:cNvSpPr>
            <a:spLocks noGrp="1"/>
          </p:cNvSpPr>
          <p:nvPr>
            <p:ph type="sldNum" sz="quarter" idx="12"/>
          </p:nvPr>
        </p:nvSpPr>
        <p:spPr/>
        <p:txBody>
          <a:bodyPr/>
          <a:lstStyle/>
          <a:p>
            <a:fld id="{D4D16A77-7772-4162-BBAE-674A555B0FA7}" type="slidenum">
              <a:rPr lang="ar-SA" smtClean="0"/>
              <a:t>17</a:t>
            </a:fld>
            <a:endParaRPr lang="ar-SA"/>
          </a:p>
        </p:txBody>
      </p:sp>
    </p:spTree>
    <p:extLst>
      <p:ext uri="{BB962C8B-B14F-4D97-AF65-F5344CB8AC3E}">
        <p14:creationId xmlns:p14="http://schemas.microsoft.com/office/powerpoint/2010/main" val="13459535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7565" y="0"/>
            <a:ext cx="8229600" cy="1143000"/>
          </a:xfrm>
        </p:spPr>
        <p:txBody>
          <a:bodyPr>
            <a:normAutofit/>
          </a:bodyPr>
          <a:lstStyle/>
          <a:p>
            <a:pPr algn="r"/>
            <a:r>
              <a:rPr lang="ar-SY" sz="4000" dirty="0">
                <a:solidFill>
                  <a:srgbClr val="FF3399"/>
                </a:solidFill>
                <a:latin typeface="Calisto MT" pitchFamily="18" charset="0"/>
              </a:rPr>
              <a:t>التقويم:</a:t>
            </a:r>
            <a:endParaRPr lang="ar-SA" sz="4000" dirty="0">
              <a:solidFill>
                <a:srgbClr val="FF3399"/>
              </a:solidFill>
              <a:latin typeface="Calisto MT" pitchFamily="18" charset="0"/>
            </a:endParaRPr>
          </a:p>
        </p:txBody>
      </p:sp>
      <p:sp>
        <p:nvSpPr>
          <p:cNvPr id="3" name="Content Placeholder 2"/>
          <p:cNvSpPr>
            <a:spLocks noGrp="1"/>
          </p:cNvSpPr>
          <p:nvPr>
            <p:ph idx="1"/>
          </p:nvPr>
        </p:nvSpPr>
        <p:spPr>
          <a:xfrm>
            <a:off x="914400" y="980728"/>
            <a:ext cx="8229600" cy="5616624"/>
          </a:xfrm>
        </p:spPr>
        <p:txBody>
          <a:bodyPr>
            <a:normAutofit fontScale="25000" lnSpcReduction="20000"/>
          </a:bodyPr>
          <a:lstStyle/>
          <a:p>
            <a:pPr marL="0" indent="0">
              <a:buNone/>
            </a:pPr>
            <a:r>
              <a:rPr lang="ar-SA" b="1" dirty="0"/>
              <a:t> </a:t>
            </a:r>
            <a:endParaRPr lang="en-US" dirty="0">
              <a:solidFill>
                <a:srgbClr val="0070C0"/>
              </a:solidFill>
            </a:endParaRPr>
          </a:p>
          <a:p>
            <a:pPr marL="0" indent="0">
              <a:spcBef>
                <a:spcPct val="0"/>
              </a:spcBef>
              <a:buNone/>
            </a:pPr>
            <a:r>
              <a:rPr lang="ar-SA" sz="12800" dirty="0" smtClean="0">
                <a:solidFill>
                  <a:srgbClr val="00B050"/>
                </a:solidFill>
                <a:latin typeface="Calisto MT" pitchFamily="18" charset="0"/>
                <a:ea typeface="+mj-ea"/>
                <a:cs typeface="+mj-cs"/>
              </a:rPr>
              <a:t>أولاً: أُجيبُ </a:t>
            </a:r>
            <a:r>
              <a:rPr lang="ar-SA" sz="12800" dirty="0">
                <a:solidFill>
                  <a:srgbClr val="00B050"/>
                </a:solidFill>
                <a:latin typeface="Calisto MT" pitchFamily="18" charset="0"/>
                <a:ea typeface="+mj-ea"/>
                <a:cs typeface="+mj-cs"/>
              </a:rPr>
              <a:t>عن الأسئلة الآتية:</a:t>
            </a:r>
            <a:endParaRPr lang="en-US" sz="12800" dirty="0">
              <a:solidFill>
                <a:srgbClr val="00B050"/>
              </a:solidFill>
              <a:latin typeface="Calisto MT" pitchFamily="18" charset="0"/>
              <a:ea typeface="+mj-ea"/>
              <a:cs typeface="+mj-cs"/>
            </a:endParaRPr>
          </a:p>
          <a:p>
            <a:pPr marL="0" indent="0">
              <a:spcBef>
                <a:spcPct val="0"/>
              </a:spcBef>
              <a:buNone/>
            </a:pPr>
            <a:r>
              <a:rPr lang="ar-SA" sz="12800" dirty="0" smtClean="0">
                <a:solidFill>
                  <a:srgbClr val="0070C0"/>
                </a:solidFill>
                <a:latin typeface="Calisto MT" pitchFamily="18" charset="0"/>
                <a:ea typeface="+mj-ea"/>
                <a:cs typeface="+mj-cs"/>
              </a:rPr>
              <a:t>1- </a:t>
            </a:r>
            <a:r>
              <a:rPr lang="ar-SA" sz="12800" dirty="0">
                <a:solidFill>
                  <a:srgbClr val="0070C0"/>
                </a:solidFill>
                <a:latin typeface="Calisto MT" pitchFamily="18" charset="0"/>
                <a:ea typeface="+mj-ea"/>
                <a:cs typeface="+mj-cs"/>
              </a:rPr>
              <a:t>المعرفة العقلية الحدسيةُ هي المعرفةُ </a:t>
            </a:r>
            <a:r>
              <a:rPr lang="ar-SA" sz="12800" dirty="0" smtClean="0">
                <a:solidFill>
                  <a:srgbClr val="0070C0"/>
                </a:solidFill>
                <a:latin typeface="Calisto MT" pitchFamily="18" charset="0"/>
                <a:ea typeface="+mj-ea"/>
                <a:cs typeface="+mj-cs"/>
              </a:rPr>
              <a:t>الكاملةُ علل ذلك ؟</a:t>
            </a:r>
            <a:endParaRPr lang="en-US" sz="12800" dirty="0">
              <a:solidFill>
                <a:srgbClr val="0070C0"/>
              </a:solidFill>
              <a:latin typeface="Calisto MT" pitchFamily="18" charset="0"/>
              <a:ea typeface="+mj-ea"/>
              <a:cs typeface="+mj-cs"/>
            </a:endParaRPr>
          </a:p>
          <a:p>
            <a:pPr marL="0" indent="0">
              <a:spcBef>
                <a:spcPct val="0"/>
              </a:spcBef>
              <a:buNone/>
            </a:pPr>
            <a:r>
              <a:rPr lang="ar-SA" sz="12800" dirty="0">
                <a:solidFill>
                  <a:srgbClr val="0070C0"/>
                </a:solidFill>
                <a:latin typeface="Calisto MT" pitchFamily="18" charset="0"/>
                <a:ea typeface="+mj-ea"/>
                <a:cs typeface="+mj-cs"/>
              </a:rPr>
              <a:t>2- العقل والتجربة معا ضروريان لبناء </a:t>
            </a:r>
            <a:r>
              <a:rPr lang="ar-SA" sz="12800" dirty="0" smtClean="0">
                <a:solidFill>
                  <a:srgbClr val="0070C0"/>
                </a:solidFill>
                <a:latin typeface="Calisto MT" pitchFamily="18" charset="0"/>
                <a:ea typeface="+mj-ea"/>
                <a:cs typeface="+mj-cs"/>
              </a:rPr>
              <a:t>المعرفة فسر ذلك ؟</a:t>
            </a:r>
            <a:endParaRPr lang="en-US" sz="12800" dirty="0">
              <a:solidFill>
                <a:srgbClr val="0070C0"/>
              </a:solidFill>
              <a:latin typeface="Calisto MT" pitchFamily="18" charset="0"/>
              <a:ea typeface="+mj-ea"/>
              <a:cs typeface="+mj-cs"/>
            </a:endParaRPr>
          </a:p>
          <a:p>
            <a:pPr marL="0" indent="0">
              <a:spcBef>
                <a:spcPct val="0"/>
              </a:spcBef>
              <a:buNone/>
            </a:pPr>
            <a:r>
              <a:rPr lang="ar-SA" sz="12800" dirty="0">
                <a:solidFill>
                  <a:srgbClr val="0070C0"/>
                </a:solidFill>
                <a:latin typeface="Calisto MT" pitchFamily="18" charset="0"/>
                <a:ea typeface="+mj-ea"/>
                <a:cs typeface="+mj-cs"/>
              </a:rPr>
              <a:t>3- يرى العقليون أن الحواس خداعة كاذبة ومخطئة لو اعتمدنا عليها كل الاعتماد في </a:t>
            </a:r>
            <a:r>
              <a:rPr lang="ar-SA" sz="12800" dirty="0" smtClean="0">
                <a:solidFill>
                  <a:srgbClr val="0070C0"/>
                </a:solidFill>
                <a:latin typeface="Calisto MT" pitchFamily="18" charset="0"/>
                <a:ea typeface="+mj-ea"/>
                <a:cs typeface="+mj-cs"/>
              </a:rPr>
              <a:t>المعرفة بين لماذا ؟</a:t>
            </a:r>
            <a:endParaRPr lang="en-US" sz="12800" dirty="0">
              <a:solidFill>
                <a:srgbClr val="0070C0"/>
              </a:solidFill>
              <a:latin typeface="Calisto MT" pitchFamily="18" charset="0"/>
              <a:ea typeface="+mj-ea"/>
              <a:cs typeface="+mj-cs"/>
            </a:endParaRPr>
          </a:p>
          <a:p>
            <a:pPr marL="0" indent="0">
              <a:spcBef>
                <a:spcPct val="0"/>
              </a:spcBef>
              <a:buNone/>
            </a:pPr>
            <a:r>
              <a:rPr lang="ar-SA" sz="12800" dirty="0">
                <a:solidFill>
                  <a:srgbClr val="7030A0"/>
                </a:solidFill>
                <a:latin typeface="Calisto MT" pitchFamily="18" charset="0"/>
                <a:ea typeface="+mj-ea"/>
                <a:cs typeface="+mj-cs"/>
              </a:rPr>
              <a:t>ثانيا:  أُجب عن </a:t>
            </a:r>
            <a:r>
              <a:rPr lang="ar-SA" sz="12800" dirty="0" smtClean="0">
                <a:solidFill>
                  <a:srgbClr val="7030A0"/>
                </a:solidFill>
                <a:latin typeface="Calisto MT" pitchFamily="18" charset="0"/>
                <a:ea typeface="+mj-ea"/>
                <a:cs typeface="+mj-cs"/>
              </a:rPr>
              <a:t>أثنين مما يلي :</a:t>
            </a:r>
            <a:endParaRPr lang="en-US" sz="12800" dirty="0">
              <a:solidFill>
                <a:srgbClr val="7030A0"/>
              </a:solidFill>
              <a:latin typeface="Calisto MT" pitchFamily="18" charset="0"/>
              <a:ea typeface="+mj-ea"/>
              <a:cs typeface="+mj-cs"/>
            </a:endParaRPr>
          </a:p>
          <a:p>
            <a:pPr marL="0" indent="0">
              <a:spcBef>
                <a:spcPct val="0"/>
              </a:spcBef>
              <a:buNone/>
            </a:pPr>
            <a:r>
              <a:rPr lang="ar-SA" sz="12800" dirty="0">
                <a:solidFill>
                  <a:srgbClr val="7030A0"/>
                </a:solidFill>
                <a:latin typeface="Calisto MT" pitchFamily="18" charset="0"/>
                <a:ea typeface="+mj-ea"/>
                <a:cs typeface="+mj-cs"/>
              </a:rPr>
              <a:t>1- أوضح الدور الإيجابي للحواس في المعرفة؟</a:t>
            </a:r>
            <a:endParaRPr lang="en-US" sz="12800" dirty="0">
              <a:solidFill>
                <a:srgbClr val="7030A0"/>
              </a:solidFill>
              <a:latin typeface="Calisto MT" pitchFamily="18" charset="0"/>
              <a:ea typeface="+mj-ea"/>
              <a:cs typeface="+mj-cs"/>
            </a:endParaRPr>
          </a:p>
          <a:p>
            <a:pPr marL="0" indent="0">
              <a:spcBef>
                <a:spcPct val="0"/>
              </a:spcBef>
              <a:buNone/>
            </a:pPr>
            <a:r>
              <a:rPr lang="ar-SA" sz="12800" dirty="0">
                <a:solidFill>
                  <a:srgbClr val="7030A0"/>
                </a:solidFill>
                <a:latin typeface="Calisto MT" pitchFamily="18" charset="0"/>
                <a:ea typeface="+mj-ea"/>
                <a:cs typeface="+mj-cs"/>
              </a:rPr>
              <a:t>2- أقارن بين أنواع المعرفة العقلية؟</a:t>
            </a:r>
            <a:endParaRPr lang="en-US" sz="12800" dirty="0">
              <a:solidFill>
                <a:srgbClr val="7030A0"/>
              </a:solidFill>
              <a:latin typeface="Calisto MT" pitchFamily="18" charset="0"/>
              <a:ea typeface="+mj-ea"/>
              <a:cs typeface="+mj-cs"/>
            </a:endParaRPr>
          </a:p>
          <a:p>
            <a:pPr marL="0" indent="0">
              <a:spcBef>
                <a:spcPct val="0"/>
              </a:spcBef>
              <a:buNone/>
            </a:pPr>
            <a:r>
              <a:rPr lang="ar-SA" sz="12800" dirty="0">
                <a:solidFill>
                  <a:srgbClr val="7030A0"/>
                </a:solidFill>
                <a:latin typeface="Calisto MT" pitchFamily="18" charset="0"/>
                <a:ea typeface="+mj-ea"/>
                <a:cs typeface="+mj-cs"/>
              </a:rPr>
              <a:t>3- أصنف بعضا من معارفك إلى حسيةٍ وعقليةٍ ؟</a:t>
            </a:r>
            <a:endParaRPr lang="en-US" sz="12800" dirty="0">
              <a:solidFill>
                <a:srgbClr val="7030A0"/>
              </a:solidFill>
              <a:latin typeface="Calisto MT" pitchFamily="18" charset="0"/>
              <a:ea typeface="+mj-ea"/>
              <a:cs typeface="+mj-cs"/>
            </a:endParaRPr>
          </a:p>
          <a:p>
            <a:pPr marL="0" indent="0">
              <a:spcBef>
                <a:spcPct val="0"/>
              </a:spcBef>
              <a:buNone/>
            </a:pPr>
            <a:r>
              <a:rPr lang="ar-SA" sz="12800" dirty="0">
                <a:solidFill>
                  <a:schemeClr val="accent5">
                    <a:lumMod val="75000"/>
                  </a:schemeClr>
                </a:solidFill>
                <a:latin typeface="Calisto MT" pitchFamily="18" charset="0"/>
                <a:ea typeface="+mj-ea"/>
                <a:cs typeface="+mj-cs"/>
              </a:rPr>
              <a:t>ثالثا :  أعالجُ الموضوع : </a:t>
            </a:r>
            <a:endParaRPr lang="en-US" sz="12800" dirty="0">
              <a:solidFill>
                <a:schemeClr val="accent5">
                  <a:lumMod val="75000"/>
                </a:schemeClr>
              </a:solidFill>
              <a:latin typeface="Calisto MT" pitchFamily="18" charset="0"/>
              <a:ea typeface="+mj-ea"/>
              <a:cs typeface="+mj-cs"/>
            </a:endParaRPr>
          </a:p>
          <a:p>
            <a:pPr marL="0" indent="0">
              <a:spcBef>
                <a:spcPct val="0"/>
              </a:spcBef>
              <a:buNone/>
            </a:pPr>
            <a:r>
              <a:rPr lang="ar-SA" sz="12800" dirty="0">
                <a:solidFill>
                  <a:schemeClr val="accent5">
                    <a:lumMod val="75000"/>
                  </a:schemeClr>
                </a:solidFill>
                <a:latin typeface="Calisto MT" pitchFamily="18" charset="0"/>
                <a:ea typeface="+mj-ea"/>
                <a:cs typeface="+mj-cs"/>
              </a:rPr>
              <a:t>أقدمُ رؤية تبين فيها التكامل بين الحواس والعقل في عملية المعرفة؟</a:t>
            </a:r>
            <a:endParaRPr lang="en-US" sz="12800" dirty="0">
              <a:solidFill>
                <a:schemeClr val="accent5">
                  <a:lumMod val="75000"/>
                </a:schemeClr>
              </a:solidFill>
              <a:latin typeface="Calisto MT" pitchFamily="18" charset="0"/>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7DE06355-9C52-42D6-9B41-797BD2D0F992}" type="uaqdatetime1">
              <a:rPr lang="ar-SA" smtClean="0"/>
              <a:t>28/01/40</a:t>
            </a:fld>
            <a:endParaRPr lang="ar-SA"/>
          </a:p>
        </p:txBody>
      </p:sp>
      <p:sp>
        <p:nvSpPr>
          <p:cNvPr id="5" name="عنصر نائب للتذييل 4"/>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6" name="عنصر نائب لرقم الشريحة 5"/>
          <p:cNvSpPr>
            <a:spLocks noGrp="1"/>
          </p:cNvSpPr>
          <p:nvPr>
            <p:ph type="sldNum" sz="quarter" idx="12"/>
          </p:nvPr>
        </p:nvSpPr>
        <p:spPr/>
        <p:txBody>
          <a:bodyPr/>
          <a:lstStyle/>
          <a:p>
            <a:fld id="{D4D16A77-7772-4162-BBAE-674A555B0FA7}" type="slidenum">
              <a:rPr lang="ar-SA" smtClean="0"/>
              <a:t>18</a:t>
            </a:fld>
            <a:endParaRPr lang="ar-SA"/>
          </a:p>
        </p:txBody>
      </p:sp>
    </p:spTree>
    <p:extLst>
      <p:ext uri="{BB962C8B-B14F-4D97-AF65-F5344CB8AC3E}">
        <p14:creationId xmlns:p14="http://schemas.microsoft.com/office/powerpoint/2010/main" val="17532164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2" end="2"/>
                                            </p:txEl>
                                          </p:spTgt>
                                        </p:tgtEl>
                                        <p:attrNameLst>
                                          <p:attrName>ppt_w</p:attrName>
                                        </p:attrNameLst>
                                      </p:cBhvr>
                                    </p:anim>
                                    <p:anim by="(#ppt_w*0.50)" calcmode="lin" valueType="num">
                                      <p:cBhvr>
                                        <p:cTn id="32" dur="500" decel="50000" autoRev="1" fill="hold">
                                          <p:stCondLst>
                                            <p:cond delay="0"/>
                                          </p:stCondLst>
                                        </p:cTn>
                                        <p:tgtEl>
                                          <p:spTgt spid="3">
                                            <p:txEl>
                                              <p:pRg st="2" end="2"/>
                                            </p:txEl>
                                          </p:spTgt>
                                        </p:tgtEl>
                                        <p:attrNameLst>
                                          <p:attrName>ppt_x</p:attrName>
                                        </p:attrNameLst>
                                      </p:cBhvr>
                                    </p:anim>
                                    <p:anim from="(-#ppt_h/2)" to="(#ppt_y)" calcmode="lin" valueType="num">
                                      <p:cBhvr>
                                        <p:cTn id="33" dur="1000" fill="hold">
                                          <p:stCondLst>
                                            <p:cond delay="0"/>
                                          </p:stCondLst>
                                        </p:cTn>
                                        <p:tgtEl>
                                          <p:spTgt spid="3">
                                            <p:txEl>
                                              <p:pRg st="2" end="2"/>
                                            </p:txEl>
                                          </p:spTgt>
                                        </p:tgtEl>
                                        <p:attrNameLst>
                                          <p:attrName>ppt_y</p:attrName>
                                        </p:attrNameLst>
                                      </p:cBhvr>
                                    </p:anim>
                                    <p:animRot by="21600000">
                                      <p:cBhvr>
                                        <p:cTn id="34" dur="1000" fill="hold">
                                          <p:stCondLst>
                                            <p:cond delay="0"/>
                                          </p:stCondLst>
                                        </p:cTn>
                                        <p:tgtEl>
                                          <p:spTgt spid="3">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3" end="3"/>
                                            </p:txEl>
                                          </p:spTgt>
                                        </p:tgtEl>
                                        <p:attrNameLst>
                                          <p:attrName>ppt_w</p:attrName>
                                        </p:attrNameLst>
                                      </p:cBhvr>
                                    </p:anim>
                                    <p:anim by="(#ppt_w*0.50)" calcmode="lin" valueType="num">
                                      <p:cBhvr>
                                        <p:cTn id="40" dur="500" decel="50000" autoRev="1" fill="hold">
                                          <p:stCondLst>
                                            <p:cond delay="0"/>
                                          </p:stCondLst>
                                        </p:cTn>
                                        <p:tgtEl>
                                          <p:spTgt spid="3">
                                            <p:txEl>
                                              <p:pRg st="3" end="3"/>
                                            </p:txEl>
                                          </p:spTgt>
                                        </p:tgtEl>
                                        <p:attrNameLst>
                                          <p:attrName>ppt_x</p:attrName>
                                        </p:attrNameLst>
                                      </p:cBhvr>
                                    </p:anim>
                                    <p:anim from="(-#ppt_h/2)" to="(#ppt_y)" calcmode="lin" valueType="num">
                                      <p:cBhvr>
                                        <p:cTn id="41" dur="1000" fill="hold">
                                          <p:stCondLst>
                                            <p:cond delay="0"/>
                                          </p:stCondLst>
                                        </p:cTn>
                                        <p:tgtEl>
                                          <p:spTgt spid="3">
                                            <p:txEl>
                                              <p:pRg st="3" end="3"/>
                                            </p:txEl>
                                          </p:spTgt>
                                        </p:tgtEl>
                                        <p:attrNameLst>
                                          <p:attrName>ppt_y</p:attrName>
                                        </p:attrNameLst>
                                      </p:cBhvr>
                                    </p:anim>
                                    <p:animRot by="21600000">
                                      <p:cBhvr>
                                        <p:cTn id="42" dur="1000" fill="hold">
                                          <p:stCondLst>
                                            <p:cond delay="0"/>
                                          </p:stCondLst>
                                        </p:cTn>
                                        <p:tgtEl>
                                          <p:spTgt spid="3">
                                            <p:txEl>
                                              <p:pRg st="3" end="3"/>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4" end="4"/>
                                            </p:txEl>
                                          </p:spTgt>
                                        </p:tgtEl>
                                        <p:attrNameLst>
                                          <p:attrName>ppt_w</p:attrName>
                                        </p:attrNameLst>
                                      </p:cBhvr>
                                    </p:anim>
                                    <p:anim by="(#ppt_w*0.50)" calcmode="lin" valueType="num">
                                      <p:cBhvr>
                                        <p:cTn id="48" dur="500" decel="50000" autoRev="1" fill="hold">
                                          <p:stCondLst>
                                            <p:cond delay="0"/>
                                          </p:stCondLst>
                                        </p:cTn>
                                        <p:tgtEl>
                                          <p:spTgt spid="3">
                                            <p:txEl>
                                              <p:pRg st="4" end="4"/>
                                            </p:txEl>
                                          </p:spTgt>
                                        </p:tgtEl>
                                        <p:attrNameLst>
                                          <p:attrName>ppt_x</p:attrName>
                                        </p:attrNameLst>
                                      </p:cBhvr>
                                    </p:anim>
                                    <p:anim from="(-#ppt_h/2)" to="(#ppt_y)" calcmode="lin" valueType="num">
                                      <p:cBhvr>
                                        <p:cTn id="49" dur="1000" fill="hold">
                                          <p:stCondLst>
                                            <p:cond delay="0"/>
                                          </p:stCondLst>
                                        </p:cTn>
                                        <p:tgtEl>
                                          <p:spTgt spid="3">
                                            <p:txEl>
                                              <p:pRg st="4" end="4"/>
                                            </p:txEl>
                                          </p:spTgt>
                                        </p:tgtEl>
                                        <p:attrNameLst>
                                          <p:attrName>ppt_y</p:attrName>
                                        </p:attrNameLst>
                                      </p:cBhvr>
                                    </p:anim>
                                    <p:animRot by="21600000">
                                      <p:cBhvr>
                                        <p:cTn id="50" dur="1000" fill="hold">
                                          <p:stCondLst>
                                            <p:cond delay="0"/>
                                          </p:stCondLst>
                                        </p:cTn>
                                        <p:tgtEl>
                                          <p:spTgt spid="3">
                                            <p:txEl>
                                              <p:pRg st="4" end="4"/>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5" end="5"/>
                                            </p:txEl>
                                          </p:spTgt>
                                        </p:tgtEl>
                                        <p:attrNameLst>
                                          <p:attrName>ppt_w</p:attrName>
                                        </p:attrNameLst>
                                      </p:cBhvr>
                                    </p:anim>
                                    <p:anim by="(#ppt_w*0.50)" calcmode="lin" valueType="num">
                                      <p:cBhvr>
                                        <p:cTn id="56" dur="500" decel="50000" autoRev="1" fill="hold">
                                          <p:stCondLst>
                                            <p:cond delay="0"/>
                                          </p:stCondLst>
                                        </p:cTn>
                                        <p:tgtEl>
                                          <p:spTgt spid="3">
                                            <p:txEl>
                                              <p:pRg st="5" end="5"/>
                                            </p:txEl>
                                          </p:spTgt>
                                        </p:tgtEl>
                                        <p:attrNameLst>
                                          <p:attrName>ppt_x</p:attrName>
                                        </p:attrNameLst>
                                      </p:cBhvr>
                                    </p:anim>
                                    <p:anim from="(-#ppt_h/2)" to="(#ppt_y)" calcmode="lin" valueType="num">
                                      <p:cBhvr>
                                        <p:cTn id="57" dur="1000" fill="hold">
                                          <p:stCondLst>
                                            <p:cond delay="0"/>
                                          </p:stCondLst>
                                        </p:cTn>
                                        <p:tgtEl>
                                          <p:spTgt spid="3">
                                            <p:txEl>
                                              <p:pRg st="5" end="5"/>
                                            </p:txEl>
                                          </p:spTgt>
                                        </p:tgtEl>
                                        <p:attrNameLst>
                                          <p:attrName>ppt_y</p:attrName>
                                        </p:attrNameLst>
                                      </p:cBhvr>
                                    </p:anim>
                                    <p:animRot by="21600000">
                                      <p:cBhvr>
                                        <p:cTn id="58" dur="1000" fill="hold">
                                          <p:stCondLst>
                                            <p:cond delay="0"/>
                                          </p:stCondLst>
                                        </p:cTn>
                                        <p:tgtEl>
                                          <p:spTgt spid="3">
                                            <p:txEl>
                                              <p:pRg st="5" end="5"/>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by="(-#ppt_w*2)" calcmode="lin" valueType="num">
                                      <p:cBhvr rctx="PPT">
                                        <p:cTn id="63" dur="500" autoRev="1" fill="hold">
                                          <p:stCondLst>
                                            <p:cond delay="0"/>
                                          </p:stCondLst>
                                        </p:cTn>
                                        <p:tgtEl>
                                          <p:spTgt spid="3">
                                            <p:txEl>
                                              <p:pRg st="6" end="6"/>
                                            </p:txEl>
                                          </p:spTgt>
                                        </p:tgtEl>
                                        <p:attrNameLst>
                                          <p:attrName>ppt_w</p:attrName>
                                        </p:attrNameLst>
                                      </p:cBhvr>
                                    </p:anim>
                                    <p:anim by="(#ppt_w*0.50)" calcmode="lin" valueType="num">
                                      <p:cBhvr>
                                        <p:cTn id="64" dur="500" decel="50000" autoRev="1" fill="hold">
                                          <p:stCondLst>
                                            <p:cond delay="0"/>
                                          </p:stCondLst>
                                        </p:cTn>
                                        <p:tgtEl>
                                          <p:spTgt spid="3">
                                            <p:txEl>
                                              <p:pRg st="6" end="6"/>
                                            </p:txEl>
                                          </p:spTgt>
                                        </p:tgtEl>
                                        <p:attrNameLst>
                                          <p:attrName>ppt_x</p:attrName>
                                        </p:attrNameLst>
                                      </p:cBhvr>
                                    </p:anim>
                                    <p:anim from="(-#ppt_h/2)" to="(#ppt_y)" calcmode="lin" valueType="num">
                                      <p:cBhvr>
                                        <p:cTn id="65" dur="1000" fill="hold">
                                          <p:stCondLst>
                                            <p:cond delay="0"/>
                                          </p:stCondLst>
                                        </p:cTn>
                                        <p:tgtEl>
                                          <p:spTgt spid="3">
                                            <p:txEl>
                                              <p:pRg st="6" end="6"/>
                                            </p:txEl>
                                          </p:spTgt>
                                        </p:tgtEl>
                                        <p:attrNameLst>
                                          <p:attrName>ppt_y</p:attrName>
                                        </p:attrNameLst>
                                      </p:cBhvr>
                                    </p:anim>
                                    <p:animRot by="21600000">
                                      <p:cBhvr>
                                        <p:cTn id="66" dur="1000" fill="hold">
                                          <p:stCondLst>
                                            <p:cond delay="0"/>
                                          </p:stCondLst>
                                        </p:cTn>
                                        <p:tgtEl>
                                          <p:spTgt spid="3">
                                            <p:txEl>
                                              <p:pRg st="6" end="6"/>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3">
                                            <p:txEl>
                                              <p:pRg st="7" end="7"/>
                                            </p:txEl>
                                          </p:spTgt>
                                        </p:tgtEl>
                                        <p:attrNameLst>
                                          <p:attrName>style.visibility</p:attrName>
                                        </p:attrNameLst>
                                      </p:cBhvr>
                                      <p:to>
                                        <p:strVal val="visible"/>
                                      </p:to>
                                    </p:set>
                                    <p:anim by="(-#ppt_w*2)" calcmode="lin" valueType="num">
                                      <p:cBhvr rctx="PPT">
                                        <p:cTn id="71" dur="500" autoRev="1" fill="hold">
                                          <p:stCondLst>
                                            <p:cond delay="0"/>
                                          </p:stCondLst>
                                        </p:cTn>
                                        <p:tgtEl>
                                          <p:spTgt spid="3">
                                            <p:txEl>
                                              <p:pRg st="7" end="7"/>
                                            </p:txEl>
                                          </p:spTgt>
                                        </p:tgtEl>
                                        <p:attrNameLst>
                                          <p:attrName>ppt_w</p:attrName>
                                        </p:attrNameLst>
                                      </p:cBhvr>
                                    </p:anim>
                                    <p:anim by="(#ppt_w*0.50)" calcmode="lin" valueType="num">
                                      <p:cBhvr>
                                        <p:cTn id="72" dur="500" decel="50000" autoRev="1" fill="hold">
                                          <p:stCondLst>
                                            <p:cond delay="0"/>
                                          </p:stCondLst>
                                        </p:cTn>
                                        <p:tgtEl>
                                          <p:spTgt spid="3">
                                            <p:txEl>
                                              <p:pRg st="7" end="7"/>
                                            </p:txEl>
                                          </p:spTgt>
                                        </p:tgtEl>
                                        <p:attrNameLst>
                                          <p:attrName>ppt_x</p:attrName>
                                        </p:attrNameLst>
                                      </p:cBhvr>
                                    </p:anim>
                                    <p:anim from="(-#ppt_h/2)" to="(#ppt_y)" calcmode="lin" valueType="num">
                                      <p:cBhvr>
                                        <p:cTn id="73" dur="1000" fill="hold">
                                          <p:stCondLst>
                                            <p:cond delay="0"/>
                                          </p:stCondLst>
                                        </p:cTn>
                                        <p:tgtEl>
                                          <p:spTgt spid="3">
                                            <p:txEl>
                                              <p:pRg st="7" end="7"/>
                                            </p:txEl>
                                          </p:spTgt>
                                        </p:tgtEl>
                                        <p:attrNameLst>
                                          <p:attrName>ppt_y</p:attrName>
                                        </p:attrNameLst>
                                      </p:cBhvr>
                                    </p:anim>
                                    <p:animRot by="21600000">
                                      <p:cBhvr>
                                        <p:cTn id="74" dur="1000" fill="hold">
                                          <p:stCondLst>
                                            <p:cond delay="0"/>
                                          </p:stCondLst>
                                        </p:cTn>
                                        <p:tgtEl>
                                          <p:spTgt spid="3">
                                            <p:txEl>
                                              <p:pRg st="7" end="7"/>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by="(-#ppt_w*2)" calcmode="lin" valueType="num">
                                      <p:cBhvr rctx="PPT">
                                        <p:cTn id="79" dur="500" autoRev="1" fill="hold">
                                          <p:stCondLst>
                                            <p:cond delay="0"/>
                                          </p:stCondLst>
                                        </p:cTn>
                                        <p:tgtEl>
                                          <p:spTgt spid="3">
                                            <p:txEl>
                                              <p:pRg st="8" end="8"/>
                                            </p:txEl>
                                          </p:spTgt>
                                        </p:tgtEl>
                                        <p:attrNameLst>
                                          <p:attrName>ppt_w</p:attrName>
                                        </p:attrNameLst>
                                      </p:cBhvr>
                                    </p:anim>
                                    <p:anim by="(#ppt_w*0.50)" calcmode="lin" valueType="num">
                                      <p:cBhvr>
                                        <p:cTn id="80" dur="500" decel="50000" autoRev="1" fill="hold">
                                          <p:stCondLst>
                                            <p:cond delay="0"/>
                                          </p:stCondLst>
                                        </p:cTn>
                                        <p:tgtEl>
                                          <p:spTgt spid="3">
                                            <p:txEl>
                                              <p:pRg st="8" end="8"/>
                                            </p:txEl>
                                          </p:spTgt>
                                        </p:tgtEl>
                                        <p:attrNameLst>
                                          <p:attrName>ppt_x</p:attrName>
                                        </p:attrNameLst>
                                      </p:cBhvr>
                                    </p:anim>
                                    <p:anim from="(-#ppt_h/2)" to="(#ppt_y)" calcmode="lin" valueType="num">
                                      <p:cBhvr>
                                        <p:cTn id="81" dur="1000" fill="hold">
                                          <p:stCondLst>
                                            <p:cond delay="0"/>
                                          </p:stCondLst>
                                        </p:cTn>
                                        <p:tgtEl>
                                          <p:spTgt spid="3">
                                            <p:txEl>
                                              <p:pRg st="8" end="8"/>
                                            </p:txEl>
                                          </p:spTgt>
                                        </p:tgtEl>
                                        <p:attrNameLst>
                                          <p:attrName>ppt_y</p:attrName>
                                        </p:attrNameLst>
                                      </p:cBhvr>
                                    </p:anim>
                                    <p:animRot by="21600000">
                                      <p:cBhvr>
                                        <p:cTn id="82" dur="1000" fill="hold">
                                          <p:stCondLst>
                                            <p:cond delay="0"/>
                                          </p:stCondLst>
                                        </p:cTn>
                                        <p:tgtEl>
                                          <p:spTgt spid="3">
                                            <p:txEl>
                                              <p:pRg st="8" end="8"/>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3">
                                            <p:txEl>
                                              <p:pRg st="9" end="9"/>
                                            </p:txEl>
                                          </p:spTgt>
                                        </p:tgtEl>
                                        <p:attrNameLst>
                                          <p:attrName>style.visibility</p:attrName>
                                        </p:attrNameLst>
                                      </p:cBhvr>
                                      <p:to>
                                        <p:strVal val="visible"/>
                                      </p:to>
                                    </p:set>
                                    <p:anim by="(-#ppt_w*2)" calcmode="lin" valueType="num">
                                      <p:cBhvr rctx="PPT">
                                        <p:cTn id="87" dur="500" autoRev="1" fill="hold">
                                          <p:stCondLst>
                                            <p:cond delay="0"/>
                                          </p:stCondLst>
                                        </p:cTn>
                                        <p:tgtEl>
                                          <p:spTgt spid="3">
                                            <p:txEl>
                                              <p:pRg st="9" end="9"/>
                                            </p:txEl>
                                          </p:spTgt>
                                        </p:tgtEl>
                                        <p:attrNameLst>
                                          <p:attrName>ppt_w</p:attrName>
                                        </p:attrNameLst>
                                      </p:cBhvr>
                                    </p:anim>
                                    <p:anim by="(#ppt_w*0.50)" calcmode="lin" valueType="num">
                                      <p:cBhvr>
                                        <p:cTn id="88" dur="500" decel="50000" autoRev="1" fill="hold">
                                          <p:stCondLst>
                                            <p:cond delay="0"/>
                                          </p:stCondLst>
                                        </p:cTn>
                                        <p:tgtEl>
                                          <p:spTgt spid="3">
                                            <p:txEl>
                                              <p:pRg st="9" end="9"/>
                                            </p:txEl>
                                          </p:spTgt>
                                        </p:tgtEl>
                                        <p:attrNameLst>
                                          <p:attrName>ppt_x</p:attrName>
                                        </p:attrNameLst>
                                      </p:cBhvr>
                                    </p:anim>
                                    <p:anim from="(-#ppt_h/2)" to="(#ppt_y)" calcmode="lin" valueType="num">
                                      <p:cBhvr>
                                        <p:cTn id="89" dur="1000" fill="hold">
                                          <p:stCondLst>
                                            <p:cond delay="0"/>
                                          </p:stCondLst>
                                        </p:cTn>
                                        <p:tgtEl>
                                          <p:spTgt spid="3">
                                            <p:txEl>
                                              <p:pRg st="9" end="9"/>
                                            </p:txEl>
                                          </p:spTgt>
                                        </p:tgtEl>
                                        <p:attrNameLst>
                                          <p:attrName>ppt_y</p:attrName>
                                        </p:attrNameLst>
                                      </p:cBhvr>
                                    </p:anim>
                                    <p:animRot by="21600000">
                                      <p:cBhvr>
                                        <p:cTn id="90" dur="1000" fill="hold">
                                          <p:stCondLst>
                                            <p:cond delay="0"/>
                                          </p:stCondLst>
                                        </p:cTn>
                                        <p:tgtEl>
                                          <p:spTgt spid="3">
                                            <p:txEl>
                                              <p:pRg st="9" end="9"/>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grpId="0" nodeType="clickEffect">
                                  <p:stCondLst>
                                    <p:cond delay="0"/>
                                  </p:stCondLst>
                                  <p:iterate type="lt">
                                    <p:tmPct val="10000"/>
                                  </p:iterate>
                                  <p:childTnLst>
                                    <p:set>
                                      <p:cBhvr>
                                        <p:cTn id="94" dur="1" fill="hold">
                                          <p:stCondLst>
                                            <p:cond delay="0"/>
                                          </p:stCondLst>
                                        </p:cTn>
                                        <p:tgtEl>
                                          <p:spTgt spid="3">
                                            <p:txEl>
                                              <p:pRg st="10" end="10"/>
                                            </p:txEl>
                                          </p:spTgt>
                                        </p:tgtEl>
                                        <p:attrNameLst>
                                          <p:attrName>style.visibility</p:attrName>
                                        </p:attrNameLst>
                                      </p:cBhvr>
                                      <p:to>
                                        <p:strVal val="visible"/>
                                      </p:to>
                                    </p:set>
                                    <p:anim by="(-#ppt_w*2)" calcmode="lin" valueType="num">
                                      <p:cBhvr rctx="PPT">
                                        <p:cTn id="95" dur="500" autoRev="1" fill="hold">
                                          <p:stCondLst>
                                            <p:cond delay="0"/>
                                          </p:stCondLst>
                                        </p:cTn>
                                        <p:tgtEl>
                                          <p:spTgt spid="3">
                                            <p:txEl>
                                              <p:pRg st="10" end="10"/>
                                            </p:txEl>
                                          </p:spTgt>
                                        </p:tgtEl>
                                        <p:attrNameLst>
                                          <p:attrName>ppt_w</p:attrName>
                                        </p:attrNameLst>
                                      </p:cBhvr>
                                    </p:anim>
                                    <p:anim by="(#ppt_w*0.50)" calcmode="lin" valueType="num">
                                      <p:cBhvr>
                                        <p:cTn id="96" dur="500" decel="50000" autoRev="1" fill="hold">
                                          <p:stCondLst>
                                            <p:cond delay="0"/>
                                          </p:stCondLst>
                                        </p:cTn>
                                        <p:tgtEl>
                                          <p:spTgt spid="3">
                                            <p:txEl>
                                              <p:pRg st="10" end="10"/>
                                            </p:txEl>
                                          </p:spTgt>
                                        </p:tgtEl>
                                        <p:attrNameLst>
                                          <p:attrName>ppt_x</p:attrName>
                                        </p:attrNameLst>
                                      </p:cBhvr>
                                    </p:anim>
                                    <p:anim from="(-#ppt_h/2)" to="(#ppt_y)" calcmode="lin" valueType="num">
                                      <p:cBhvr>
                                        <p:cTn id="97" dur="1000" fill="hold">
                                          <p:stCondLst>
                                            <p:cond delay="0"/>
                                          </p:stCondLst>
                                        </p:cTn>
                                        <p:tgtEl>
                                          <p:spTgt spid="3">
                                            <p:txEl>
                                              <p:pRg st="10" end="10"/>
                                            </p:txEl>
                                          </p:spTgt>
                                        </p:tgtEl>
                                        <p:attrNameLst>
                                          <p:attrName>ppt_y</p:attrName>
                                        </p:attrNameLst>
                                      </p:cBhvr>
                                    </p:anim>
                                    <p:animRot by="21600000">
                                      <p:cBhvr>
                                        <p:cTn id="98" dur="1000" fill="hold">
                                          <p:stCondLst>
                                            <p:cond delay="0"/>
                                          </p:stCondLst>
                                        </p:cTn>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3"/>
            <a:ext cx="8229600" cy="3672408"/>
          </a:xfrm>
        </p:spPr>
        <p:txBody>
          <a:bodyPr>
            <a:normAutofit/>
          </a:bodyPr>
          <a:lstStyle/>
          <a:p>
            <a:pPr marL="0" indent="0" algn="ctr">
              <a:buNone/>
            </a:pPr>
            <a:r>
              <a:rPr lang="ar-SA" sz="5400" dirty="0" smtClean="0">
                <a:solidFill>
                  <a:srgbClr val="FF0000"/>
                </a:solidFill>
              </a:rPr>
              <a:t>المدرس </a:t>
            </a:r>
          </a:p>
          <a:p>
            <a:pPr marL="0" indent="0" algn="ctr">
              <a:buNone/>
            </a:pPr>
            <a:r>
              <a:rPr lang="ar-SA" sz="5400" dirty="0" smtClean="0">
                <a:solidFill>
                  <a:schemeClr val="accent3">
                    <a:lumMod val="75000"/>
                  </a:schemeClr>
                </a:solidFill>
              </a:rPr>
              <a:t>ماهر صالح </a:t>
            </a:r>
          </a:p>
          <a:p>
            <a:pPr marL="0" indent="0" algn="ctr">
              <a:buNone/>
            </a:pPr>
            <a:r>
              <a:rPr lang="ar-SA" sz="5400" dirty="0" smtClean="0"/>
              <a:t>تربية دمشق </a:t>
            </a:r>
            <a:endParaRPr lang="ar-SA" sz="5400" dirty="0"/>
          </a:p>
        </p:txBody>
      </p:sp>
      <p:sp>
        <p:nvSpPr>
          <p:cNvPr id="2" name="عنصر نائب للتاريخ 1"/>
          <p:cNvSpPr>
            <a:spLocks noGrp="1"/>
          </p:cNvSpPr>
          <p:nvPr>
            <p:ph type="dt" sz="half" idx="10"/>
          </p:nvPr>
        </p:nvSpPr>
        <p:spPr/>
        <p:txBody>
          <a:bodyPr/>
          <a:lstStyle/>
          <a:p>
            <a:fld id="{9456F537-393E-466A-8ED7-99299707E177}" type="uaqdatetime1">
              <a:rPr lang="ar-SA" smtClean="0"/>
              <a:t>28/01/40</a:t>
            </a:fld>
            <a:endParaRPr lang="ar-SA"/>
          </a:p>
        </p:txBody>
      </p:sp>
      <p:sp>
        <p:nvSpPr>
          <p:cNvPr id="4" name="عنصر نائب للتذييل 3"/>
          <p:cNvSpPr>
            <a:spLocks noGrp="1"/>
          </p:cNvSpPr>
          <p:nvPr>
            <p:ph type="ftr" sz="quarter" idx="11"/>
          </p:nvPr>
        </p:nvSpPr>
        <p:spPr/>
        <p:txBody>
          <a:bodyPr/>
          <a:lstStyle/>
          <a:p>
            <a:r>
              <a:rPr lang="en-US" b="1" dirty="0" smtClean="0">
                <a:solidFill>
                  <a:srgbClr val="FF0000"/>
                </a:solidFill>
              </a:rPr>
              <a:t>m    -   s </a:t>
            </a:r>
            <a:endParaRPr lang="ar-SA" b="1" dirty="0">
              <a:solidFill>
                <a:srgbClr val="FF0000"/>
              </a:solidFill>
            </a:endParaRPr>
          </a:p>
        </p:txBody>
      </p:sp>
      <p:sp>
        <p:nvSpPr>
          <p:cNvPr id="5" name="عنصر نائب لرقم الشريحة 4"/>
          <p:cNvSpPr>
            <a:spLocks noGrp="1"/>
          </p:cNvSpPr>
          <p:nvPr>
            <p:ph type="sldNum" sz="quarter" idx="12"/>
          </p:nvPr>
        </p:nvSpPr>
        <p:spPr/>
        <p:txBody>
          <a:bodyPr/>
          <a:lstStyle/>
          <a:p>
            <a:fld id="{D4D16A77-7772-4162-BBAE-674A555B0FA7}" type="slidenum">
              <a:rPr lang="ar-SA" smtClean="0"/>
              <a:t>19</a:t>
            </a:fld>
            <a:endParaRPr lang="ar-SA"/>
          </a:p>
        </p:txBody>
      </p:sp>
    </p:spTree>
    <p:extLst>
      <p:ext uri="{BB962C8B-B14F-4D97-AF65-F5344CB8AC3E}">
        <p14:creationId xmlns:p14="http://schemas.microsoft.com/office/powerpoint/2010/main" val="21079171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ar-SY" sz="6000" dirty="0" smtClean="0">
                <a:solidFill>
                  <a:srgbClr val="FF0000"/>
                </a:solidFill>
                <a:latin typeface="Calisto MT" pitchFamily="18" charset="0"/>
              </a:rPr>
              <a:t/>
            </a:r>
            <a:br>
              <a:rPr lang="ar-SY" sz="6000" dirty="0" smtClean="0">
                <a:solidFill>
                  <a:srgbClr val="FF0000"/>
                </a:solidFill>
                <a:latin typeface="Calisto MT" pitchFamily="18" charset="0"/>
              </a:rPr>
            </a:br>
            <a:r>
              <a:rPr lang="ar-SY" sz="6000" dirty="0" smtClean="0">
                <a:solidFill>
                  <a:srgbClr val="FF0000"/>
                </a:solidFill>
                <a:latin typeface="Calisto MT" pitchFamily="18" charset="0"/>
              </a:rPr>
              <a:t>قضية </a:t>
            </a:r>
            <a:r>
              <a:rPr lang="ar-SY" sz="6000" dirty="0">
                <a:solidFill>
                  <a:srgbClr val="FF0000"/>
                </a:solidFill>
                <a:latin typeface="Calisto MT" pitchFamily="18" charset="0"/>
              </a:rPr>
              <a:t>للمناقشة</a:t>
            </a:r>
            <a:r>
              <a:rPr lang="en-US" dirty="0">
                <a:solidFill>
                  <a:srgbClr val="0070C0"/>
                </a:solidFill>
              </a:rPr>
              <a:t/>
            </a:r>
            <a:br>
              <a:rPr lang="en-US" dirty="0">
                <a:solidFill>
                  <a:srgbClr val="0070C0"/>
                </a:solidFill>
              </a:rPr>
            </a:br>
            <a:endParaRPr lang="ar-SA" dirty="0">
              <a:solidFill>
                <a:srgbClr val="0070C0"/>
              </a:solidFill>
            </a:endParaRPr>
          </a:p>
        </p:txBody>
      </p:sp>
      <p:sp>
        <p:nvSpPr>
          <p:cNvPr id="3" name="Content Placeholder 2"/>
          <p:cNvSpPr>
            <a:spLocks noGrp="1"/>
          </p:cNvSpPr>
          <p:nvPr>
            <p:ph idx="1"/>
          </p:nvPr>
        </p:nvSpPr>
        <p:spPr>
          <a:xfrm>
            <a:off x="1211018" y="1484784"/>
            <a:ext cx="7932982" cy="4997152"/>
          </a:xfrm>
        </p:spPr>
        <p:txBody>
          <a:bodyPr>
            <a:noAutofit/>
          </a:bodyPr>
          <a:lstStyle/>
          <a:p>
            <a:pPr marL="0" indent="0" algn="ctr">
              <a:spcBef>
                <a:spcPct val="0"/>
              </a:spcBef>
              <a:buNone/>
            </a:pPr>
            <a:endParaRPr lang="ar-SA" sz="4000" dirty="0" smtClean="0">
              <a:solidFill>
                <a:srgbClr val="FF3399"/>
              </a:solidFill>
              <a:latin typeface="Calisto MT" pitchFamily="18" charset="0"/>
              <a:ea typeface="+mj-ea"/>
              <a:cs typeface="+mj-cs"/>
            </a:endParaRPr>
          </a:p>
          <a:p>
            <a:pPr marL="0" indent="0" algn="ctr">
              <a:spcBef>
                <a:spcPct val="0"/>
              </a:spcBef>
              <a:buNone/>
            </a:pPr>
            <a:endParaRPr lang="ar-SA" sz="4000" dirty="0">
              <a:solidFill>
                <a:srgbClr val="FF3399"/>
              </a:solidFill>
              <a:latin typeface="Calisto MT" pitchFamily="18" charset="0"/>
              <a:ea typeface="+mj-ea"/>
              <a:cs typeface="+mj-cs"/>
            </a:endParaRPr>
          </a:p>
          <a:p>
            <a:pPr marL="0" indent="0" algn="ctr">
              <a:spcBef>
                <a:spcPct val="0"/>
              </a:spcBef>
              <a:buNone/>
            </a:pPr>
            <a:endParaRPr lang="ar-SA" sz="4000" dirty="0">
              <a:solidFill>
                <a:srgbClr val="FF3399"/>
              </a:solidFill>
              <a:latin typeface="Calisto MT" pitchFamily="18" charset="0"/>
              <a:ea typeface="+mj-ea"/>
              <a:cs typeface="+mj-cs"/>
            </a:endParaRPr>
          </a:p>
          <a:p>
            <a:pPr marL="0" indent="0" algn="ctr">
              <a:spcBef>
                <a:spcPct val="0"/>
              </a:spcBef>
              <a:buNone/>
            </a:pPr>
            <a:r>
              <a:rPr lang="ar-SA" sz="4000" dirty="0" smtClean="0">
                <a:solidFill>
                  <a:srgbClr val="7030A0"/>
                </a:solidFill>
                <a:latin typeface="Calisto MT" pitchFamily="18" charset="0"/>
                <a:ea typeface="+mj-ea"/>
                <a:cs typeface="+mj-cs"/>
              </a:rPr>
              <a:t>يقولُ </a:t>
            </a:r>
            <a:r>
              <a:rPr lang="ar-SA" sz="4000" dirty="0">
                <a:solidFill>
                  <a:srgbClr val="7030A0"/>
                </a:solidFill>
                <a:latin typeface="Calisto MT" pitchFamily="18" charset="0"/>
                <a:ea typeface="+mj-ea"/>
                <a:cs typeface="+mj-cs"/>
              </a:rPr>
              <a:t>سقراطُ : "شيء جيد واحد في الدنيا هو المعرفة ُوشيء رديء واحد في الدنيا هو الجهل"</a:t>
            </a:r>
            <a:endParaRPr lang="en-US" sz="4000" dirty="0">
              <a:solidFill>
                <a:srgbClr val="7030A0"/>
              </a:solidFill>
              <a:latin typeface="Calisto MT" pitchFamily="18" charset="0"/>
              <a:ea typeface="+mj-ea"/>
              <a:cs typeface="+mj-cs"/>
            </a:endParaRPr>
          </a:p>
          <a:p>
            <a:pPr marL="0" indent="0">
              <a:spcBef>
                <a:spcPct val="0"/>
              </a:spcBef>
              <a:buNone/>
            </a:pPr>
            <a:endParaRPr lang="ar-SA" sz="5000" dirty="0" smtClean="0">
              <a:solidFill>
                <a:srgbClr val="FF3399"/>
              </a:solidFill>
              <a:latin typeface="Calisto MT" pitchFamily="18" charset="0"/>
              <a:ea typeface="+mj-ea"/>
              <a:cs typeface="+mj-cs"/>
            </a:endParaRPr>
          </a:p>
          <a:p>
            <a:pPr>
              <a:buFont typeface="Wingdings" pitchFamily="2" charset="2"/>
              <a:buChar char="v"/>
            </a:pPr>
            <a:endParaRPr lang="ar-SA" sz="5000" dirty="0"/>
          </a:p>
        </p:txBody>
      </p:sp>
      <p:graphicFrame>
        <p:nvGraphicFramePr>
          <p:cNvPr id="4" name="جدول 3"/>
          <p:cNvGraphicFramePr>
            <a:graphicFrameLocks noGrp="1"/>
          </p:cNvGraphicFramePr>
          <p:nvPr>
            <p:extLst>
              <p:ext uri="{D42A27DB-BD31-4B8C-83A1-F6EECF244321}">
                <p14:modId xmlns:p14="http://schemas.microsoft.com/office/powerpoint/2010/main" val="1138308226"/>
              </p:ext>
            </p:extLst>
          </p:nvPr>
        </p:nvGraphicFramePr>
        <p:xfrm>
          <a:off x="2267744" y="4869160"/>
          <a:ext cx="6096000" cy="1524000"/>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683485056"/>
                    </a:ext>
                  </a:extLst>
                </a:gridCol>
                <a:gridCol w="3048000">
                  <a:extLst>
                    <a:ext uri="{9D8B030D-6E8A-4147-A177-3AD203B41FA5}">
                      <a16:colId xmlns:a16="http://schemas.microsoft.com/office/drawing/2014/main" val="3891241264"/>
                    </a:ext>
                  </a:extLst>
                </a:gridCol>
              </a:tblGrid>
              <a:tr h="370840">
                <a:tc>
                  <a:txBody>
                    <a:bodyPr/>
                    <a:lstStyle/>
                    <a:p>
                      <a:pPr algn="ctr" rtl="1"/>
                      <a:r>
                        <a:rPr lang="ar-SY" sz="4000" dirty="0" smtClean="0">
                          <a:solidFill>
                            <a:srgbClr val="7030A0"/>
                          </a:solidFill>
                        </a:rPr>
                        <a:t>ماهي المعرفة </a:t>
                      </a:r>
                      <a:endParaRPr lang="ar-SA" sz="4000" dirty="0">
                        <a:solidFill>
                          <a:srgbClr val="7030A0"/>
                        </a:solidFill>
                      </a:endParaRPr>
                    </a:p>
                  </a:txBody>
                  <a:tcPr>
                    <a:solidFill>
                      <a:schemeClr val="accent6">
                        <a:lumMod val="40000"/>
                        <a:lumOff val="60000"/>
                      </a:schemeClr>
                    </a:solidFill>
                  </a:tcPr>
                </a:tc>
                <a:tc>
                  <a:txBody>
                    <a:bodyPr/>
                    <a:lstStyle/>
                    <a:p>
                      <a:pPr algn="ctr" rtl="1"/>
                      <a:r>
                        <a:rPr lang="ar-SY" sz="3600" dirty="0" smtClean="0"/>
                        <a:t> </a:t>
                      </a:r>
                      <a:r>
                        <a:rPr lang="ar-SY" sz="3600" dirty="0" smtClean="0">
                          <a:solidFill>
                            <a:srgbClr val="002060"/>
                          </a:solidFill>
                        </a:rPr>
                        <a:t>ما أنواعها </a:t>
                      </a:r>
                      <a:endParaRPr lang="ar-SA" sz="3600" dirty="0">
                        <a:solidFill>
                          <a:srgbClr val="002060"/>
                        </a:solidFill>
                      </a:endParaRPr>
                    </a:p>
                  </a:txBody>
                  <a:tcPr>
                    <a:solidFill>
                      <a:srgbClr val="FFFF00"/>
                    </a:solidFill>
                  </a:tcPr>
                </a:tc>
                <a:extLst>
                  <a:ext uri="{0D108BD9-81ED-4DB2-BD59-A6C34878D82A}">
                    <a16:rowId xmlns:a16="http://schemas.microsoft.com/office/drawing/2014/main" val="1311121897"/>
                  </a:ext>
                </a:extLst>
              </a:tr>
              <a:tr h="370840">
                <a:tc gridSpan="2">
                  <a:txBody>
                    <a:bodyPr/>
                    <a:lstStyle/>
                    <a:p>
                      <a:pPr algn="ctr" rtl="1"/>
                      <a:r>
                        <a:rPr lang="ar-SY" sz="4800" dirty="0" smtClean="0">
                          <a:solidFill>
                            <a:srgbClr val="FFFF00"/>
                          </a:solidFill>
                        </a:rPr>
                        <a:t>كيف نتوصل إلى معارفنا </a:t>
                      </a:r>
                      <a:endParaRPr lang="ar-SA" sz="4800" dirty="0">
                        <a:solidFill>
                          <a:srgbClr val="FFFF00"/>
                        </a:solidFill>
                      </a:endParaRPr>
                    </a:p>
                  </a:txBody>
                  <a:tcPr>
                    <a:solidFill>
                      <a:srgbClr val="002060"/>
                    </a:solidFill>
                  </a:tcPr>
                </a:tc>
                <a:tc hMerge="1">
                  <a:txBody>
                    <a:bodyPr/>
                    <a:lstStyle/>
                    <a:p>
                      <a:pPr rtl="1"/>
                      <a:endParaRPr lang="ar-SA" dirty="0"/>
                    </a:p>
                  </a:txBody>
                  <a:tcPr/>
                </a:tc>
                <a:extLst>
                  <a:ext uri="{0D108BD9-81ED-4DB2-BD59-A6C34878D82A}">
                    <a16:rowId xmlns:a16="http://schemas.microsoft.com/office/drawing/2014/main" val="1060663408"/>
                  </a:ext>
                </a:extLst>
              </a:tr>
            </a:tbl>
          </a:graphicData>
        </a:graphic>
      </p:graphicFrame>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836712"/>
            <a:ext cx="4687213" cy="2952328"/>
          </a:xfrm>
          <a:prstGeom prst="rect">
            <a:avLst/>
          </a:prstGeom>
          <a:effectLst>
            <a:softEdge rad="635000"/>
          </a:effectLst>
        </p:spPr>
      </p:pic>
      <p:sp>
        <p:nvSpPr>
          <p:cNvPr id="6" name="عنصر نائب للتاريخ 5"/>
          <p:cNvSpPr>
            <a:spLocks noGrp="1"/>
          </p:cNvSpPr>
          <p:nvPr>
            <p:ph type="dt" sz="half" idx="10"/>
          </p:nvPr>
        </p:nvSpPr>
        <p:spPr/>
        <p:txBody>
          <a:bodyPr/>
          <a:lstStyle/>
          <a:p>
            <a:fld id="{DDCE1F8D-F168-4ECC-807A-0CD1B31E325E}" type="uaqdatetime1">
              <a:rPr lang="ar-SA" smtClean="0"/>
              <a:t>28/01/40</a:t>
            </a:fld>
            <a:endParaRPr lang="ar-SA"/>
          </a:p>
        </p:txBody>
      </p:sp>
      <p:sp>
        <p:nvSpPr>
          <p:cNvPr id="7" name="عنصر نائب للتذييل 6"/>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8" name="عنصر نائب لرقم الشريحة 7"/>
          <p:cNvSpPr>
            <a:spLocks noGrp="1"/>
          </p:cNvSpPr>
          <p:nvPr>
            <p:ph type="sldNum" sz="quarter" idx="12"/>
          </p:nvPr>
        </p:nvSpPr>
        <p:spPr/>
        <p:txBody>
          <a:bodyPr/>
          <a:lstStyle/>
          <a:p>
            <a:fld id="{D4D16A77-7772-4162-BBAE-674A555B0FA7}" type="slidenum">
              <a:rPr lang="ar-SA" smtClean="0"/>
              <a:t>2</a:t>
            </a:fld>
            <a:endParaRPr lang="ar-SA"/>
          </a:p>
        </p:txBody>
      </p:sp>
    </p:spTree>
    <p:extLst>
      <p:ext uri="{BB962C8B-B14F-4D97-AF65-F5344CB8AC3E}">
        <p14:creationId xmlns:p14="http://schemas.microsoft.com/office/powerpoint/2010/main" val="38983172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3" end="3"/>
                                            </p:txEl>
                                          </p:spTgt>
                                        </p:tgtEl>
                                        <p:attrNameLst>
                                          <p:attrName>ppt_w</p:attrName>
                                        </p:attrNameLst>
                                      </p:cBhvr>
                                    </p:anim>
                                    <p:anim by="(#ppt_w*0.50)" calcmode="lin" valueType="num">
                                      <p:cBhvr>
                                        <p:cTn id="21" dur="500" decel="50000" autoRev="1" fill="hold">
                                          <p:stCondLst>
                                            <p:cond delay="0"/>
                                          </p:stCondLst>
                                        </p:cTn>
                                        <p:tgtEl>
                                          <p:spTgt spid="3">
                                            <p:txEl>
                                              <p:pRg st="3" end="3"/>
                                            </p:txEl>
                                          </p:spTgt>
                                        </p:tgtEl>
                                        <p:attrNameLst>
                                          <p:attrName>ppt_x</p:attrName>
                                        </p:attrNameLst>
                                      </p:cBhvr>
                                    </p:anim>
                                    <p:anim from="(-#ppt_h/2)" to="(#ppt_y)" calcmode="lin" valueType="num">
                                      <p:cBhvr>
                                        <p:cTn id="22" dur="1000" fill="hold">
                                          <p:stCondLst>
                                            <p:cond delay="0"/>
                                          </p:stCondLst>
                                        </p:cTn>
                                        <p:tgtEl>
                                          <p:spTgt spid="3">
                                            <p:txEl>
                                              <p:pRg st="3" end="3"/>
                                            </p:txEl>
                                          </p:spTgt>
                                        </p:tgtEl>
                                        <p:attrNameLst>
                                          <p:attrName>ppt_y</p:attrName>
                                        </p:attrNameLst>
                                      </p:cBhvr>
                                    </p:anim>
                                    <p:animRot by="21600000">
                                      <p:cBhvr>
                                        <p:cTn id="23" dur="1000" fill="hold">
                                          <p:stCondLst>
                                            <p:cond delay="0"/>
                                          </p:stCondLst>
                                        </p:cTn>
                                        <p:tgtEl>
                                          <p:spTgt spid="3">
                                            <p:txEl>
                                              <p:pRg st="3" end="3"/>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6779096" cy="6237312"/>
          </a:xfrm>
        </p:spPr>
        <p:txBody>
          <a:bodyPr>
            <a:normAutofit fontScale="70000" lnSpcReduction="20000"/>
          </a:bodyPr>
          <a:lstStyle/>
          <a:p>
            <a:pPr marL="0" indent="0" algn="ctr">
              <a:spcBef>
                <a:spcPct val="0"/>
              </a:spcBef>
              <a:buNone/>
            </a:pPr>
            <a:r>
              <a:rPr lang="ar-SY" b="1" dirty="0"/>
              <a:t> </a:t>
            </a:r>
            <a:endParaRPr lang="ar-SY" b="1" dirty="0" smtClean="0"/>
          </a:p>
          <a:p>
            <a:pPr marL="0" indent="0" algn="ctr">
              <a:spcBef>
                <a:spcPct val="0"/>
              </a:spcBef>
              <a:buNone/>
            </a:pPr>
            <a:r>
              <a:rPr lang="ar-SY" sz="6300" dirty="0">
                <a:solidFill>
                  <a:srgbClr val="FF0000"/>
                </a:solidFill>
                <a:latin typeface="Calisto MT" pitchFamily="18" charset="0"/>
                <a:ea typeface="+mj-ea"/>
                <a:cs typeface="+mj-cs"/>
              </a:rPr>
              <a:t>أولا ً - معنى المعرفة:</a:t>
            </a:r>
            <a:endParaRPr lang="en-US" sz="6300" dirty="0">
              <a:solidFill>
                <a:srgbClr val="FF0000"/>
              </a:solidFill>
              <a:latin typeface="Calisto MT" pitchFamily="18" charset="0"/>
              <a:ea typeface="+mj-ea"/>
              <a:cs typeface="+mj-cs"/>
            </a:endParaRPr>
          </a:p>
          <a:p>
            <a:pPr marL="0" indent="0" algn="ctr">
              <a:spcBef>
                <a:spcPct val="0"/>
              </a:spcBef>
              <a:buNone/>
            </a:pPr>
            <a:r>
              <a:rPr lang="ar-SA" sz="5200" dirty="0" smtClean="0">
                <a:solidFill>
                  <a:srgbClr val="7030A0"/>
                </a:solidFill>
                <a:latin typeface="Calisto MT" pitchFamily="18" charset="0"/>
                <a:ea typeface="+mj-ea"/>
                <a:cs typeface="+mj-cs"/>
              </a:rPr>
              <a:t>المعرفة كل </a:t>
            </a:r>
            <a:r>
              <a:rPr lang="ar-SA" sz="5200" dirty="0">
                <a:solidFill>
                  <a:srgbClr val="7030A0"/>
                </a:solidFill>
                <a:latin typeface="Calisto MT" pitchFamily="18" charset="0"/>
                <a:ea typeface="+mj-ea"/>
                <a:cs typeface="+mj-cs"/>
              </a:rPr>
              <a:t>ما وصل إليه إدراكُ الإنسان من تصوراتٍ، </a:t>
            </a:r>
            <a:r>
              <a:rPr lang="ar-SA" sz="5200" dirty="0" smtClean="0">
                <a:solidFill>
                  <a:srgbClr val="7030A0"/>
                </a:solidFill>
                <a:latin typeface="Calisto MT" pitchFamily="18" charset="0"/>
                <a:ea typeface="+mj-ea"/>
                <a:cs typeface="+mj-cs"/>
              </a:rPr>
              <a:t>مشاعر حقائق</a:t>
            </a:r>
            <a:r>
              <a:rPr lang="ar-SA" sz="5200" dirty="0">
                <a:solidFill>
                  <a:srgbClr val="7030A0"/>
                </a:solidFill>
                <a:latin typeface="Calisto MT" pitchFamily="18" charset="0"/>
                <a:ea typeface="+mj-ea"/>
                <a:cs typeface="+mj-cs"/>
              </a:rPr>
              <a:t>، </a:t>
            </a:r>
            <a:r>
              <a:rPr lang="ar-SA" sz="5200" dirty="0" smtClean="0">
                <a:solidFill>
                  <a:srgbClr val="7030A0"/>
                </a:solidFill>
                <a:latin typeface="Calisto MT" pitchFamily="18" charset="0"/>
                <a:ea typeface="+mj-ea"/>
                <a:cs typeface="+mj-cs"/>
              </a:rPr>
              <a:t>أفكار</a:t>
            </a:r>
            <a:r>
              <a:rPr lang="ar-SA" sz="5200" dirty="0">
                <a:solidFill>
                  <a:srgbClr val="7030A0"/>
                </a:solidFill>
                <a:latin typeface="Calisto MT" pitchFamily="18" charset="0"/>
                <a:ea typeface="+mj-ea"/>
                <a:cs typeface="+mj-cs"/>
              </a:rPr>
              <a:t>، التي قد تسهم في التعرف على البيئة من حوله والتعامل معها. </a:t>
            </a:r>
            <a:endParaRPr lang="en-US" sz="5200" dirty="0">
              <a:solidFill>
                <a:srgbClr val="7030A0"/>
              </a:solidFill>
              <a:latin typeface="Calisto MT" pitchFamily="18" charset="0"/>
              <a:ea typeface="+mj-ea"/>
              <a:cs typeface="+mj-cs"/>
            </a:endParaRPr>
          </a:p>
          <a:p>
            <a:pPr marL="0" indent="0" algn="ctr">
              <a:spcBef>
                <a:spcPct val="0"/>
              </a:spcBef>
              <a:buNone/>
            </a:pPr>
            <a:r>
              <a:rPr lang="ar-SA" sz="5400" b="1" dirty="0" smtClean="0">
                <a:solidFill>
                  <a:schemeClr val="accent3">
                    <a:lumMod val="75000"/>
                  </a:schemeClr>
                </a:solidFill>
                <a:latin typeface="Calisto MT" pitchFamily="18" charset="0"/>
                <a:ea typeface="+mj-ea"/>
                <a:cs typeface="+mj-cs"/>
              </a:rPr>
              <a:t>الاصطلاح الفلسفي للمعرفة</a:t>
            </a:r>
            <a:r>
              <a:rPr lang="ar-SA" sz="5400" dirty="0" smtClean="0">
                <a:solidFill>
                  <a:schemeClr val="accent3">
                    <a:lumMod val="75000"/>
                  </a:schemeClr>
                </a:solidFill>
                <a:latin typeface="Calisto MT" pitchFamily="18" charset="0"/>
                <a:ea typeface="+mj-ea"/>
                <a:cs typeface="+mj-cs"/>
              </a:rPr>
              <a:t>: </a:t>
            </a:r>
            <a:r>
              <a:rPr lang="ar-SA" sz="5200" dirty="0" smtClean="0">
                <a:solidFill>
                  <a:srgbClr val="002060"/>
                </a:solidFill>
                <a:latin typeface="Calisto MT" pitchFamily="18" charset="0"/>
                <a:ea typeface="+mj-ea"/>
                <a:cs typeface="+mj-cs"/>
              </a:rPr>
              <a:t>ثمرة </a:t>
            </a:r>
            <a:r>
              <a:rPr lang="ar-SA" sz="5200" dirty="0">
                <a:solidFill>
                  <a:srgbClr val="002060"/>
                </a:solidFill>
                <a:latin typeface="Calisto MT" pitchFamily="18" charset="0"/>
                <a:ea typeface="+mj-ea"/>
                <a:cs typeface="+mj-cs"/>
              </a:rPr>
              <a:t>التفاعل بين ذات مدركة وموضوعٍ مدركٍ، </a:t>
            </a:r>
            <a:r>
              <a:rPr lang="ar-SA" sz="5200" dirty="0" smtClean="0">
                <a:solidFill>
                  <a:srgbClr val="002060"/>
                </a:solidFill>
                <a:latin typeface="Calisto MT" pitchFamily="18" charset="0"/>
                <a:ea typeface="+mj-ea"/>
                <a:cs typeface="+mj-cs"/>
              </a:rPr>
              <a:t>تقوم </a:t>
            </a:r>
            <a:r>
              <a:rPr lang="ar-SA" sz="5200" dirty="0">
                <a:solidFill>
                  <a:srgbClr val="002060"/>
                </a:solidFill>
                <a:latin typeface="Calisto MT" pitchFamily="18" charset="0"/>
                <a:ea typeface="+mj-ea"/>
                <a:cs typeface="+mj-cs"/>
              </a:rPr>
              <a:t>في آن واحدٍ على التقابل والاتحاد الوثيق بين هذين الطرفين</a:t>
            </a:r>
            <a:r>
              <a:rPr lang="ar-SA" sz="5200" dirty="0" smtClean="0">
                <a:solidFill>
                  <a:srgbClr val="002060"/>
                </a:solidFill>
                <a:latin typeface="Calisto MT" pitchFamily="18" charset="0"/>
                <a:ea typeface="+mj-ea"/>
                <a:cs typeface="+mj-cs"/>
              </a:rPr>
              <a:t>، تطلق </a:t>
            </a:r>
            <a:r>
              <a:rPr lang="ar-SA" sz="5200" dirty="0">
                <a:solidFill>
                  <a:srgbClr val="FF0000"/>
                </a:solidFill>
                <a:latin typeface="Calisto MT" pitchFamily="18" charset="0"/>
                <a:ea typeface="+mj-ea"/>
                <a:cs typeface="+mj-cs"/>
                <a:hlinkClick r:id="rId3" tooltip="نظرية المعرفة"/>
              </a:rPr>
              <a:t>نظرية المعرفة</a:t>
            </a:r>
            <a:r>
              <a:rPr lang="ar-SA" sz="5200" dirty="0">
                <a:solidFill>
                  <a:srgbClr val="FF0000"/>
                </a:solidFill>
                <a:latin typeface="Calisto MT" pitchFamily="18" charset="0"/>
                <a:ea typeface="+mj-ea"/>
                <a:cs typeface="+mj-cs"/>
              </a:rPr>
              <a:t> </a:t>
            </a:r>
            <a:r>
              <a:rPr lang="ar-SA" sz="5200" dirty="0">
                <a:solidFill>
                  <a:srgbClr val="002060"/>
                </a:solidFill>
                <a:latin typeface="Calisto MT" pitchFamily="18" charset="0"/>
                <a:ea typeface="+mj-ea"/>
                <a:cs typeface="+mj-cs"/>
              </a:rPr>
              <a:t>على البحث في إمكان المعرفة البشرية، وفي مصادر هذه المعرفة أو الطرق الموصلة إليها.</a:t>
            </a:r>
            <a:endParaRPr lang="en-US" sz="5200" dirty="0">
              <a:solidFill>
                <a:srgbClr val="002060"/>
              </a:solidFill>
              <a:latin typeface="Calisto MT" pitchFamily="18" charset="0"/>
              <a:ea typeface="+mj-ea"/>
              <a:cs typeface="+mj-cs"/>
            </a:endParaRPr>
          </a:p>
          <a:p>
            <a:pPr marL="0" indent="0" algn="ctr">
              <a:buNone/>
            </a:pPr>
            <a:endParaRPr lang="ar-SA" dirty="0"/>
          </a:p>
        </p:txBody>
      </p:sp>
      <p:sp>
        <p:nvSpPr>
          <p:cNvPr id="2" name="عنصر نائب للتاريخ 1"/>
          <p:cNvSpPr>
            <a:spLocks noGrp="1"/>
          </p:cNvSpPr>
          <p:nvPr>
            <p:ph type="dt" sz="half" idx="10"/>
          </p:nvPr>
        </p:nvSpPr>
        <p:spPr/>
        <p:txBody>
          <a:bodyPr/>
          <a:lstStyle/>
          <a:p>
            <a:fld id="{21CC101F-33BA-44D0-80A8-CDB2CDD26971}" type="uaqdatetime1">
              <a:rPr lang="ar-SA" smtClean="0"/>
              <a:t>28/01/40</a:t>
            </a:fld>
            <a:endParaRPr lang="ar-SA"/>
          </a:p>
        </p:txBody>
      </p:sp>
      <p:sp>
        <p:nvSpPr>
          <p:cNvPr id="4" name="عنصر نائب للتذييل 3"/>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5" name="عنصر نائب لرقم الشريحة 4"/>
          <p:cNvSpPr>
            <a:spLocks noGrp="1"/>
          </p:cNvSpPr>
          <p:nvPr>
            <p:ph type="sldNum" sz="quarter" idx="12"/>
          </p:nvPr>
        </p:nvSpPr>
        <p:spPr/>
        <p:txBody>
          <a:bodyPr/>
          <a:lstStyle/>
          <a:p>
            <a:fld id="{D4D16A77-7772-4162-BBAE-674A555B0FA7}" type="slidenum">
              <a:rPr lang="ar-SA" smtClean="0"/>
              <a:t>3</a:t>
            </a:fld>
            <a:endParaRPr lang="ar-SA"/>
          </a:p>
        </p:txBody>
      </p:sp>
    </p:spTree>
    <p:extLst>
      <p:ext uri="{BB962C8B-B14F-4D97-AF65-F5344CB8AC3E}">
        <p14:creationId xmlns:p14="http://schemas.microsoft.com/office/powerpoint/2010/main" val="29489356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3968" y="2060848"/>
            <a:ext cx="4557192" cy="1143000"/>
          </a:xfrm>
        </p:spPr>
        <p:txBody>
          <a:bodyPr>
            <a:normAutofit/>
          </a:bodyPr>
          <a:lstStyle/>
          <a:p>
            <a:pPr>
              <a:lnSpc>
                <a:spcPct val="80000"/>
              </a:lnSpc>
            </a:pPr>
            <a:r>
              <a:rPr lang="ar-SY" sz="4800" dirty="0">
                <a:solidFill>
                  <a:srgbClr val="FF3399"/>
                </a:solidFill>
                <a:latin typeface="Calisto MT" pitchFamily="18" charset="0"/>
              </a:rPr>
              <a:t>أ</a:t>
            </a:r>
            <a:r>
              <a:rPr lang="ar-SY" sz="4800" dirty="0" smtClean="0">
                <a:solidFill>
                  <a:srgbClr val="FF3399"/>
                </a:solidFill>
                <a:latin typeface="Calisto MT" pitchFamily="18" charset="0"/>
              </a:rPr>
              <a:t>فكر وأتحاور</a:t>
            </a:r>
            <a:endParaRPr lang="ar-SA" sz="4800" dirty="0">
              <a:solidFill>
                <a:srgbClr val="FF3399"/>
              </a:solidFill>
              <a:latin typeface="Calisto MT" pitchFamily="18" charset="0"/>
            </a:endParaRPr>
          </a:p>
        </p:txBody>
      </p:sp>
      <p:sp>
        <p:nvSpPr>
          <p:cNvPr id="3" name="Content Placeholder 2"/>
          <p:cNvSpPr>
            <a:spLocks noGrp="1"/>
          </p:cNvSpPr>
          <p:nvPr>
            <p:ph idx="1"/>
          </p:nvPr>
        </p:nvSpPr>
        <p:spPr>
          <a:xfrm>
            <a:off x="914400" y="3068960"/>
            <a:ext cx="7690048" cy="1944216"/>
          </a:xfrm>
        </p:spPr>
        <p:txBody>
          <a:bodyPr>
            <a:normAutofit/>
          </a:bodyPr>
          <a:lstStyle/>
          <a:p>
            <a:pPr marL="0" indent="0" algn="ctr">
              <a:lnSpc>
                <a:spcPct val="80000"/>
              </a:lnSpc>
              <a:spcBef>
                <a:spcPct val="0"/>
              </a:spcBef>
              <a:buNone/>
            </a:pPr>
            <a:r>
              <a:rPr lang="ar-SY" sz="4800" dirty="0">
                <a:solidFill>
                  <a:srgbClr val="7030A0"/>
                </a:solidFill>
                <a:latin typeface="Calisto MT" pitchFamily="18" charset="0"/>
                <a:ea typeface="+mj-ea"/>
                <a:cs typeface="+mj-cs"/>
              </a:rPr>
              <a:t>أقدمُ المعنى الخاصّ بي للمعرفة </a:t>
            </a:r>
            <a:r>
              <a:rPr lang="ar-SY" sz="4800" dirty="0" smtClean="0">
                <a:solidFill>
                  <a:srgbClr val="7030A0"/>
                </a:solidFill>
                <a:latin typeface="Calisto MT" pitchFamily="18" charset="0"/>
                <a:ea typeface="+mj-ea"/>
                <a:cs typeface="+mj-cs"/>
              </a:rPr>
              <a:t>؟</a:t>
            </a:r>
          </a:p>
          <a:p>
            <a:pPr marL="0" indent="0" algn="ctr">
              <a:lnSpc>
                <a:spcPct val="80000"/>
              </a:lnSpc>
              <a:spcBef>
                <a:spcPct val="0"/>
              </a:spcBef>
              <a:buNone/>
            </a:pPr>
            <a:r>
              <a:rPr lang="ar-SY" sz="4800" dirty="0" smtClean="0">
                <a:solidFill>
                  <a:srgbClr val="7030A0"/>
                </a:solidFill>
                <a:latin typeface="Calisto MT" pitchFamily="18" charset="0"/>
                <a:ea typeface="+mj-ea"/>
                <a:cs typeface="+mj-cs"/>
              </a:rPr>
              <a:t>.....................................</a:t>
            </a:r>
          </a:p>
          <a:p>
            <a:pPr marL="0" indent="0" algn="ctr">
              <a:lnSpc>
                <a:spcPct val="80000"/>
              </a:lnSpc>
              <a:spcBef>
                <a:spcPct val="0"/>
              </a:spcBef>
              <a:buNone/>
            </a:pPr>
            <a:r>
              <a:rPr lang="ar-SY" sz="4800" dirty="0" smtClean="0">
                <a:solidFill>
                  <a:srgbClr val="7030A0"/>
                </a:solidFill>
                <a:latin typeface="Calisto MT" pitchFamily="18" charset="0"/>
                <a:ea typeface="+mj-ea"/>
                <a:cs typeface="+mj-cs"/>
              </a:rPr>
              <a:t>.....................................</a:t>
            </a:r>
          </a:p>
          <a:p>
            <a:pPr marL="0" indent="0" algn="ctr">
              <a:lnSpc>
                <a:spcPct val="80000"/>
              </a:lnSpc>
              <a:spcBef>
                <a:spcPct val="0"/>
              </a:spcBef>
              <a:buNone/>
            </a:pPr>
            <a:endParaRPr lang="en-US" sz="4800" dirty="0">
              <a:latin typeface="Calisto MT" pitchFamily="18" charset="0"/>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0CE8D5DF-700B-417B-B4F9-BCDAAE453702}" type="uaqdatetime1">
              <a:rPr lang="ar-SA" smtClean="0"/>
              <a:t>28/01/40</a:t>
            </a:fld>
            <a:endParaRPr lang="ar-SA"/>
          </a:p>
        </p:txBody>
      </p:sp>
      <p:sp>
        <p:nvSpPr>
          <p:cNvPr id="5" name="عنصر نائب للتذييل 4"/>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6" name="عنصر نائب لرقم الشريحة 5"/>
          <p:cNvSpPr>
            <a:spLocks noGrp="1"/>
          </p:cNvSpPr>
          <p:nvPr>
            <p:ph type="sldNum" sz="quarter" idx="12"/>
          </p:nvPr>
        </p:nvSpPr>
        <p:spPr/>
        <p:txBody>
          <a:bodyPr/>
          <a:lstStyle/>
          <a:p>
            <a:fld id="{D4D16A77-7772-4162-BBAE-674A555B0FA7}" type="slidenum">
              <a:rPr lang="ar-SA" smtClean="0"/>
              <a:t>4</a:t>
            </a:fld>
            <a:endParaRPr lang="ar-SA"/>
          </a:p>
        </p:txBody>
      </p:sp>
    </p:spTree>
    <p:extLst>
      <p:ext uri="{BB962C8B-B14F-4D97-AF65-F5344CB8AC3E}">
        <p14:creationId xmlns:p14="http://schemas.microsoft.com/office/powerpoint/2010/main" val="3276245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2" end="2"/>
                                            </p:txEl>
                                          </p:spTgt>
                                        </p:tgtEl>
                                        <p:attrNameLst>
                                          <p:attrName>ppt_w</p:attrName>
                                        </p:attrNameLst>
                                      </p:cBhvr>
                                    </p:anim>
                                    <p:anim by="(#ppt_w*0.50)" calcmode="lin" valueType="num">
                                      <p:cBhvr>
                                        <p:cTn id="32" dur="500" decel="50000" autoRev="1" fill="hold">
                                          <p:stCondLst>
                                            <p:cond delay="0"/>
                                          </p:stCondLst>
                                        </p:cTn>
                                        <p:tgtEl>
                                          <p:spTgt spid="3">
                                            <p:txEl>
                                              <p:pRg st="2" end="2"/>
                                            </p:txEl>
                                          </p:spTgt>
                                        </p:tgtEl>
                                        <p:attrNameLst>
                                          <p:attrName>ppt_x</p:attrName>
                                        </p:attrNameLst>
                                      </p:cBhvr>
                                    </p:anim>
                                    <p:anim from="(-#ppt_h/2)" to="(#ppt_y)" calcmode="lin" valueType="num">
                                      <p:cBhvr>
                                        <p:cTn id="33" dur="1000" fill="hold">
                                          <p:stCondLst>
                                            <p:cond delay="0"/>
                                          </p:stCondLst>
                                        </p:cTn>
                                        <p:tgtEl>
                                          <p:spTgt spid="3">
                                            <p:txEl>
                                              <p:pRg st="2" end="2"/>
                                            </p:txEl>
                                          </p:spTgt>
                                        </p:tgtEl>
                                        <p:attrNameLst>
                                          <p:attrName>ppt_y</p:attrName>
                                        </p:attrNameLst>
                                      </p:cBhvr>
                                    </p:anim>
                                    <p:animRot by="21600000">
                                      <p:cBhvr>
                                        <p:cTn id="34"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59" y="0"/>
            <a:ext cx="6984776" cy="1268760"/>
          </a:xfrm>
        </p:spPr>
        <p:txBody>
          <a:bodyPr>
            <a:noAutofit/>
          </a:bodyPr>
          <a:lstStyle/>
          <a:p>
            <a:pPr marL="0" indent="0" algn="ctr">
              <a:spcBef>
                <a:spcPct val="0"/>
              </a:spcBef>
              <a:buNone/>
            </a:pPr>
            <a:r>
              <a:rPr lang="ar-SY" sz="3000" b="1" dirty="0">
                <a:solidFill>
                  <a:srgbClr val="FF3399"/>
                </a:solidFill>
                <a:latin typeface="Calisto MT" pitchFamily="18" charset="0"/>
                <a:ea typeface="+mj-ea"/>
                <a:cs typeface="+mj-cs"/>
              </a:rPr>
              <a:t>ثانيا ً- اتجاهاتُ  المعرفة:</a:t>
            </a:r>
            <a:endParaRPr lang="en-US" sz="3000" b="1" dirty="0">
              <a:solidFill>
                <a:srgbClr val="FF3399"/>
              </a:solidFill>
              <a:latin typeface="Calisto MT" pitchFamily="18" charset="0"/>
              <a:ea typeface="+mj-ea"/>
              <a:cs typeface="+mj-cs"/>
            </a:endParaRPr>
          </a:p>
          <a:p>
            <a:pPr marL="0" indent="0" algn="ctr">
              <a:spcBef>
                <a:spcPct val="0"/>
              </a:spcBef>
              <a:buNone/>
            </a:pPr>
            <a:r>
              <a:rPr lang="ar-SY" sz="3000" b="1" dirty="0">
                <a:solidFill>
                  <a:srgbClr val="00B050"/>
                </a:solidFill>
                <a:latin typeface="Calisto MT" pitchFamily="18" charset="0"/>
                <a:ea typeface="+mj-ea"/>
                <a:cs typeface="+mj-cs"/>
              </a:rPr>
              <a:t>1- الاتجاه الحسي التجريبي </a:t>
            </a:r>
            <a:r>
              <a:rPr lang="ar-SY" sz="3000" b="1" dirty="0" smtClean="0">
                <a:solidFill>
                  <a:srgbClr val="00B050"/>
                </a:solidFill>
                <a:latin typeface="Calisto MT" pitchFamily="18" charset="0"/>
                <a:ea typeface="+mj-ea"/>
                <a:cs typeface="+mj-cs"/>
              </a:rPr>
              <a:t>:</a:t>
            </a:r>
          </a:p>
          <a:p>
            <a:pPr marL="0" indent="0" algn="ctr">
              <a:spcBef>
                <a:spcPct val="0"/>
              </a:spcBef>
              <a:buNone/>
            </a:pPr>
            <a:endParaRPr lang="ar-SY" sz="3000" dirty="0">
              <a:solidFill>
                <a:srgbClr val="7030A0"/>
              </a:solidFill>
              <a:latin typeface="Calisto MT" pitchFamily="18" charset="0"/>
              <a:ea typeface="+mj-ea"/>
              <a:cs typeface="+mj-cs"/>
            </a:endParaRPr>
          </a:p>
          <a:p>
            <a:pPr marL="0" indent="0" algn="ctr">
              <a:spcBef>
                <a:spcPct val="0"/>
              </a:spcBef>
              <a:buNone/>
            </a:pPr>
            <a:endParaRPr lang="ar-SY" sz="3000" dirty="0" smtClean="0">
              <a:solidFill>
                <a:srgbClr val="7030A0"/>
              </a:solidFill>
              <a:latin typeface="Calisto MT" pitchFamily="18" charset="0"/>
              <a:ea typeface="+mj-ea"/>
              <a:cs typeface="+mj-cs"/>
            </a:endParaRPr>
          </a:p>
          <a:p>
            <a:pPr marL="0" indent="0" algn="ctr">
              <a:spcBef>
                <a:spcPct val="0"/>
              </a:spcBef>
              <a:buNone/>
            </a:pPr>
            <a:endParaRPr lang="ar-SY" sz="3000" dirty="0" smtClean="0">
              <a:solidFill>
                <a:srgbClr val="7030A0"/>
              </a:solidFill>
              <a:latin typeface="Calisto MT" pitchFamily="18" charset="0"/>
              <a:ea typeface="+mj-ea"/>
              <a:cs typeface="+mj-cs"/>
            </a:endParaRPr>
          </a:p>
          <a:p>
            <a:pPr marL="0" indent="0">
              <a:buNone/>
            </a:pPr>
            <a:endParaRPr lang="ar-SA" sz="30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23" y="764704"/>
            <a:ext cx="6048672" cy="2232248"/>
          </a:xfrm>
          <a:prstGeom prst="rect">
            <a:avLst/>
          </a:prstGeom>
          <a:effectLst>
            <a:softEdge rad="635000"/>
          </a:effectLst>
        </p:spPr>
      </p:pic>
      <p:sp>
        <p:nvSpPr>
          <p:cNvPr id="4" name="عنصر نائب للتاريخ 3"/>
          <p:cNvSpPr>
            <a:spLocks noGrp="1"/>
          </p:cNvSpPr>
          <p:nvPr>
            <p:ph type="dt" sz="half" idx="10"/>
          </p:nvPr>
        </p:nvSpPr>
        <p:spPr/>
        <p:txBody>
          <a:bodyPr/>
          <a:lstStyle/>
          <a:p>
            <a:fld id="{421B6E70-1D8D-4D50-A53C-F19294CC7E84}" type="uaqdatetime1">
              <a:rPr lang="ar-SA" smtClean="0"/>
              <a:t>28/01/40</a:t>
            </a:fld>
            <a:endParaRPr lang="ar-SA"/>
          </a:p>
        </p:txBody>
      </p:sp>
      <p:sp>
        <p:nvSpPr>
          <p:cNvPr id="5" name="عنصر نائب للتذييل 4"/>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6" name="عنصر نائب لرقم الشريحة 5"/>
          <p:cNvSpPr>
            <a:spLocks noGrp="1"/>
          </p:cNvSpPr>
          <p:nvPr>
            <p:ph type="sldNum" sz="quarter" idx="12"/>
          </p:nvPr>
        </p:nvSpPr>
        <p:spPr/>
        <p:txBody>
          <a:bodyPr/>
          <a:lstStyle/>
          <a:p>
            <a:fld id="{D4D16A77-7772-4162-BBAE-674A555B0FA7}" type="slidenum">
              <a:rPr lang="ar-SA" smtClean="0"/>
              <a:t>5</a:t>
            </a:fld>
            <a:endParaRPr lang="ar-SA"/>
          </a:p>
        </p:txBody>
      </p:sp>
      <p:sp>
        <p:nvSpPr>
          <p:cNvPr id="7" name="Rectangle 6"/>
          <p:cNvSpPr/>
          <p:nvPr/>
        </p:nvSpPr>
        <p:spPr>
          <a:xfrm>
            <a:off x="920010" y="2636912"/>
            <a:ext cx="6691875" cy="3970318"/>
          </a:xfrm>
          <a:prstGeom prst="rect">
            <a:avLst/>
          </a:prstGeom>
        </p:spPr>
        <p:txBody>
          <a:bodyPr wrap="square">
            <a:spAutoFit/>
          </a:bodyPr>
          <a:lstStyle/>
          <a:p>
            <a:pPr algn="ctr">
              <a:spcBef>
                <a:spcPct val="0"/>
              </a:spcBef>
            </a:pPr>
            <a:endParaRPr lang="en-US" sz="2800" dirty="0">
              <a:solidFill>
                <a:srgbClr val="7030A0"/>
              </a:solidFill>
              <a:latin typeface="Calisto MT" pitchFamily="18" charset="0"/>
            </a:endParaRPr>
          </a:p>
          <a:p>
            <a:pPr algn="ctr">
              <a:spcBef>
                <a:spcPct val="0"/>
              </a:spcBef>
            </a:pPr>
            <a:r>
              <a:rPr lang="ar-SA" sz="2800" dirty="0">
                <a:solidFill>
                  <a:srgbClr val="7030A0"/>
                </a:solidFill>
                <a:latin typeface="Calisto MT" pitchFamily="18" charset="0"/>
              </a:rPr>
              <a:t>يعتمدُ التجريبيون أو الحسيون  على الحواس طريقا للمعرفة، بل ويعدونها المنبع الوحيد والسبيل الرئيسي لها، وبالمقابل يرفضون دور العقل في المعرفة إذ ينحصر دوره فيما تقدمه له هذه الحواسٌ.</a:t>
            </a:r>
            <a:endParaRPr lang="en-US" sz="2800" dirty="0">
              <a:solidFill>
                <a:srgbClr val="7030A0"/>
              </a:solidFill>
              <a:latin typeface="Calisto MT" pitchFamily="18" charset="0"/>
            </a:endParaRPr>
          </a:p>
          <a:p>
            <a:pPr algn="ctr">
              <a:spcBef>
                <a:spcPct val="0"/>
              </a:spcBef>
            </a:pPr>
            <a:r>
              <a:rPr lang="ar-SY" sz="2800" dirty="0">
                <a:latin typeface="Calisto MT" pitchFamily="18" charset="0"/>
              </a:rPr>
              <a:t>ف</a:t>
            </a:r>
            <a:r>
              <a:rPr lang="ar-SA" sz="2800" dirty="0">
                <a:solidFill>
                  <a:srgbClr val="002060"/>
                </a:solidFill>
                <a:latin typeface="Calisto MT" pitchFamily="18" charset="0"/>
              </a:rPr>
              <a:t>الإحساس عند </a:t>
            </a:r>
            <a:r>
              <a:rPr lang="ar-SA" sz="2800" b="1" dirty="0">
                <a:solidFill>
                  <a:srgbClr val="FF0000"/>
                </a:solidFill>
                <a:latin typeface="Calisto MT" pitchFamily="18" charset="0"/>
              </a:rPr>
              <a:t>الأبيقوريين</a:t>
            </a:r>
            <a:r>
              <a:rPr lang="ar-SA" sz="2800" dirty="0">
                <a:solidFill>
                  <a:srgbClr val="002060"/>
                </a:solidFill>
                <a:latin typeface="Calisto MT" pitchFamily="18" charset="0"/>
              </a:rPr>
              <a:t> مثلا، أصل المعرفة وطريقها الوحيُد، والإحساسات تعطينا صورةً صادقة للأشياء أي صورة مطابقة لواقعها، وخطأ الحواس لا يقع في الإدراك بل في الحكم الذي يضيفه العقل إلى الإدراك.</a:t>
            </a:r>
            <a:endParaRPr lang="en-US" sz="2800" dirty="0">
              <a:solidFill>
                <a:srgbClr val="002060"/>
              </a:solidFill>
              <a:latin typeface="Calisto MT" pitchFamily="18" charset="0"/>
            </a:endParaRPr>
          </a:p>
        </p:txBody>
      </p:sp>
    </p:spTree>
    <p:extLst>
      <p:ext uri="{BB962C8B-B14F-4D97-AF65-F5344CB8AC3E}">
        <p14:creationId xmlns:p14="http://schemas.microsoft.com/office/powerpoint/2010/main" val="181546824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by="(-#ppt_w*2)" calcmode="lin" valueType="num">
                                      <p:cBhvr rctx="PPT">
                                        <p:cTn id="28" dur="500" autoRev="1" fill="hold">
                                          <p:stCondLst>
                                            <p:cond delay="0"/>
                                          </p:stCondLst>
                                        </p:cTn>
                                        <p:tgtEl>
                                          <p:spTgt spid="7"/>
                                        </p:tgtEl>
                                        <p:attrNameLst>
                                          <p:attrName>ppt_w</p:attrName>
                                        </p:attrNameLst>
                                      </p:cBhvr>
                                    </p:anim>
                                    <p:anim by="(#ppt_w*0.50)" calcmode="lin" valueType="num">
                                      <p:cBhvr>
                                        <p:cTn id="29" dur="500" decel="50000" autoRev="1" fill="hold">
                                          <p:stCondLst>
                                            <p:cond delay="0"/>
                                          </p:stCondLst>
                                        </p:cTn>
                                        <p:tgtEl>
                                          <p:spTgt spid="7"/>
                                        </p:tgtEl>
                                        <p:attrNameLst>
                                          <p:attrName>ppt_x</p:attrName>
                                        </p:attrNameLst>
                                      </p:cBhvr>
                                    </p:anim>
                                    <p:anim from="(-#ppt_h/2)" to="(#ppt_y)" calcmode="lin" valueType="num">
                                      <p:cBhvr>
                                        <p:cTn id="30" dur="1000" fill="hold">
                                          <p:stCondLst>
                                            <p:cond delay="0"/>
                                          </p:stCondLst>
                                        </p:cTn>
                                        <p:tgtEl>
                                          <p:spTgt spid="7"/>
                                        </p:tgtEl>
                                        <p:attrNameLst>
                                          <p:attrName>ppt_y</p:attrName>
                                        </p:attrNameLst>
                                      </p:cBhvr>
                                    </p:anim>
                                    <p:animRot by="21600000">
                                      <p:cBhvr>
                                        <p:cTn id="31"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1143000"/>
          </a:xfrm>
        </p:spPr>
        <p:txBody>
          <a:bodyPr>
            <a:normAutofit/>
          </a:bodyPr>
          <a:lstStyle/>
          <a:p>
            <a:r>
              <a:rPr lang="ar-SY" sz="4800" dirty="0">
                <a:solidFill>
                  <a:srgbClr val="0070C0"/>
                </a:solidFill>
                <a:latin typeface="Calisto MT" pitchFamily="18" charset="0"/>
              </a:rPr>
              <a:t>أتاول واستنتج</a:t>
            </a:r>
            <a:endParaRPr lang="ar-SA" sz="4800" dirty="0">
              <a:solidFill>
                <a:srgbClr val="0070C0"/>
              </a:solidFill>
              <a:latin typeface="Calisto MT" pitchFamily="18" charset="0"/>
            </a:endParaRPr>
          </a:p>
        </p:txBody>
      </p:sp>
      <p:sp>
        <p:nvSpPr>
          <p:cNvPr id="3" name="Content Placeholder 2"/>
          <p:cNvSpPr>
            <a:spLocks noGrp="1"/>
          </p:cNvSpPr>
          <p:nvPr>
            <p:ph idx="1"/>
          </p:nvPr>
        </p:nvSpPr>
        <p:spPr>
          <a:xfrm>
            <a:off x="1043608" y="1628800"/>
            <a:ext cx="7869560" cy="2232248"/>
          </a:xfrm>
        </p:spPr>
        <p:txBody>
          <a:bodyPr>
            <a:normAutofit lnSpcReduction="10000"/>
          </a:bodyPr>
          <a:lstStyle/>
          <a:p>
            <a:pPr marL="0" indent="0" algn="ctr">
              <a:spcBef>
                <a:spcPct val="0"/>
              </a:spcBef>
              <a:buNone/>
            </a:pPr>
            <a:r>
              <a:rPr lang="fa-IR" sz="3600" dirty="0">
                <a:solidFill>
                  <a:srgbClr val="7030A0"/>
                </a:solidFill>
                <a:latin typeface="Calisto MT" pitchFamily="18" charset="0"/>
                <a:ea typeface="+mj-ea"/>
                <a:cs typeface="+mj-cs"/>
              </a:rPr>
              <a:t>يقولُ جون لوك : العقل عند الولادة صفحة بيضاء تنتظر أن تكتبها </a:t>
            </a:r>
            <a:r>
              <a:rPr lang="fa-IR" sz="3600" dirty="0" smtClean="0">
                <a:solidFill>
                  <a:srgbClr val="7030A0"/>
                </a:solidFill>
                <a:latin typeface="Calisto MT" pitchFamily="18" charset="0"/>
                <a:ea typeface="+mj-ea"/>
                <a:cs typeface="+mj-cs"/>
              </a:rPr>
              <a:t>التجربة.ُ</a:t>
            </a:r>
            <a:endParaRPr lang="ar-SY" sz="3600" dirty="0" smtClean="0">
              <a:solidFill>
                <a:srgbClr val="7030A0"/>
              </a:solidFill>
              <a:latin typeface="Calisto MT" pitchFamily="18" charset="0"/>
              <a:ea typeface="+mj-ea"/>
              <a:cs typeface="+mj-cs"/>
            </a:endParaRPr>
          </a:p>
          <a:p>
            <a:pPr marL="0" indent="0" algn="ctr">
              <a:spcBef>
                <a:spcPct val="0"/>
              </a:spcBef>
              <a:buNone/>
            </a:pPr>
            <a:r>
              <a:rPr lang="fa-IR" sz="3600" dirty="0" smtClean="0">
                <a:solidFill>
                  <a:srgbClr val="C00000"/>
                </a:solidFill>
                <a:latin typeface="Calisto MT" pitchFamily="18" charset="0"/>
                <a:ea typeface="+mj-ea"/>
                <a:cs typeface="+mj-cs"/>
              </a:rPr>
              <a:t>استنتج </a:t>
            </a:r>
            <a:r>
              <a:rPr lang="fa-IR" sz="3600" dirty="0">
                <a:solidFill>
                  <a:srgbClr val="C00000"/>
                </a:solidFill>
                <a:latin typeface="Calisto MT" pitchFamily="18" charset="0"/>
                <a:ea typeface="+mj-ea"/>
                <a:cs typeface="+mj-cs"/>
              </a:rPr>
              <a:t>موقف التجريبيين من المعرفة بالاستعانة بالمفاهيم </a:t>
            </a:r>
            <a:r>
              <a:rPr lang="fa-IR" sz="3600" dirty="0" smtClean="0">
                <a:solidFill>
                  <a:srgbClr val="C00000"/>
                </a:solidFill>
                <a:latin typeface="Calisto MT" pitchFamily="18" charset="0"/>
                <a:ea typeface="+mj-ea"/>
                <a:cs typeface="+mj-cs"/>
              </a:rPr>
              <a:t>الآتية</a:t>
            </a:r>
            <a:endParaRPr lang="ar-SY" sz="3600" dirty="0" smtClean="0">
              <a:solidFill>
                <a:srgbClr val="C00000"/>
              </a:solidFill>
              <a:latin typeface="Calisto MT" pitchFamily="18" charset="0"/>
              <a:ea typeface="+mj-ea"/>
              <a:cs typeface="+mj-cs"/>
            </a:endParaRPr>
          </a:p>
          <a:p>
            <a:pPr marL="0" indent="0" algn="ctr">
              <a:spcBef>
                <a:spcPct val="0"/>
              </a:spcBef>
              <a:buNone/>
            </a:pPr>
            <a:endParaRPr lang="ar-SY" sz="3600" dirty="0" smtClean="0">
              <a:solidFill>
                <a:srgbClr val="C00000"/>
              </a:solidFill>
              <a:latin typeface="Calisto MT" pitchFamily="18" charset="0"/>
              <a:ea typeface="+mj-ea"/>
              <a:cs typeface="+mj-cs"/>
            </a:endParaRPr>
          </a:p>
        </p:txBody>
      </p:sp>
      <p:graphicFrame>
        <p:nvGraphicFramePr>
          <p:cNvPr id="5" name="جدول 4"/>
          <p:cNvGraphicFramePr>
            <a:graphicFrameLocks noGrp="1"/>
          </p:cNvGraphicFramePr>
          <p:nvPr>
            <p:extLst>
              <p:ext uri="{D42A27DB-BD31-4B8C-83A1-F6EECF244321}">
                <p14:modId xmlns:p14="http://schemas.microsoft.com/office/powerpoint/2010/main" val="1282820589"/>
              </p:ext>
            </p:extLst>
          </p:nvPr>
        </p:nvGraphicFramePr>
        <p:xfrm>
          <a:off x="1475656" y="4149080"/>
          <a:ext cx="6730752" cy="648072"/>
        </p:xfrm>
        <a:graphic>
          <a:graphicData uri="http://schemas.openxmlformats.org/drawingml/2006/table">
            <a:tbl>
              <a:tblPr rtl="1" firstRow="1" bandRow="1">
                <a:tableStyleId>{5C22544A-7EE6-4342-B048-85BDC9FD1C3A}</a:tableStyleId>
              </a:tblPr>
              <a:tblGrid>
                <a:gridCol w="2243584">
                  <a:extLst>
                    <a:ext uri="{9D8B030D-6E8A-4147-A177-3AD203B41FA5}">
                      <a16:colId xmlns:a16="http://schemas.microsoft.com/office/drawing/2014/main" val="2765094425"/>
                    </a:ext>
                  </a:extLst>
                </a:gridCol>
                <a:gridCol w="2243584">
                  <a:extLst>
                    <a:ext uri="{9D8B030D-6E8A-4147-A177-3AD203B41FA5}">
                      <a16:colId xmlns:a16="http://schemas.microsoft.com/office/drawing/2014/main" val="3106039318"/>
                    </a:ext>
                  </a:extLst>
                </a:gridCol>
                <a:gridCol w="2243584">
                  <a:extLst>
                    <a:ext uri="{9D8B030D-6E8A-4147-A177-3AD203B41FA5}">
                      <a16:colId xmlns:a16="http://schemas.microsoft.com/office/drawing/2014/main" val="3897380404"/>
                    </a:ext>
                  </a:extLst>
                </a:gridCol>
              </a:tblGrid>
              <a:tr h="648072">
                <a:tc>
                  <a:txBody>
                    <a:bodyPr/>
                    <a:lstStyle/>
                    <a:p>
                      <a:pPr algn="ctr" rtl="1"/>
                      <a:r>
                        <a:rPr lang="ar-SY" sz="3200" dirty="0" smtClean="0">
                          <a:solidFill>
                            <a:srgbClr val="FFFF00"/>
                          </a:solidFill>
                        </a:rPr>
                        <a:t>إدراك حسي </a:t>
                      </a:r>
                      <a:endParaRPr lang="ar-SA" sz="3200" dirty="0">
                        <a:solidFill>
                          <a:srgbClr val="FFFF00"/>
                        </a:solidFill>
                      </a:endParaRPr>
                    </a:p>
                  </a:txBody>
                  <a:tcPr>
                    <a:solidFill>
                      <a:srgbClr val="002060"/>
                    </a:solidFill>
                  </a:tcPr>
                </a:tc>
                <a:tc>
                  <a:txBody>
                    <a:bodyPr/>
                    <a:lstStyle/>
                    <a:p>
                      <a:pPr algn="ctr" rtl="1"/>
                      <a:r>
                        <a:rPr lang="ar-SY" sz="2800" dirty="0" smtClean="0">
                          <a:solidFill>
                            <a:srgbClr val="002060"/>
                          </a:solidFill>
                        </a:rPr>
                        <a:t>انطباعات حسية </a:t>
                      </a:r>
                      <a:endParaRPr lang="ar-SA" sz="2800" dirty="0">
                        <a:solidFill>
                          <a:srgbClr val="002060"/>
                        </a:solidFill>
                      </a:endParaRPr>
                    </a:p>
                  </a:txBody>
                  <a:tcPr>
                    <a:solidFill>
                      <a:srgbClr val="FFFF00"/>
                    </a:solidFill>
                  </a:tcPr>
                </a:tc>
                <a:tc>
                  <a:txBody>
                    <a:bodyPr/>
                    <a:lstStyle/>
                    <a:p>
                      <a:pPr algn="ctr" rtl="1"/>
                      <a:r>
                        <a:rPr lang="ar-SY" sz="3600" dirty="0" smtClean="0">
                          <a:solidFill>
                            <a:srgbClr val="7030A0"/>
                          </a:solidFill>
                        </a:rPr>
                        <a:t>الحواس </a:t>
                      </a:r>
                      <a:endParaRPr lang="ar-SA" sz="3600" dirty="0">
                        <a:solidFill>
                          <a:srgbClr val="7030A0"/>
                        </a:solidFill>
                      </a:endParaRPr>
                    </a:p>
                  </a:txBody>
                  <a:tcPr>
                    <a:solidFill>
                      <a:srgbClr val="FF3399"/>
                    </a:solidFill>
                  </a:tcPr>
                </a:tc>
                <a:extLst>
                  <a:ext uri="{0D108BD9-81ED-4DB2-BD59-A6C34878D82A}">
                    <a16:rowId xmlns:a16="http://schemas.microsoft.com/office/drawing/2014/main" val="166866891"/>
                  </a:ext>
                </a:extLst>
              </a:tr>
            </a:tbl>
          </a:graphicData>
        </a:graphic>
      </p:graphicFrame>
      <p:sp>
        <p:nvSpPr>
          <p:cNvPr id="6" name="عنصر نائب للتاريخ 5"/>
          <p:cNvSpPr>
            <a:spLocks noGrp="1"/>
          </p:cNvSpPr>
          <p:nvPr>
            <p:ph type="dt" sz="half" idx="10"/>
          </p:nvPr>
        </p:nvSpPr>
        <p:spPr/>
        <p:txBody>
          <a:bodyPr/>
          <a:lstStyle/>
          <a:p>
            <a:fld id="{1D4DB4F1-BDF5-451C-8DD9-3AE19C2DDBAA}" type="uaqdatetime1">
              <a:rPr lang="ar-SA" smtClean="0"/>
              <a:t>28/01/40</a:t>
            </a:fld>
            <a:endParaRPr lang="ar-SA"/>
          </a:p>
        </p:txBody>
      </p:sp>
      <p:sp>
        <p:nvSpPr>
          <p:cNvPr id="7" name="عنصر نائب للتذييل 6"/>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8" name="عنصر نائب لرقم الشريحة 7"/>
          <p:cNvSpPr>
            <a:spLocks noGrp="1"/>
          </p:cNvSpPr>
          <p:nvPr>
            <p:ph type="sldNum" sz="quarter" idx="12"/>
          </p:nvPr>
        </p:nvSpPr>
        <p:spPr/>
        <p:txBody>
          <a:bodyPr/>
          <a:lstStyle/>
          <a:p>
            <a:fld id="{D4D16A77-7772-4162-BBAE-674A555B0FA7}" type="slidenum">
              <a:rPr lang="ar-SA" smtClean="0"/>
              <a:t>6</a:t>
            </a:fld>
            <a:endParaRPr lang="ar-SA"/>
          </a:p>
        </p:txBody>
      </p:sp>
    </p:spTree>
    <p:extLst>
      <p:ext uri="{BB962C8B-B14F-4D97-AF65-F5344CB8AC3E}">
        <p14:creationId xmlns:p14="http://schemas.microsoft.com/office/powerpoint/2010/main" val="147447782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0"/>
            <a:ext cx="6840760" cy="764704"/>
          </a:xfrm>
        </p:spPr>
        <p:txBody>
          <a:bodyPr>
            <a:noAutofit/>
          </a:bodyPr>
          <a:lstStyle/>
          <a:p>
            <a:pPr marL="0" indent="0" algn="ctr">
              <a:spcBef>
                <a:spcPct val="0"/>
              </a:spcBef>
              <a:buNone/>
            </a:pPr>
            <a:r>
              <a:rPr lang="ar-SA" b="1" dirty="0">
                <a:solidFill>
                  <a:srgbClr val="00B050"/>
                </a:solidFill>
                <a:latin typeface="Calisto MT" pitchFamily="18" charset="0"/>
                <a:ea typeface="+mj-ea"/>
                <a:cs typeface="+mj-cs"/>
              </a:rPr>
              <a:t>2- الاتجاه العقلي: </a:t>
            </a:r>
            <a:endParaRPr lang="ar-SA" b="1" dirty="0" smtClean="0">
              <a:solidFill>
                <a:srgbClr val="00B050"/>
              </a:solidFill>
              <a:latin typeface="Calisto MT" pitchFamily="18" charset="0"/>
              <a:ea typeface="+mj-ea"/>
              <a:cs typeface="+mj-cs"/>
            </a:endParaRPr>
          </a:p>
          <a:p>
            <a:pPr marL="0" indent="0" algn="ctr">
              <a:spcBef>
                <a:spcPct val="0"/>
              </a:spcBef>
              <a:buNone/>
            </a:pPr>
            <a:endParaRPr lang="ar-SA" sz="2500" dirty="0">
              <a:solidFill>
                <a:srgbClr val="0070C0"/>
              </a:solidFill>
              <a:latin typeface="Calisto MT" pitchFamily="18" charset="0"/>
              <a:ea typeface="+mj-ea"/>
              <a:cs typeface="+mj-cs"/>
            </a:endParaRPr>
          </a:p>
          <a:p>
            <a:pPr marL="0" indent="0" algn="ctr">
              <a:spcBef>
                <a:spcPct val="0"/>
              </a:spcBef>
              <a:buNone/>
            </a:pPr>
            <a:endParaRPr lang="ar-SA" sz="2500" dirty="0" smtClean="0">
              <a:solidFill>
                <a:srgbClr val="0070C0"/>
              </a:solidFill>
              <a:latin typeface="Calisto MT" pitchFamily="18" charset="0"/>
              <a:ea typeface="+mj-ea"/>
              <a:cs typeface="+mj-cs"/>
            </a:endParaRPr>
          </a:p>
          <a:p>
            <a:pPr marL="0" indent="0" algn="ctr">
              <a:spcBef>
                <a:spcPct val="0"/>
              </a:spcBef>
              <a:buNone/>
            </a:pPr>
            <a:endParaRPr lang="ar-SA" sz="2500" dirty="0" smtClean="0">
              <a:solidFill>
                <a:srgbClr val="0070C0"/>
              </a:solidFill>
              <a:latin typeface="Calisto MT" pitchFamily="18" charset="0"/>
              <a:ea typeface="+mj-ea"/>
              <a:cs typeface="+mj-cs"/>
            </a:endParaRPr>
          </a:p>
          <a:p>
            <a:pPr marL="0" indent="0" algn="ctr">
              <a:spcBef>
                <a:spcPct val="0"/>
              </a:spcBef>
              <a:buNone/>
            </a:pPr>
            <a:endParaRPr lang="ar-SA" sz="2500" dirty="0">
              <a:solidFill>
                <a:srgbClr val="0070C0"/>
              </a:solidFill>
              <a:latin typeface="Calisto MT" pitchFamily="18" charset="0"/>
              <a:ea typeface="+mj-ea"/>
              <a:cs typeface="+mj-cs"/>
            </a:endParaRPr>
          </a:p>
          <a:p>
            <a:pPr marL="0" indent="0" algn="ctr">
              <a:spcBef>
                <a:spcPct val="0"/>
              </a:spcBef>
              <a:buNone/>
            </a:pPr>
            <a:endParaRPr lang="en-US" sz="2500" dirty="0">
              <a:solidFill>
                <a:srgbClr val="0070C0"/>
              </a:solidFill>
              <a:latin typeface="Calisto MT" pitchFamily="18" charset="0"/>
              <a:ea typeface="+mj-ea"/>
              <a:cs typeface="+mj-cs"/>
            </a:endParaRPr>
          </a:p>
          <a:p>
            <a:pPr marL="0" indent="0" algn="ctr">
              <a:spcBef>
                <a:spcPct val="0"/>
              </a:spcBef>
              <a:buNone/>
            </a:pPr>
            <a:endParaRPr lang="ar-SA" sz="2500" dirty="0" smtClean="0">
              <a:solidFill>
                <a:srgbClr val="002060"/>
              </a:solidFill>
              <a:latin typeface="Calisto MT" pitchFamily="18" charset="0"/>
              <a:ea typeface="+mj-ea"/>
              <a:cs typeface="+mj-cs"/>
            </a:endParaRPr>
          </a:p>
        </p:txBody>
      </p:sp>
      <p:sp>
        <p:nvSpPr>
          <p:cNvPr id="2" name="شكل بيضاوي 1"/>
          <p:cNvSpPr/>
          <p:nvPr/>
        </p:nvSpPr>
        <p:spPr>
          <a:xfrm>
            <a:off x="1280626" y="3933056"/>
            <a:ext cx="4824536" cy="105841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accent4">
                    <a:lumMod val="75000"/>
                  </a:schemeClr>
                </a:solidFill>
              </a:rPr>
              <a:t>أعطي مثال توضح خداع الحواس </a:t>
            </a:r>
            <a:endParaRPr lang="ar-SA" sz="2400" b="1" dirty="0">
              <a:solidFill>
                <a:schemeClr val="accent4">
                  <a:lumMod val="75000"/>
                </a:schemeClr>
              </a:solidFill>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678" y="129817"/>
            <a:ext cx="3888432" cy="2664296"/>
          </a:xfrm>
          <a:prstGeom prst="rect">
            <a:avLst/>
          </a:prstGeom>
          <a:effectLst>
            <a:softEdge rad="635000"/>
          </a:effectLst>
        </p:spPr>
      </p:pic>
      <p:sp>
        <p:nvSpPr>
          <p:cNvPr id="5" name="عنصر نائب للتاريخ 4"/>
          <p:cNvSpPr>
            <a:spLocks noGrp="1"/>
          </p:cNvSpPr>
          <p:nvPr>
            <p:ph type="dt" sz="half" idx="10"/>
          </p:nvPr>
        </p:nvSpPr>
        <p:spPr/>
        <p:txBody>
          <a:bodyPr/>
          <a:lstStyle/>
          <a:p>
            <a:fld id="{93DA5C15-1402-4EF3-BB76-18D6CCCA65CF}" type="uaqdatetime1">
              <a:rPr lang="ar-SA" smtClean="0"/>
              <a:t>28/01/40</a:t>
            </a:fld>
            <a:endParaRPr lang="ar-SA"/>
          </a:p>
        </p:txBody>
      </p:sp>
      <p:sp>
        <p:nvSpPr>
          <p:cNvPr id="6" name="عنصر نائب للتذييل 5"/>
          <p:cNvSpPr>
            <a:spLocks noGrp="1"/>
          </p:cNvSpPr>
          <p:nvPr>
            <p:ph type="ftr" sz="quarter" idx="11"/>
          </p:nvPr>
        </p:nvSpPr>
        <p:spPr/>
        <p:txBody>
          <a:bodyPr/>
          <a:lstStyle/>
          <a:p>
            <a:r>
              <a:rPr lang="en-US" dirty="0" smtClean="0"/>
              <a:t>m    -   s </a:t>
            </a:r>
            <a:endParaRPr lang="ar-SA" dirty="0"/>
          </a:p>
        </p:txBody>
      </p:sp>
      <p:sp>
        <p:nvSpPr>
          <p:cNvPr id="7" name="عنصر نائب لرقم الشريحة 6"/>
          <p:cNvSpPr>
            <a:spLocks noGrp="1"/>
          </p:cNvSpPr>
          <p:nvPr>
            <p:ph type="sldNum" sz="quarter" idx="12"/>
          </p:nvPr>
        </p:nvSpPr>
        <p:spPr/>
        <p:txBody>
          <a:bodyPr/>
          <a:lstStyle/>
          <a:p>
            <a:fld id="{D4D16A77-7772-4162-BBAE-674A555B0FA7}" type="slidenum">
              <a:rPr lang="ar-SA" smtClean="0"/>
              <a:t>7</a:t>
            </a:fld>
            <a:endParaRPr lang="ar-SA"/>
          </a:p>
        </p:txBody>
      </p:sp>
      <p:sp>
        <p:nvSpPr>
          <p:cNvPr id="8" name="Rectangle 7"/>
          <p:cNvSpPr/>
          <p:nvPr/>
        </p:nvSpPr>
        <p:spPr>
          <a:xfrm>
            <a:off x="827584" y="2594228"/>
            <a:ext cx="6174432" cy="2677656"/>
          </a:xfrm>
          <a:prstGeom prst="rect">
            <a:avLst/>
          </a:prstGeom>
        </p:spPr>
        <p:txBody>
          <a:bodyPr wrap="square">
            <a:spAutoFit/>
          </a:bodyPr>
          <a:lstStyle/>
          <a:p>
            <a:pPr algn="ctr">
              <a:spcBef>
                <a:spcPct val="0"/>
              </a:spcBef>
            </a:pPr>
            <a:r>
              <a:rPr lang="ar-SA" sz="2800" dirty="0">
                <a:solidFill>
                  <a:srgbClr val="002060"/>
                </a:solidFill>
                <a:latin typeface="Calisto MT" pitchFamily="18" charset="0"/>
              </a:rPr>
              <a:t>يأخذون على التجريبيين اعتمادهم التام على الحواس لأنها  مضللة موهمة، وأن الحواس خداعةٌ كاذبة ومخطئة لو اعتمدنا عليها كل الاعتماد في المعرفة</a:t>
            </a:r>
          </a:p>
          <a:p>
            <a:pPr algn="ctr">
              <a:spcBef>
                <a:spcPct val="0"/>
              </a:spcBef>
            </a:pPr>
            <a:endParaRPr lang="ar-SA" sz="2800" dirty="0">
              <a:latin typeface="Calisto MT" pitchFamily="18" charset="0"/>
            </a:endParaRPr>
          </a:p>
          <a:p>
            <a:pPr algn="ctr">
              <a:spcBef>
                <a:spcPct val="0"/>
              </a:spcBef>
            </a:pPr>
            <a:endParaRPr lang="ar-SA" sz="2800" dirty="0">
              <a:latin typeface="Calisto MT" pitchFamily="18" charset="0"/>
            </a:endParaRPr>
          </a:p>
          <a:p>
            <a:pPr algn="ctr">
              <a:spcBef>
                <a:spcPct val="0"/>
              </a:spcBef>
            </a:pPr>
            <a:endParaRPr lang="ar-SA" sz="2800" dirty="0">
              <a:latin typeface="Calisto MT" pitchFamily="18" charset="0"/>
            </a:endParaRPr>
          </a:p>
        </p:txBody>
      </p:sp>
      <p:sp>
        <p:nvSpPr>
          <p:cNvPr id="9" name="Rectangle 8"/>
          <p:cNvSpPr/>
          <p:nvPr/>
        </p:nvSpPr>
        <p:spPr>
          <a:xfrm>
            <a:off x="683568" y="5042118"/>
            <a:ext cx="6012160" cy="1815882"/>
          </a:xfrm>
          <a:prstGeom prst="rect">
            <a:avLst/>
          </a:prstGeom>
        </p:spPr>
        <p:txBody>
          <a:bodyPr wrap="square">
            <a:spAutoFit/>
          </a:bodyPr>
          <a:lstStyle/>
          <a:p>
            <a:pPr algn="ctr">
              <a:spcBef>
                <a:spcPct val="0"/>
              </a:spcBef>
            </a:pPr>
            <a:r>
              <a:rPr lang="ar-SA" sz="2800" dirty="0">
                <a:solidFill>
                  <a:srgbClr val="002060"/>
                </a:solidFill>
                <a:latin typeface="Calisto MT" pitchFamily="18" charset="0"/>
              </a:rPr>
              <a:t>وهذا لا يعني إنكار دور الحواس نهائياً في المعرفة، ولكن التجارب الحسية إنما تقدم المعاني الأولية التي على أساسها تفهم التجربة ويحصل الإدراك الحسي، فالعقل أساس الحواس وموجه للإدراك الحسي.</a:t>
            </a:r>
            <a:endParaRPr lang="en-US" sz="2800" dirty="0">
              <a:solidFill>
                <a:srgbClr val="002060"/>
              </a:solidFill>
              <a:latin typeface="Calisto MT" pitchFamily="18" charset="0"/>
            </a:endParaRPr>
          </a:p>
        </p:txBody>
      </p:sp>
    </p:spTree>
    <p:extLst>
      <p:ext uri="{BB962C8B-B14F-4D97-AF65-F5344CB8AC3E}">
        <p14:creationId xmlns:p14="http://schemas.microsoft.com/office/powerpoint/2010/main" val="31411101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by="(-#ppt_w*2)" calcmode="lin" valueType="num">
                                      <p:cBhvr rctx="PPT">
                                        <p:cTn id="33" dur="500" autoRev="1" fill="hold">
                                          <p:stCondLst>
                                            <p:cond delay="0"/>
                                          </p:stCondLst>
                                        </p:cTn>
                                        <p:tgtEl>
                                          <p:spTgt spid="9"/>
                                        </p:tgtEl>
                                        <p:attrNameLst>
                                          <p:attrName>ppt_w</p:attrName>
                                        </p:attrNameLst>
                                      </p:cBhvr>
                                    </p:anim>
                                    <p:anim by="(#ppt_w*0.50)" calcmode="lin" valueType="num">
                                      <p:cBhvr>
                                        <p:cTn id="34" dur="500" decel="50000" autoRev="1" fill="hold">
                                          <p:stCondLst>
                                            <p:cond delay="0"/>
                                          </p:stCondLst>
                                        </p:cTn>
                                        <p:tgtEl>
                                          <p:spTgt spid="9"/>
                                        </p:tgtEl>
                                        <p:attrNameLst>
                                          <p:attrName>ppt_x</p:attrName>
                                        </p:attrNameLst>
                                      </p:cBhvr>
                                    </p:anim>
                                    <p:anim from="(-#ppt_h/2)" to="(#ppt_y)" calcmode="lin" valueType="num">
                                      <p:cBhvr>
                                        <p:cTn id="35" dur="1000" fill="hold">
                                          <p:stCondLst>
                                            <p:cond delay="0"/>
                                          </p:stCondLst>
                                        </p:cTn>
                                        <p:tgtEl>
                                          <p:spTgt spid="9"/>
                                        </p:tgtEl>
                                        <p:attrNameLst>
                                          <p:attrName>ppt_y</p:attrName>
                                        </p:attrNameLst>
                                      </p:cBhvr>
                                    </p:anim>
                                    <p:animRot by="21600000">
                                      <p:cBhvr>
                                        <p:cTn id="36"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90736" y="6085"/>
            <a:ext cx="8229600" cy="1143000"/>
          </a:xfrm>
        </p:spPr>
        <p:txBody>
          <a:bodyPr/>
          <a:lstStyle/>
          <a:p>
            <a:r>
              <a:rPr lang="ar-SA" dirty="0" smtClean="0">
                <a:solidFill>
                  <a:srgbClr val="FF3399"/>
                </a:solidFill>
              </a:rPr>
              <a:t>أبرز الفلاسفة العقليون </a:t>
            </a:r>
            <a:endParaRPr lang="ar-SA" dirty="0">
              <a:solidFill>
                <a:srgbClr val="FF3399"/>
              </a:solidFill>
            </a:endParaRPr>
          </a:p>
        </p:txBody>
      </p:sp>
      <p:sp>
        <p:nvSpPr>
          <p:cNvPr id="3" name="عنصر نائب للمحتوى 2"/>
          <p:cNvSpPr>
            <a:spLocks noGrp="1"/>
          </p:cNvSpPr>
          <p:nvPr>
            <p:ph idx="1"/>
          </p:nvPr>
        </p:nvSpPr>
        <p:spPr>
          <a:xfrm>
            <a:off x="1475656" y="1390091"/>
            <a:ext cx="7427168" cy="4813995"/>
          </a:xfrm>
        </p:spPr>
        <p:txBody>
          <a:bodyPr/>
          <a:lstStyle/>
          <a:p>
            <a:endParaRPr lang="ar-SA" dirty="0" smtClean="0"/>
          </a:p>
          <a:p>
            <a:r>
              <a:rPr lang="ar-SA" b="1" dirty="0" smtClean="0">
                <a:solidFill>
                  <a:schemeClr val="accent3">
                    <a:lumMod val="75000"/>
                  </a:schemeClr>
                </a:solidFill>
              </a:rPr>
              <a:t>أرسطو</a:t>
            </a:r>
            <a:r>
              <a:rPr lang="ar-SA" dirty="0" smtClean="0">
                <a:solidFill>
                  <a:schemeClr val="accent3">
                    <a:lumMod val="75000"/>
                  </a:schemeClr>
                </a:solidFill>
              </a:rPr>
              <a:t> </a:t>
            </a:r>
          </a:p>
          <a:p>
            <a:endParaRPr lang="ar-SA" dirty="0" smtClean="0"/>
          </a:p>
          <a:p>
            <a:pPr algn="ctr"/>
            <a:r>
              <a:rPr lang="ar-SA" sz="2800" dirty="0" smtClean="0">
                <a:solidFill>
                  <a:srgbClr val="002060"/>
                </a:solidFill>
              </a:rPr>
              <a:t>الذي </a:t>
            </a:r>
            <a:r>
              <a:rPr lang="ar-SA" sz="2800" dirty="0">
                <a:solidFill>
                  <a:srgbClr val="002060"/>
                </a:solidFill>
              </a:rPr>
              <a:t>أكدّ بدوره وجود المبادئ العقلية الأولية، فالفكرة عنده ترد إلى فكرة أخرى أعم منها حتى نصل إلى أفكار أكثر عمومية من غيرها ولا نستطيع ردها إلى ما هو أعم منها ومن أهم هذه المبادئ  مبدأ الذاتية وعدم التناقض والثالث المرفوع، وهذه الأفكار قبلية أولية لا تحتاج إلى برهانٍ لأنها واضحة بذاتها، وبها يستطيع العقل أن يصل إلى معرفة الحقائق كلهَا.</a:t>
            </a:r>
          </a:p>
          <a:p>
            <a:endParaRPr 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692696"/>
            <a:ext cx="3811488" cy="2668513"/>
          </a:xfrm>
          <a:prstGeom prst="rect">
            <a:avLst/>
          </a:prstGeom>
          <a:effectLst>
            <a:softEdge rad="635000"/>
          </a:effectLst>
        </p:spPr>
      </p:pic>
      <p:sp>
        <p:nvSpPr>
          <p:cNvPr id="5" name="عنصر نائب للتاريخ 4"/>
          <p:cNvSpPr>
            <a:spLocks noGrp="1"/>
          </p:cNvSpPr>
          <p:nvPr>
            <p:ph type="dt" sz="half" idx="10"/>
          </p:nvPr>
        </p:nvSpPr>
        <p:spPr/>
        <p:txBody>
          <a:bodyPr/>
          <a:lstStyle/>
          <a:p>
            <a:fld id="{CCA97823-92E5-4DCC-914C-DCB530D0FB1D}" type="uaqdatetime1">
              <a:rPr lang="ar-SA" smtClean="0"/>
              <a:t>28/01/40</a:t>
            </a:fld>
            <a:endParaRPr lang="ar-SA"/>
          </a:p>
        </p:txBody>
      </p:sp>
      <p:sp>
        <p:nvSpPr>
          <p:cNvPr id="6" name="عنصر نائب للتذييل 5"/>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7" name="عنصر نائب لرقم الشريحة 6"/>
          <p:cNvSpPr>
            <a:spLocks noGrp="1"/>
          </p:cNvSpPr>
          <p:nvPr>
            <p:ph type="sldNum" sz="quarter" idx="12"/>
          </p:nvPr>
        </p:nvSpPr>
        <p:spPr/>
        <p:txBody>
          <a:bodyPr/>
          <a:lstStyle/>
          <a:p>
            <a:fld id="{D4D16A77-7772-4162-BBAE-674A555B0FA7}" type="slidenum">
              <a:rPr lang="ar-SA" smtClean="0"/>
              <a:t>8</a:t>
            </a:fld>
            <a:endParaRPr lang="ar-SA"/>
          </a:p>
        </p:txBody>
      </p:sp>
    </p:spTree>
    <p:extLst>
      <p:ext uri="{BB962C8B-B14F-4D97-AF65-F5344CB8AC3E}">
        <p14:creationId xmlns:p14="http://schemas.microsoft.com/office/powerpoint/2010/main" val="297617412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3" end="3"/>
                                            </p:txEl>
                                          </p:spTgt>
                                        </p:tgtEl>
                                        <p:attrNameLst>
                                          <p:attrName>ppt_w</p:attrName>
                                        </p:attrNameLst>
                                      </p:cBhvr>
                                    </p:anim>
                                    <p:anim by="(#ppt_w*0.50)" calcmode="lin" valueType="num">
                                      <p:cBhvr>
                                        <p:cTn id="29" dur="500" decel="50000" autoRev="1" fill="hold">
                                          <p:stCondLst>
                                            <p:cond delay="0"/>
                                          </p:stCondLst>
                                        </p:cTn>
                                        <p:tgtEl>
                                          <p:spTgt spid="3">
                                            <p:txEl>
                                              <p:pRg st="3" end="3"/>
                                            </p:txEl>
                                          </p:spTgt>
                                        </p:tgtEl>
                                        <p:attrNameLst>
                                          <p:attrName>ppt_x</p:attrName>
                                        </p:attrNameLst>
                                      </p:cBhvr>
                                    </p:anim>
                                    <p:anim from="(-#ppt_h/2)" to="(#ppt_y)" calcmode="lin" valueType="num">
                                      <p:cBhvr>
                                        <p:cTn id="30" dur="1000" fill="hold">
                                          <p:stCondLst>
                                            <p:cond delay="0"/>
                                          </p:stCondLst>
                                        </p:cTn>
                                        <p:tgtEl>
                                          <p:spTgt spid="3">
                                            <p:txEl>
                                              <p:pRg st="3" end="3"/>
                                            </p:txEl>
                                          </p:spTgt>
                                        </p:tgtEl>
                                        <p:attrNameLst>
                                          <p:attrName>ppt_y</p:attrName>
                                        </p:attrNameLst>
                                      </p:cBhvr>
                                    </p:anim>
                                    <p:animRot by="21600000">
                                      <p:cBhvr>
                                        <p:cTn id="31"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196" y="836712"/>
            <a:ext cx="8229600" cy="1143000"/>
          </a:xfrm>
        </p:spPr>
        <p:txBody>
          <a:bodyPr>
            <a:normAutofit/>
          </a:bodyPr>
          <a:lstStyle/>
          <a:p>
            <a:r>
              <a:rPr lang="ar-SA" sz="4800" dirty="0">
                <a:solidFill>
                  <a:srgbClr val="FF3399"/>
                </a:solidFill>
                <a:latin typeface="Calisto MT" pitchFamily="18" charset="0"/>
              </a:rPr>
              <a:t>نشاط مناظرة</a:t>
            </a:r>
          </a:p>
        </p:txBody>
      </p:sp>
      <p:sp>
        <p:nvSpPr>
          <p:cNvPr id="3" name="Content Placeholder 2"/>
          <p:cNvSpPr>
            <a:spLocks noGrp="1"/>
          </p:cNvSpPr>
          <p:nvPr>
            <p:ph idx="1"/>
          </p:nvPr>
        </p:nvSpPr>
        <p:spPr>
          <a:xfrm>
            <a:off x="786408" y="2996952"/>
            <a:ext cx="7499176" cy="3041179"/>
          </a:xfrm>
        </p:spPr>
        <p:txBody>
          <a:bodyPr/>
          <a:lstStyle/>
          <a:p>
            <a:pPr marL="0" indent="0" algn="ctr">
              <a:spcBef>
                <a:spcPct val="0"/>
              </a:spcBef>
              <a:buNone/>
            </a:pPr>
            <a:endParaRPr lang="ar-SY" sz="4400" dirty="0" smtClean="0">
              <a:solidFill>
                <a:srgbClr val="0070C0"/>
              </a:solidFill>
              <a:latin typeface="Calisto MT" pitchFamily="18" charset="0"/>
              <a:ea typeface="+mj-ea"/>
              <a:cs typeface="+mj-cs"/>
            </a:endParaRPr>
          </a:p>
          <a:p>
            <a:pPr marL="0" indent="0" algn="ctr">
              <a:spcBef>
                <a:spcPct val="0"/>
              </a:spcBef>
              <a:buNone/>
            </a:pPr>
            <a:endParaRPr lang="ar-SY" sz="4400" dirty="0">
              <a:solidFill>
                <a:srgbClr val="0070C0"/>
              </a:solidFill>
              <a:latin typeface="Calisto MT" pitchFamily="18" charset="0"/>
              <a:ea typeface="+mj-ea"/>
              <a:cs typeface="+mj-cs"/>
            </a:endParaRPr>
          </a:p>
          <a:p>
            <a:pPr marL="0" indent="0" algn="ctr">
              <a:spcBef>
                <a:spcPct val="0"/>
              </a:spcBef>
              <a:buNone/>
            </a:pPr>
            <a:endParaRPr lang="ar-SY" sz="4400" dirty="0" smtClean="0">
              <a:solidFill>
                <a:srgbClr val="0070C0"/>
              </a:solidFill>
              <a:latin typeface="Calisto MT" pitchFamily="18" charset="0"/>
              <a:ea typeface="+mj-ea"/>
              <a:cs typeface="+mj-cs"/>
            </a:endParaRPr>
          </a:p>
          <a:p>
            <a:pPr marL="0" indent="0" algn="ctr">
              <a:spcBef>
                <a:spcPct val="0"/>
              </a:spcBef>
              <a:buNone/>
            </a:pPr>
            <a:r>
              <a:rPr lang="ar-SY" sz="4400" dirty="0" smtClean="0">
                <a:solidFill>
                  <a:srgbClr val="0070C0"/>
                </a:solidFill>
                <a:latin typeface="Calisto MT" pitchFamily="18" charset="0"/>
                <a:ea typeface="+mj-ea"/>
                <a:cs typeface="+mj-cs"/>
              </a:rPr>
              <a:t>أتبنى </a:t>
            </a:r>
            <a:r>
              <a:rPr lang="ar-SY" sz="4400" dirty="0">
                <a:solidFill>
                  <a:srgbClr val="0070C0"/>
                </a:solidFill>
                <a:latin typeface="Calisto MT" pitchFamily="18" charset="0"/>
                <a:ea typeface="+mj-ea"/>
                <a:cs typeface="+mj-cs"/>
              </a:rPr>
              <a:t>رأيا مدعماً بالأدلة؟</a:t>
            </a:r>
            <a:endParaRPr lang="en-US" sz="4400" dirty="0">
              <a:solidFill>
                <a:srgbClr val="0070C0"/>
              </a:solidFill>
              <a:latin typeface="Calisto MT" pitchFamily="18" charset="0"/>
              <a:ea typeface="+mj-ea"/>
              <a:cs typeface="+mj-cs"/>
            </a:endParaRPr>
          </a:p>
          <a:p>
            <a:pPr marL="0" indent="0" algn="ctr">
              <a:buNone/>
            </a:pPr>
            <a:endParaRPr 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132856"/>
            <a:ext cx="5256584" cy="2608312"/>
          </a:xfrm>
          <a:prstGeom prst="rect">
            <a:avLst/>
          </a:prstGeom>
          <a:effectLst>
            <a:softEdge rad="63500"/>
          </a:effectLst>
        </p:spPr>
      </p:pic>
      <p:sp>
        <p:nvSpPr>
          <p:cNvPr id="5" name="عنصر نائب للتاريخ 4"/>
          <p:cNvSpPr>
            <a:spLocks noGrp="1"/>
          </p:cNvSpPr>
          <p:nvPr>
            <p:ph type="dt" sz="half" idx="10"/>
          </p:nvPr>
        </p:nvSpPr>
        <p:spPr/>
        <p:txBody>
          <a:bodyPr/>
          <a:lstStyle/>
          <a:p>
            <a:fld id="{6766B0D7-0A07-47AA-BDC3-EA2696759428}" type="uaqdatetime1">
              <a:rPr lang="ar-SA" smtClean="0"/>
              <a:t>28/01/40</a:t>
            </a:fld>
            <a:endParaRPr lang="ar-SA"/>
          </a:p>
        </p:txBody>
      </p:sp>
      <p:sp>
        <p:nvSpPr>
          <p:cNvPr id="6" name="عنصر نائب للتذييل 5"/>
          <p:cNvSpPr>
            <a:spLocks noGrp="1"/>
          </p:cNvSpPr>
          <p:nvPr>
            <p:ph type="ftr" sz="quarter" idx="11"/>
          </p:nvPr>
        </p:nvSpPr>
        <p:spPr/>
        <p:txBody>
          <a:bodyPr/>
          <a:lstStyle/>
          <a:p>
            <a:r>
              <a:rPr lang="en-US" dirty="0" smtClean="0">
                <a:solidFill>
                  <a:srgbClr val="FF0000"/>
                </a:solidFill>
              </a:rPr>
              <a:t>m    -   s </a:t>
            </a:r>
            <a:endParaRPr lang="ar-SA" dirty="0">
              <a:solidFill>
                <a:srgbClr val="FF0000"/>
              </a:solidFill>
            </a:endParaRPr>
          </a:p>
        </p:txBody>
      </p:sp>
      <p:sp>
        <p:nvSpPr>
          <p:cNvPr id="7" name="عنصر نائب لرقم الشريحة 6"/>
          <p:cNvSpPr>
            <a:spLocks noGrp="1"/>
          </p:cNvSpPr>
          <p:nvPr>
            <p:ph type="sldNum" sz="quarter" idx="12"/>
          </p:nvPr>
        </p:nvSpPr>
        <p:spPr/>
        <p:txBody>
          <a:bodyPr/>
          <a:lstStyle/>
          <a:p>
            <a:fld id="{D4D16A77-7772-4162-BBAE-674A555B0FA7}" type="slidenum">
              <a:rPr lang="ar-SA" smtClean="0"/>
              <a:t>9</a:t>
            </a:fld>
            <a:endParaRPr lang="ar-SA"/>
          </a:p>
        </p:txBody>
      </p:sp>
    </p:spTree>
    <p:extLst>
      <p:ext uri="{BB962C8B-B14F-4D97-AF65-F5344CB8AC3E}">
        <p14:creationId xmlns:p14="http://schemas.microsoft.com/office/powerpoint/2010/main" val="21827121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3" end="3"/>
                                            </p:txEl>
                                          </p:spTgt>
                                        </p:tgtEl>
                                        <p:attrNameLst>
                                          <p:attrName>ppt_w</p:attrName>
                                        </p:attrNameLst>
                                      </p:cBhvr>
                                    </p:anim>
                                    <p:anim by="(#ppt_w*0.50)" calcmode="lin" valueType="num">
                                      <p:cBhvr>
                                        <p:cTn id="21" dur="500" decel="50000" autoRev="1" fill="hold">
                                          <p:stCondLst>
                                            <p:cond delay="0"/>
                                          </p:stCondLst>
                                        </p:cTn>
                                        <p:tgtEl>
                                          <p:spTgt spid="3">
                                            <p:txEl>
                                              <p:pRg st="3" end="3"/>
                                            </p:txEl>
                                          </p:spTgt>
                                        </p:tgtEl>
                                        <p:attrNameLst>
                                          <p:attrName>ppt_x</p:attrName>
                                        </p:attrNameLst>
                                      </p:cBhvr>
                                    </p:anim>
                                    <p:anim from="(-#ppt_h/2)" to="(#ppt_y)" calcmode="lin" valueType="num">
                                      <p:cBhvr>
                                        <p:cTn id="22" dur="1000" fill="hold">
                                          <p:stCondLst>
                                            <p:cond delay="0"/>
                                          </p:stCondLst>
                                        </p:cTn>
                                        <p:tgtEl>
                                          <p:spTgt spid="3">
                                            <p:txEl>
                                              <p:pRg st="3" end="3"/>
                                            </p:txEl>
                                          </p:spTgt>
                                        </p:tgtEl>
                                        <p:attrNameLst>
                                          <p:attrName>ppt_y</p:attrName>
                                        </p:attrNameLst>
                                      </p:cBhvr>
                                    </p:anim>
                                    <p:animRot by="21600000">
                                      <p:cBhvr>
                                        <p:cTn id="23"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805</Words>
  <Application>Microsoft Office PowerPoint</Application>
  <PresentationFormat>عرض على الشاشة (4:3)</PresentationFormat>
  <Paragraphs>160</Paragraphs>
  <Slides>19</Slides>
  <Notes>0</Notes>
  <HiddenSlides>0</HiddenSlides>
  <MMClips>1</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19</vt:i4>
      </vt:variant>
    </vt:vector>
  </HeadingPairs>
  <TitlesOfParts>
    <vt:vector size="25" baseType="lpstr">
      <vt:lpstr>Arial</vt:lpstr>
      <vt:lpstr>Calibri</vt:lpstr>
      <vt:lpstr>Calisto MT</vt:lpstr>
      <vt:lpstr>Times New Roman</vt:lpstr>
      <vt:lpstr>Wingdings</vt:lpstr>
      <vt:lpstr>Office Theme</vt:lpstr>
      <vt:lpstr>المعرفة</vt:lpstr>
      <vt:lpstr> قضية للمناقشة </vt:lpstr>
      <vt:lpstr>عرض تقديمي في PowerPoint</vt:lpstr>
      <vt:lpstr>أفكر وأتحاور</vt:lpstr>
      <vt:lpstr>عرض تقديمي في PowerPoint</vt:lpstr>
      <vt:lpstr>أتاول واستنتج</vt:lpstr>
      <vt:lpstr>عرض تقديمي في PowerPoint</vt:lpstr>
      <vt:lpstr>أبرز الفلاسفة العقليون </vt:lpstr>
      <vt:lpstr>نشاط مناظرة</vt:lpstr>
      <vt:lpstr>الاتجاه النقدي </vt:lpstr>
      <vt:lpstr>عرض تقديمي في PowerPoint</vt:lpstr>
      <vt:lpstr>أتأمل قول كانط في الصورة المجاورة وأوضح دور الحواس والعقل في عملية المعرفة بالأمثلة؟ </vt:lpstr>
      <vt:lpstr>عرض تقديمي في PowerPoint</vt:lpstr>
      <vt:lpstr>عرض تقديمي في PowerPoint</vt:lpstr>
      <vt:lpstr>عرض تقديمي في PowerPoint</vt:lpstr>
      <vt:lpstr>عرض تقديمي في PowerPoint</vt:lpstr>
      <vt:lpstr>أتأملُ قول جون لوك في الصورة المجاورة واستنتجُ أهميةُ المعرفة بجميع أنواعها ؟ ودعم رأيك بالأمثلة ؟ </vt:lpstr>
      <vt:lpstr>التقويم:</vt:lpstr>
      <vt:lpstr>عرض تقديمي في PowerPoint</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المعرفة</dc:title>
  <dc:creator>osama</dc:creator>
  <cp:lastModifiedBy>asus</cp:lastModifiedBy>
  <cp:revision>31</cp:revision>
  <dcterms:created xsi:type="dcterms:W3CDTF">2018-10-03T17:34:06Z</dcterms:created>
  <dcterms:modified xsi:type="dcterms:W3CDTF">2018-10-08T16:18:29Z</dcterms:modified>
</cp:coreProperties>
</file>