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CEBDB5-679C-40C7-B7A3-671E6E0583EA}" type="datetimeFigureOut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07393EC-AFF5-400F-8554-4A5DFCDB77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139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393EC-AFF5-400F-8554-4A5DFCDB77B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683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855B-2EF9-49B8-A8FE-90EFF66AF35B}" type="uaqdatetime1">
              <a:rPr lang="ar-SA" smtClean="0"/>
              <a:t>28/01/40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347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C0B9-AF30-4964-BDB9-E019D905A849}" type="uaqdatetime1">
              <a:rPr lang="ar-SA" smtClean="0"/>
              <a:t>28/01/40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95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158B-CFFF-44AA-984F-5687A1010707}" type="uaqdatetime1">
              <a:rPr lang="ar-SA" smtClean="0"/>
              <a:t>28/01/40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450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A0EB-5AD1-4EE3-A9E9-24EB0FB99B70}" type="uaqdatetime1">
              <a:rPr lang="ar-SA" smtClean="0"/>
              <a:t>28/01/40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157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1203-F280-4E8B-BE2D-179A47B3ED8D}" type="uaqdatetime1">
              <a:rPr lang="ar-SA" smtClean="0"/>
              <a:t>28/01/40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805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513D-1095-417D-B027-A5D375888905}" type="uaqdatetime1">
              <a:rPr lang="ar-SA" smtClean="0"/>
              <a:t>28/01/40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416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1025-6D4C-4464-873C-559FCC4E619D}" type="uaqdatetime1">
              <a:rPr lang="ar-SA" smtClean="0"/>
              <a:t>28/01/40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49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12B7-4656-489F-94A3-289FDC62DC05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155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78E93-A38F-4464-8228-59C25792928F}" type="uaqdatetime1">
              <a:rPr lang="ar-SA" smtClean="0"/>
              <a:t>28/01/40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932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FC2-56C6-4778-B313-8AD5351DFAF5}" type="uaqdatetime1">
              <a:rPr lang="ar-SA" smtClean="0"/>
              <a:t>28/01/40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90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6B4B-985F-409A-B548-79CA50AB9EAD}" type="uaqdatetime1">
              <a:rPr lang="ar-SA" smtClean="0"/>
              <a:t>28/01/40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35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9474E-5A27-467C-A0EC-C2D29912F79E}" type="uaqdatetime1">
              <a:rPr lang="ar-SA" smtClean="0"/>
              <a:t>28/01/40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6CCA-6083-41BE-8EEA-17D58443E9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22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2.mp3"/><Relationship Id="rId7" Type="http://schemas.openxmlformats.org/officeDocument/2006/relationships/image" Target="../media/image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017" y="620688"/>
            <a:ext cx="7772400" cy="1470025"/>
          </a:xfrm>
        </p:spPr>
        <p:txBody>
          <a:bodyPr>
            <a:normAutofit/>
          </a:bodyPr>
          <a:lstStyle/>
          <a:p>
            <a:r>
              <a:rPr lang="ar-SA" sz="6600" b="1" dirty="0">
                <a:solidFill>
                  <a:srgbClr val="C00000"/>
                </a:solidFill>
              </a:rPr>
              <a:t>المبدأ في العلم </a:t>
            </a:r>
            <a:endParaRPr lang="ar-SA" sz="6600" dirty="0">
              <a:solidFill>
                <a:srgbClr val="C0000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67DB-7A3C-4560-A8FE-495360D0CC66}" type="uaqdatetime1">
              <a:rPr lang="ar-SA" smtClean="0"/>
              <a:t>28/01/40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275856" y="6339609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  -  s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1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13" y="2564903"/>
            <a:ext cx="2736304" cy="279310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65" y="2564905"/>
            <a:ext cx="4423851" cy="2793106"/>
          </a:xfrm>
          <a:prstGeom prst="rect">
            <a:avLst/>
          </a:prstGeom>
        </p:spPr>
      </p:pic>
      <p:pic>
        <p:nvPicPr>
          <p:cNvPr id="3" name="Clay01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Clay010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Clay010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sz="5300" dirty="0">
                <a:solidFill>
                  <a:srgbClr val="C00000"/>
                </a:solidFill>
              </a:rPr>
              <a:t>أنواع المبادئ</a:t>
            </a:r>
            <a:r>
              <a:rPr lang="en-US" sz="5300" dirty="0">
                <a:solidFill>
                  <a:srgbClr val="C00000"/>
                </a:solidFill>
              </a:rPr>
              <a:t/>
            </a:r>
            <a:br>
              <a:rPr lang="en-US" sz="5300" dirty="0">
                <a:solidFill>
                  <a:srgbClr val="C00000"/>
                </a:solidFill>
              </a:rPr>
            </a:br>
            <a:endParaRPr lang="ar-SA" sz="53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052736"/>
            <a:ext cx="7812360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Y" b="1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>أولاً: المبادئ النظرية:</a:t>
            </a:r>
            <a:endParaRPr lang="en-US" b="1" dirty="0">
              <a:solidFill>
                <a:srgbClr val="CC00CC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ar-SY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إن جميع العلوم تحكمها مبادئ نظرية عقلية أولية (الهوية، عدم التناقض، الثالث المرفوع) ولكل علم مبادئه الخاصة، وكمثال على العلوم التي تقوم بمجملها على مبادئ عقلية نظرية الرياضيات. </a:t>
            </a:r>
            <a:endParaRPr lang="en-US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ar-SY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يقول </a:t>
            </a:r>
            <a:r>
              <a:rPr lang="ar-SY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برتراند رسل </a:t>
            </a:r>
            <a:r>
              <a:rPr lang="ar-SY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"جميع قضايا الرياضيات يمكن استخلاصها من عدد قليل من المبادئ المنطقية الأساسية".</a:t>
            </a:r>
            <a:endParaRPr lang="en-US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ar-SY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فالبديهيات </a:t>
            </a:r>
            <a:r>
              <a:rPr lang="ar-SY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في </a:t>
            </a:r>
            <a:r>
              <a:rPr lang="ar-SY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الرياضيات تقوم على مبدأ عدم التناقض وهي لا تحتاج إلى برهان لشدة وضوحها، فالعلم الرياضي بقسميه الحساب والهندسة ينطلق من مبادئ منطقية </a:t>
            </a:r>
            <a:r>
              <a:rPr lang="ar-SY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نظرية</a:t>
            </a:r>
            <a:endParaRPr lang="ar-SA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862E-3967-478B-BD27-643845B18130}" type="uaqdatetime1">
              <a:rPr lang="ar-SA" smtClean="0"/>
              <a:t>28/01/40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949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0" r="10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26" y="260648"/>
            <a:ext cx="6957519" cy="6858000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ar-SY" sz="3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ثانياً: المبادئ العملية:</a:t>
            </a:r>
            <a:endParaRPr lang="en-US" sz="3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ar-SY" sz="3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إذا كانت الرياضيات تنطلق من مبادئ نظرية عقلية مجردة عن الحواس فإن العلوم الطبيعية تنطلق من الوقائع المشاهدة لتضع المبادئ الأولى التي تساعدها في فهم هذا الوقائع فهما علميا ً، </a:t>
            </a:r>
            <a:r>
              <a:rPr lang="ar-SY" sz="3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ونستطيع القول أن المبادئ العملية تربط بين المبادئ النظرية التي لا يمكن ملاحظتها أو قياسها مباشرة وبين الظاهرات التي يمكن ملاحظتها وقياسها.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ar-SY" sz="3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مثال: تستنبط قوانين الفيزياء من المبادئ النظرية مثل مبدأ السببية (لكل شيء سبب أدى إلى حدوثه) </a:t>
            </a:r>
            <a:endParaRPr lang="ar-SY" sz="3000" b="1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ar-SY" sz="3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وهنا </a:t>
            </a:r>
            <a:r>
              <a:rPr lang="ar-SY" sz="3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يأتي دور المبادئ </a:t>
            </a:r>
            <a:r>
              <a:rPr lang="ar-SY" sz="3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العملية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ar-SY" sz="3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Y" sz="3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وهنا يصبح قانون الجاذبية هو مبدأ عملي لأنه انطلق من الواقع وأتاح لي تطبيق المعرفة النظرية على أرض الواقع لفهمه.</a:t>
            </a:r>
            <a:endParaRPr lang="en-US" sz="30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ar-SA" sz="3000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3754-A263-444C-995A-C45493E4D183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763" y="692696"/>
            <a:ext cx="8229600" cy="1143000"/>
          </a:xfrm>
        </p:spPr>
        <p:txBody>
          <a:bodyPr>
            <a:noAutofit/>
          </a:bodyPr>
          <a:lstStyle/>
          <a:p>
            <a:r>
              <a:rPr lang="ar-SY" sz="4000" b="1" dirty="0">
                <a:solidFill>
                  <a:srgbClr val="CC00CC"/>
                </a:solidFill>
              </a:rPr>
              <a:t>أهمية المبدأ في العلم</a:t>
            </a:r>
            <a:r>
              <a:rPr lang="ar-SY" sz="4000" b="1" dirty="0" smtClean="0">
                <a:solidFill>
                  <a:srgbClr val="CC00CC"/>
                </a:solidFill>
              </a:rPr>
              <a:t>: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844825"/>
            <a:ext cx="7067128" cy="2592288"/>
          </a:xfrm>
        </p:spPr>
        <p:txBody>
          <a:bodyPr/>
          <a:lstStyle/>
          <a:p>
            <a:pPr marL="0" indent="0" algn="ctr">
              <a:buNone/>
            </a:pPr>
            <a:r>
              <a:rPr lang="ar-SY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في بعض الحالات نستطيع أن نستنبط من مبدأ واحد عدداً ضخماَ من الحقائق المنظورة.</a:t>
            </a:r>
            <a:endParaRPr lang="en-US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مثال: </a:t>
            </a:r>
            <a:r>
              <a:rPr lang="ar-SY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ومن </a:t>
            </a:r>
            <a:r>
              <a:rPr lang="ar-SY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قوانين مندل مثلاً نستطيع إن نستنبط أنماط الوراثة.</a:t>
            </a:r>
            <a:endParaRPr lang="en-US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070-76B9-4131-8B15-4E84717EB028}" type="uaqdatetime1">
              <a:rPr lang="ar-SA" smtClean="0"/>
              <a:t>28/01/40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12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33056"/>
            <a:ext cx="2687960" cy="273050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728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0" r="10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852936"/>
            <a:ext cx="5842992" cy="2332856"/>
          </a:xfrm>
        </p:spPr>
        <p:txBody>
          <a:bodyPr/>
          <a:lstStyle/>
          <a:p>
            <a:pPr marL="0" indent="0">
              <a:buNone/>
            </a:pPr>
            <a:r>
              <a:rPr lang="ar-SY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أعط مثالاً عن مبادئ نظرية وأخرى عملية مرت معك في سنوات دراستك السابقة. </a:t>
            </a:r>
            <a:endParaRPr lang="en-US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2050" name="صورة 3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1886000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042D-F6F7-4B2F-9A86-D7BCD629BB54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37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المبادئ العلمية هي حجر الأساس للفرضيات والقوانين والنظريات العلمية وهي التي تجعل العلم متماسكاً متيناً،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يقول لاينتز " تندمج المبادئ العامة ضمن أفكارنا لتربط بينها وتحركها وهي بذلك ضرورية كالعضلات والأوتار التي تساعدنا على المشي رغم أننا لا نفكر فيها "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ar-SA" sz="3600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5832-F974-44D1-AD24-D3C887CACD4B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FF00"/>
                </a:solidFill>
              </a:rPr>
              <a:t>m  -  s</a:t>
            </a:r>
            <a:endParaRPr lang="ar-SA" sz="1400" dirty="0">
              <a:solidFill>
                <a:srgbClr val="FFFF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0" r="10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ar-SY" dirty="0">
                <a:solidFill>
                  <a:srgbClr val="C00000"/>
                </a:solidFill>
              </a:rPr>
              <a:t>فكر وتأمل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/>
          </a:bodyPr>
          <a:lstStyle/>
          <a:p>
            <a:pPr lvl="0" algn="ctr">
              <a:buFont typeface="Wingdings" pitchFamily="2" charset="2"/>
              <a:buChar char="q"/>
            </a:pPr>
            <a:r>
              <a:rPr lang="ar-SY" sz="4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وضح </a:t>
            </a:r>
            <a:r>
              <a:rPr lang="ar-SY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ما قصده لاينتز .</a:t>
            </a:r>
            <a:endParaRPr lang="en-US" sz="40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lvl="0" algn="ctr">
              <a:buFont typeface="Wingdings" pitchFamily="2" charset="2"/>
              <a:buChar char="q"/>
            </a:pPr>
            <a:r>
              <a:rPr lang="ar-SY" sz="4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ماذا </a:t>
            </a:r>
            <a:r>
              <a:rPr lang="ar-SY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لو لم تكن هناك مبادئ علمية؟ ماذا ستكون النتائج برأيك؟ علل إجابتك.</a:t>
            </a:r>
            <a:endParaRPr lang="en-US" sz="40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ctr">
              <a:buFont typeface="Wingdings" pitchFamily="2" charset="2"/>
              <a:buChar char="q"/>
            </a:pPr>
            <a:endParaRPr lang="ar-SA" sz="40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11EA-ACED-4899-848F-651254928D3A}" type="uaqdatetime1">
              <a:rPr lang="ar-SA" smtClean="0"/>
              <a:t>28/01/40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  -  s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0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صورة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39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477064">
            <a:off x="1540198" y="2007213"/>
            <a:ext cx="6683024" cy="3598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sz="3000" b="1" dirty="0">
                <a:solidFill>
                  <a:srgbClr val="C00000"/>
                </a:solidFill>
              </a:rPr>
              <a:t>إضاءة:</a:t>
            </a:r>
            <a:endParaRPr lang="en-US" sz="3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ar-SY" sz="3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لا تقتصر المبادئ فقط على العلم وإنما هناك أيضاّ مبادئ عديدة منها المبادئ الأخلاقية.</a:t>
            </a:r>
            <a:endParaRPr lang="en-US" sz="3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lvl="0" indent="0" algn="ctr">
              <a:buNone/>
            </a:pPr>
            <a:r>
              <a:rPr lang="ar-SY" sz="3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تعرف على أهم المبادئ الأخلاقية عند مدرسك وزملائك من خلال الحوار والمناقشة.</a:t>
            </a:r>
            <a:endParaRPr lang="en-US" sz="3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C4C0-B228-46E6-AE5A-AC51A96A2114}" type="uaqdatetime1">
              <a:rPr lang="ar-SA" smtClean="0"/>
              <a:t>28/01/40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  -  s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68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0" r="10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495"/>
            <a:ext cx="7740352" cy="66768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Y" sz="3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التقويم والأنشطة :</a:t>
            </a:r>
            <a:endParaRPr lang="en-US" sz="3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3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أولا : أجب عن الأسئلة التالية : </a:t>
            </a:r>
            <a:endParaRPr lang="en-US" sz="36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3600" dirty="0">
                <a:latin typeface="+mj-lt"/>
                <a:ea typeface="+mj-ea"/>
                <a:cs typeface="+mj-cs"/>
              </a:rPr>
              <a:t>1- علل ما يلي : </a:t>
            </a:r>
            <a:endParaRPr lang="en-US" sz="36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3600" b="1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>أ - البديهية لا تحتاج إلى برهان .</a:t>
            </a:r>
            <a:endParaRPr lang="en-US" sz="3600" b="1" dirty="0">
              <a:solidFill>
                <a:srgbClr val="CC00CC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3600" b="1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>ب - يعد قانون الجاذبية مبدأ عملي .</a:t>
            </a:r>
            <a:endParaRPr lang="en-US" sz="3600" b="1" dirty="0">
              <a:solidFill>
                <a:srgbClr val="CC00CC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2- وازن بين المعنى المنطقي والابستمولوجي للمبدأ ؟ معززاً إجابتك بالأمثلة 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36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3- استخلص دور المبادئ النظرية في الرياضيات .</a:t>
            </a:r>
            <a:endParaRPr lang="en-US" sz="36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4- بين بالأمثلة العلاقة بين المبادئ النظرية والعملية .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3600" dirty="0">
                <a:solidFill>
                  <a:srgbClr val="FF00FF"/>
                </a:solidFill>
                <a:latin typeface="+mj-lt"/>
                <a:ea typeface="+mj-ea"/>
                <a:cs typeface="+mj-cs"/>
              </a:rPr>
              <a:t>5- استنتج دور المبدأ الأخلاقي في ضبط العلم ؟ </a:t>
            </a:r>
            <a:endParaRPr lang="en-US" sz="3600" dirty="0">
              <a:solidFill>
                <a:srgbClr val="FF00FF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3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 </a:t>
            </a:r>
            <a:endParaRPr lang="en-US" sz="3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ar-SA" sz="3600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2D6-62E7-4391-893D-84F87E3312E7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48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3519264"/>
          </a:xfrm>
        </p:spPr>
        <p:txBody>
          <a:bodyPr>
            <a:noAutofit/>
          </a:bodyPr>
          <a:lstStyle/>
          <a:p>
            <a:r>
              <a:rPr lang="ar-SY" sz="9600" dirty="0" smtClean="0">
                <a:solidFill>
                  <a:srgbClr val="66FF33"/>
                </a:solidFill>
              </a:rPr>
              <a:t>المدرس</a:t>
            </a:r>
            <a:br>
              <a:rPr lang="ar-SY" sz="9600" dirty="0" smtClean="0">
                <a:solidFill>
                  <a:srgbClr val="66FF33"/>
                </a:solidFill>
              </a:rPr>
            </a:br>
            <a:r>
              <a:rPr lang="ar-SY" sz="9600" dirty="0" smtClean="0">
                <a:solidFill>
                  <a:srgbClr val="66FF33"/>
                </a:solidFill>
              </a:rPr>
              <a:t>ماهر صالح</a:t>
            </a:r>
            <a:endParaRPr lang="ar-SA" sz="9600" dirty="0">
              <a:solidFill>
                <a:srgbClr val="66FF33"/>
              </a:solidFill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423-1AC4-4C62-9002-D46E1763294E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121643" y="6356349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  -  s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89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00" r="10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76256" cy="1484784"/>
          </a:xfrm>
        </p:spPr>
        <p:txBody>
          <a:bodyPr>
            <a:normAutofit/>
          </a:bodyPr>
          <a:lstStyle/>
          <a:p>
            <a:r>
              <a:rPr lang="ar-SY" sz="3000" dirty="0">
                <a:solidFill>
                  <a:srgbClr val="C00000"/>
                </a:solidFill>
              </a:rPr>
              <a:t>يوضح لنا الشكل (1) مراحل مبسطة لبناء منزل. بعد ملاحظتك لهذه المراحل أجب عن الأسئلة التالية:</a:t>
            </a:r>
            <a:r>
              <a:rPr lang="en-US" sz="3000" dirty="0"/>
              <a:t/>
            </a:r>
            <a:br>
              <a:rPr lang="en-US" sz="3000" dirty="0"/>
            </a:br>
            <a:endParaRPr lang="ar-S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32442"/>
            <a:ext cx="9144000" cy="36247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ar-SY" sz="3000" dirty="0" smtClean="0">
                <a:latin typeface="+mj-lt"/>
                <a:ea typeface="+mj-ea"/>
                <a:cs typeface="+mj-cs"/>
              </a:rPr>
              <a:t> </a:t>
            </a:r>
            <a:r>
              <a:rPr lang="ar-SY" sz="3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هل </a:t>
            </a:r>
            <a:r>
              <a:rPr lang="ar-SY" sz="3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يمكن  أن تكون أية مرحلة من المراحل الموضحة في الشكل هي المرحلة الأولى؟ حاول أن تجرب ذلك.</a:t>
            </a:r>
            <a:endParaRPr lang="en-US" sz="3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0">
              <a:buFont typeface="Wingdings" pitchFamily="2" charset="2"/>
              <a:buChar char="v"/>
            </a:pPr>
            <a:r>
              <a:rPr lang="ar-SY" sz="3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إذا </a:t>
            </a:r>
            <a:r>
              <a:rPr lang="ar-SY" sz="3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حذفنا أية مرحلة. هل نستطيع الوصول إلى الشكل النهائي للبناء؟ علل إجابتك.</a:t>
            </a:r>
            <a:endParaRPr lang="en-US" sz="3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buFont typeface="Wingdings" pitchFamily="2" charset="2"/>
              <a:buChar char="v"/>
            </a:pPr>
            <a:r>
              <a:rPr lang="ar-SY" sz="3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ماذا لو </a:t>
            </a:r>
            <a:r>
              <a:rPr lang="ar-SY" sz="3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طبقنا هذه المراحل للوصول إلى بناء النظريات العلمية؟ حاول أن تتخيل ما الذي يمكن أن يكون الخطوة الأولى في بناء النظريات العلمية.</a:t>
            </a:r>
            <a:endParaRPr lang="en-US" sz="3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1026" name="صورة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760640" cy="245171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0BF2-0411-4DFC-B9DD-53D6F9003619}" type="uaqdatetime1">
              <a:rPr lang="ar-SA" smtClean="0"/>
              <a:t>28/01/40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58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840" y="692696"/>
            <a:ext cx="735516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Y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معنى المبدأ : </a:t>
            </a:r>
            <a:endParaRPr lang="en-US" sz="4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ar-SY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مبدأ الشيء أوله ومادته التي يتكون منها، فالحروف مثلا ً مبادئ </a:t>
            </a:r>
            <a:r>
              <a:rPr lang="ar-SY" sz="4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الكلام.</a:t>
            </a:r>
          </a:p>
          <a:p>
            <a:pPr marL="0" indent="0">
              <a:buNone/>
            </a:pPr>
            <a:r>
              <a:rPr lang="ar-SY" sz="4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Y" sz="4000" b="1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>ولكل علم مبادئ خاصة به وهي لا تحتاج إلى </a:t>
            </a:r>
            <a:r>
              <a:rPr lang="ar-SY" sz="4000" b="1" dirty="0" smtClean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>برهان</a:t>
            </a:r>
            <a:endParaRPr lang="ar-SY" sz="40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ar-SY" sz="4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يمكن </a:t>
            </a:r>
            <a:r>
              <a:rPr lang="ar-SY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أن يشير المبدأ  أيضا ً إلى القاعدة التي ينطلق منها العلم لبناء فرضياته وقوانينه ونظرياته.</a:t>
            </a:r>
            <a:endParaRPr lang="en-US" sz="40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ar-SA" sz="4000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59DD-68AA-45EF-A786-77EFC1488553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  -  s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6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0" r="10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634704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يشير الفلاسفة أن المبدأ إذا أطلق على </a:t>
            </a:r>
            <a:r>
              <a:rPr lang="ar-SY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الموضوعات الخارجية </a:t>
            </a:r>
            <a:r>
              <a:rPr lang="ar-SY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يحمل  معنيين: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المعنى الزماني (البدء في الزمان) </a:t>
            </a:r>
            <a:r>
              <a:rPr lang="ar-SY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والمعنى الوجودي (العناصر التي تتألف منها الأشياء) </a:t>
            </a:r>
            <a:endParaRPr lang="en-US" sz="40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أما إذا أطلق على المعلومات الذهنية فله معاني ثلاث : 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ar-SA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288-C0D1-4B20-BF18-1B05C51F757F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  -  s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43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0" r="10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655272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أما إذا أطلق على المعلومات الذهنية فله معاني ثلاث : 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ar-SA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9288-C0D1-4B20-BF18-1B05C51F757F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  -  s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5</a:t>
            </a:fld>
            <a:endParaRPr lang="ar-SA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50285"/>
              </p:ext>
            </p:extLst>
          </p:nvPr>
        </p:nvGraphicFramePr>
        <p:xfrm>
          <a:off x="611560" y="2636912"/>
          <a:ext cx="7873554" cy="35122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24518">
                  <a:extLst>
                    <a:ext uri="{9D8B030D-6E8A-4147-A177-3AD203B41FA5}">
                      <a16:colId xmlns:a16="http://schemas.microsoft.com/office/drawing/2014/main" val="887981637"/>
                    </a:ext>
                  </a:extLst>
                </a:gridCol>
                <a:gridCol w="2624518">
                  <a:extLst>
                    <a:ext uri="{9D8B030D-6E8A-4147-A177-3AD203B41FA5}">
                      <a16:colId xmlns:a16="http://schemas.microsoft.com/office/drawing/2014/main" val="1108860072"/>
                    </a:ext>
                  </a:extLst>
                </a:gridCol>
                <a:gridCol w="2624518">
                  <a:extLst>
                    <a:ext uri="{9D8B030D-6E8A-4147-A177-3AD203B41FA5}">
                      <a16:colId xmlns:a16="http://schemas.microsoft.com/office/drawing/2014/main" val="916745602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 rtl="1"/>
                      <a:endParaRPr lang="ar-SY" sz="2400" b="1" dirty="0" smtClean="0">
                        <a:solidFill>
                          <a:srgbClr val="CC00CC"/>
                        </a:solidFill>
                      </a:endParaRPr>
                    </a:p>
                    <a:p>
                      <a:pPr algn="ctr" rtl="1"/>
                      <a:r>
                        <a:rPr lang="ar-SY" sz="2400" b="1" dirty="0" smtClean="0">
                          <a:solidFill>
                            <a:srgbClr val="CC00CC"/>
                          </a:solidFill>
                        </a:rPr>
                        <a:t>المعنى المنطقي </a:t>
                      </a:r>
                      <a:endParaRPr lang="ar-SA" sz="2400" b="1" dirty="0">
                        <a:solidFill>
                          <a:srgbClr val="CC00CC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Y" sz="20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algn="ctr" defTabSz="914400" rtl="1" eaLnBrk="1" latinLnBrk="0" hangingPunct="1"/>
                      <a:r>
                        <a:rPr lang="ar-SY" sz="2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المعنى الأبستمولوجي </a:t>
                      </a:r>
                      <a:endParaRPr lang="ar-SA" sz="2800" b="1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Y" sz="28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 rtl="1"/>
                      <a:r>
                        <a:rPr lang="ar-SY" sz="2800" dirty="0" smtClean="0">
                          <a:solidFill>
                            <a:srgbClr val="FFFF00"/>
                          </a:solidFill>
                        </a:rPr>
                        <a:t>المعنى العملي </a:t>
                      </a:r>
                      <a:endParaRPr lang="ar-SA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405945"/>
                  </a:ext>
                </a:extLst>
              </a:tr>
              <a:tr h="2288067">
                <a:tc>
                  <a:txBody>
                    <a:bodyPr/>
                    <a:lstStyle/>
                    <a:p>
                      <a:pPr algn="ctr" rtl="1"/>
                      <a:endParaRPr lang="ar-SA" sz="2800" b="1" dirty="0" smtClean="0">
                        <a:solidFill>
                          <a:srgbClr val="CC00CC"/>
                        </a:solidFill>
                      </a:endParaRPr>
                    </a:p>
                    <a:p>
                      <a:pPr algn="ctr" rtl="1"/>
                      <a:r>
                        <a:rPr lang="ar-SA" sz="2800" b="1" dirty="0" smtClean="0">
                          <a:solidFill>
                            <a:srgbClr val="CC00CC"/>
                          </a:solidFill>
                        </a:rPr>
                        <a:t>القضايا الأولية التي لا يمكن وضعها موضع الشك </a:t>
                      </a:r>
                      <a:endParaRPr lang="ar-SA" sz="2800" b="1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 smtClean="0">
                        <a:solidFill>
                          <a:srgbClr val="CC00CC"/>
                        </a:solidFill>
                      </a:endParaRPr>
                    </a:p>
                    <a:p>
                      <a:pPr algn="ctr" rtl="1"/>
                      <a:r>
                        <a:rPr lang="ar-SA" sz="2800" b="1" dirty="0" smtClean="0">
                          <a:solidFill>
                            <a:srgbClr val="CC00CC"/>
                          </a:solidFill>
                        </a:rPr>
                        <a:t>يطلق على المفاهيم الأساسية التي تنظم العلم </a:t>
                      </a:r>
                      <a:endParaRPr lang="ar-SA" sz="2800" b="1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 smtClean="0">
                        <a:solidFill>
                          <a:srgbClr val="CC00CC"/>
                        </a:solidFill>
                      </a:endParaRPr>
                    </a:p>
                    <a:p>
                      <a:pPr algn="ctr" rtl="1"/>
                      <a:r>
                        <a:rPr lang="ar-SA" sz="2800" b="1" dirty="0" smtClean="0">
                          <a:solidFill>
                            <a:srgbClr val="CC00CC"/>
                          </a:solidFill>
                        </a:rPr>
                        <a:t>القواعد الأساسية والمعايير العملية التي توجه عمل الفرد</a:t>
                      </a:r>
                      <a:endParaRPr lang="ar-SA" sz="2800" b="1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719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0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052736"/>
            <a:ext cx="738031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Y" sz="4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المعنى المنطقي:</a:t>
            </a:r>
            <a:endParaRPr lang="en-US" sz="4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ar-SY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أي القضايا الأولية التي لا يمكن وضعها موضع الشك وهي شرط ضروري للاستنتاج ومنها ما يشمل كل العلوم ومنها ما هو خاص بعلم دون غيره.</a:t>
            </a:r>
            <a:endParaRPr lang="en-US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ar-SY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مثل ((مبدأ السببية)) أي لكل نتيجة سبب أدى إلى حدوثها.</a:t>
            </a:r>
            <a:endParaRPr lang="ar-SA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69D8-D661-4C94-916A-C9F0971F342B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447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0" r="10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663508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Y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المعنى الإبستمولوجي:</a:t>
            </a:r>
            <a:endParaRPr lang="en-US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يطلق على المبادئ العلمية التي تفسر عددا كبيرا من الحالات.</a:t>
            </a:r>
            <a:endParaRPr lang="en-US" sz="40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4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أو يطلق على المفاهيم الأساسية التي تنظم العلم وتكون بمنزلة الأساس الذي ينشأ عليه البناء. مثل ((مبدأ أرخميدس))</a:t>
            </a:r>
            <a:endParaRPr lang="en-US" sz="40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ar-SA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789B-1C7E-407D-911C-CB7764D425AB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824" y="1700809"/>
            <a:ext cx="7499176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المعنى العملي: </a:t>
            </a:r>
            <a:endParaRPr lang="ar-SY" sz="4800" b="1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ar-SY" sz="480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يطلق </a:t>
            </a:r>
            <a:r>
              <a:rPr lang="ar-SY" sz="48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على القواعد الأساسية والمعايير العملية التي توجه عمل الفرد.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ar-SA" sz="4800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BA5B-0950-4326-BEA2-822984087130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7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0" r="10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852936"/>
            <a:ext cx="6419056" cy="1828800"/>
          </a:xfrm>
        </p:spPr>
        <p:txBody>
          <a:bodyPr/>
          <a:lstStyle/>
          <a:p>
            <a:pPr marL="0" indent="0" algn="ctr">
              <a:buNone/>
            </a:pPr>
            <a:r>
              <a:rPr lang="ar-SY" sz="4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أضع تعريفا من إنشائك للمبدأ بمساعدة زملائك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3074" name="صورة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73" y="2654424"/>
            <a:ext cx="1592263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22C5-57E8-4E3A-BF9F-12A65C1784E6}" type="uaqdatetime1">
              <a:rPr lang="ar-SA" smtClean="0"/>
              <a:t>28/01/40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  -  s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6CCA-6083-41BE-8EEA-17D58443E9B9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95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801</Words>
  <Application>Microsoft Office PowerPoint</Application>
  <PresentationFormat>عرض على الشاشة (4:3)</PresentationFormat>
  <Paragraphs>122</Paragraphs>
  <Slides>18</Slides>
  <Notes>1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المبدأ في العلم </vt:lpstr>
      <vt:lpstr>يوضح لنا الشكل (1) مراحل مبسطة لبناء منزل. بعد ملاحظتك لهذه المراحل أجب عن الأسئلة التالية: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أنواع المبادئ </vt:lpstr>
      <vt:lpstr>عرض تقديمي في PowerPoint</vt:lpstr>
      <vt:lpstr>أهمية المبدأ في العلم:</vt:lpstr>
      <vt:lpstr>عرض تقديمي في PowerPoint</vt:lpstr>
      <vt:lpstr>عرض تقديمي في PowerPoint</vt:lpstr>
      <vt:lpstr>فكر وتأمل</vt:lpstr>
      <vt:lpstr>عرض تقديمي في PowerPoint</vt:lpstr>
      <vt:lpstr>عرض تقديمي في PowerPoint</vt:lpstr>
      <vt:lpstr>المدرس ماهر صالح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المبدأ في العلم</dc:title>
  <dc:creator>osama</dc:creator>
  <cp:lastModifiedBy>asus</cp:lastModifiedBy>
  <cp:revision>18</cp:revision>
  <dcterms:created xsi:type="dcterms:W3CDTF">2018-10-03T17:56:17Z</dcterms:created>
  <dcterms:modified xsi:type="dcterms:W3CDTF">2018-10-08T15:57:56Z</dcterms:modified>
</cp:coreProperties>
</file>