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62" r:id="rId3"/>
    <p:sldId id="258" r:id="rId4"/>
    <p:sldId id="257" r:id="rId5"/>
    <p:sldId id="264" r:id="rId6"/>
    <p:sldId id="263" r:id="rId7"/>
    <p:sldId id="261" r:id="rId8"/>
    <p:sldId id="267" r:id="rId9"/>
    <p:sldId id="256" r:id="rId10"/>
    <p:sldId id="260" r:id="rId11"/>
    <p:sldId id="265"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7"/>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F2D5601-D335-488A-B714-F348C6C3547D}" type="datetimeFigureOut">
              <a:rPr lang="en-US" smtClean="0"/>
              <a:pPr/>
              <a:t>9/25/2018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F2D5601-D335-488A-B714-F348C6C3547D}" type="datetimeFigureOut">
              <a:rPr lang="en-US" smtClean="0"/>
              <a:pPr/>
              <a:t>9/25/2018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0"/>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40"/>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F2D5601-D335-488A-B714-F348C6C3547D}" type="datetimeFigureOut">
              <a:rPr lang="en-US" smtClean="0"/>
              <a:pPr/>
              <a:t>9/25/2018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F2D5601-D335-488A-B714-F348C6C3547D}" type="datetimeFigureOut">
              <a:rPr lang="en-US" smtClean="0"/>
              <a:pPr/>
              <a:t>9/25/2018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F2D5601-D335-488A-B714-F348C6C3547D}" type="datetimeFigureOut">
              <a:rPr lang="en-US" smtClean="0"/>
              <a:pPr/>
              <a:t>9/25/2018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F2D5601-D335-488A-B714-F348C6C3547D}" type="datetimeFigureOut">
              <a:rPr lang="en-US" smtClean="0"/>
              <a:pPr/>
              <a:t>9/25/2018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F2D5601-D335-488A-B714-F348C6C3547D}" type="datetimeFigureOut">
              <a:rPr lang="en-US" smtClean="0"/>
              <a:pPr/>
              <a:t>9/25/2018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F2D5601-D335-488A-B714-F348C6C3547D}" type="datetimeFigureOut">
              <a:rPr lang="en-US" smtClean="0"/>
              <a:pPr/>
              <a:t>9/25/2018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F2D5601-D335-488A-B714-F348C6C3547D}" type="datetimeFigureOut">
              <a:rPr lang="en-US" smtClean="0"/>
              <a:pPr/>
              <a:t>9/25/2018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2D5601-D335-488A-B714-F348C6C3547D}" type="datetimeFigureOut">
              <a:rPr lang="en-US" smtClean="0"/>
              <a:pPr/>
              <a:t>9/25/2018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1"/>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2D5601-D335-488A-B714-F348C6C3547D}" type="datetimeFigureOut">
              <a:rPr lang="en-US" smtClean="0"/>
              <a:pPr/>
              <a:t>9/25/2018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0C062C-824D-460D-99EC-B8D362F8E798}" type="slidenum">
              <a:rPr lang="en-US" smtClean="0"/>
              <a:pPr/>
              <a:t>‹#›</a:t>
            </a:fld>
            <a:endParaRPr lang="en-US"/>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D5601-D335-488A-B714-F348C6C3547D}" type="datetimeFigureOut">
              <a:rPr lang="en-US" smtClean="0"/>
              <a:pPr/>
              <a:t>9/25/2018</a:t>
            </a:fld>
            <a:endParaRPr lang="en-US"/>
          </a:p>
        </p:txBody>
      </p:sp>
      <p:sp>
        <p:nvSpPr>
          <p:cNvPr id="5" name="عنصر نائب للتذييل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C062C-824D-460D-99EC-B8D362F8E79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b="1" spc="100" dirty="0" smtClean="0">
                <a:ln w="18000">
                  <a:solidFill>
                    <a:schemeClr val="accent1">
                      <a:lumMod val="75000"/>
                    </a:schemeClr>
                  </a:solidFill>
                  <a:prstDash val="solid"/>
                </a:ln>
                <a:solidFill>
                  <a:schemeClr val="tx2">
                    <a:lumMod val="75000"/>
                  </a:schemeClr>
                </a:solidFill>
                <a:effectLst>
                  <a:outerShdw blurRad="25000" dist="20000" dir="16020000" algn="tl">
                    <a:schemeClr val="accent1">
                      <a:satMod val="200000"/>
                      <a:shade val="1000"/>
                      <a:alpha val="60000"/>
                    </a:schemeClr>
                  </a:outerShdw>
                  <a:reflection blurRad="6350" stA="60000" endA="900" endPos="58000" dir="5400000" sy="-100000" algn="bl" rotWithShape="0"/>
                </a:effectLst>
              </a:rPr>
              <a:t> </a:t>
            </a:r>
            <a:r>
              <a:rPr lang="ar-EG" b="1" spc="100" dirty="0" smtClean="0">
                <a:ln w="18000">
                  <a:solidFill>
                    <a:schemeClr val="accent1">
                      <a:lumMod val="75000"/>
                    </a:schemeClr>
                  </a:solidFill>
                  <a:prstDash val="solid"/>
                </a:ln>
                <a:solidFill>
                  <a:srgbClr val="FF0000"/>
                </a:solidFill>
                <a:effectLst>
                  <a:outerShdw blurRad="25000" dist="20000" dir="16020000" algn="tl">
                    <a:schemeClr val="accent1">
                      <a:satMod val="200000"/>
                      <a:shade val="1000"/>
                      <a:alpha val="60000"/>
                    </a:schemeClr>
                  </a:outerShdw>
                  <a:reflection blurRad="6350" stA="60000" endA="900" endPos="58000" dir="5400000" sy="-100000" algn="bl" rotWithShape="0"/>
                </a:effectLst>
              </a:rPr>
              <a:t>الدرس الاول الفلسفة والعلم</a:t>
            </a:r>
            <a:endParaRPr lang="en-US" b="1" spc="100" dirty="0">
              <a:ln w="18000">
                <a:solidFill>
                  <a:schemeClr val="accent1">
                    <a:lumMod val="75000"/>
                  </a:schemeClr>
                </a:solidFill>
                <a:prstDash val="solid"/>
              </a:ln>
              <a:solidFill>
                <a:srgbClr val="FF0000"/>
              </a:solidFill>
              <a:effectLst>
                <a:outerShdw blurRad="25000" dist="20000" dir="16020000" algn="tl">
                  <a:schemeClr val="accent1">
                    <a:satMod val="200000"/>
                    <a:shade val="1000"/>
                    <a:alpha val="60000"/>
                  </a:schemeClr>
                </a:outerShdw>
                <a:reflection blurRad="6350" stA="60000" endA="900" endPos="58000" dir="5400000" sy="-100000" algn="bl" rotWithShape="0"/>
              </a:effectLst>
            </a:endParaRPr>
          </a:p>
        </p:txBody>
      </p:sp>
      <p:pic>
        <p:nvPicPr>
          <p:cNvPr id="5" name="صورة 4" descr="برتراند-راسل_10147.jpg"/>
          <p:cNvPicPr>
            <a:picLocks noChangeAspect="1"/>
          </p:cNvPicPr>
          <p:nvPr/>
        </p:nvPicPr>
        <p:blipFill>
          <a:blip r:embed="rId5" cstate="print"/>
          <a:stretch>
            <a:fillRect/>
          </a:stretch>
        </p:blipFill>
        <p:spPr>
          <a:xfrm>
            <a:off x="762000" y="3276600"/>
            <a:ext cx="7696200" cy="3309366"/>
          </a:xfrm>
          <a:prstGeom prst="rect">
            <a:avLst/>
          </a:prstGeom>
        </p:spPr>
      </p:pic>
      <p:pic>
        <p:nvPicPr>
          <p:cNvPr id="3" name="عندما تتكلم الموسيق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p:dissolve/>
    <p:sndAc>
      <p:stSnd>
        <p:snd r:embed="rId4"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2362200"/>
            <a:ext cx="8229600" cy="2133599"/>
          </a:xfrm>
        </p:spPr>
        <p:txBody>
          <a:bodyPr>
            <a:normAutofit lnSpcReduction="10000"/>
          </a:bodyPr>
          <a:lstStyle/>
          <a:p>
            <a:pPr algn="r" rtl="1">
              <a:buNone/>
            </a:pPr>
            <a:r>
              <a:rPr lang="ar-EG" dirty="0" smtClean="0">
                <a:solidFill>
                  <a:srgbClr val="FFFF00"/>
                </a:solidFill>
              </a:rPr>
              <a:t>يفترض عالم الهندسة وجود مكان ثم يتوصل الى قوانينه المختلفة</a:t>
            </a:r>
          </a:p>
          <a:p>
            <a:pPr algn="r" rtl="1">
              <a:buNone/>
            </a:pPr>
            <a:r>
              <a:rPr lang="ar-EG" dirty="0" smtClean="0">
                <a:solidFill>
                  <a:srgbClr val="FFFF00"/>
                </a:solidFill>
              </a:rPr>
              <a:t>أما الفيلسوف فيتساءل عن طبيعة هذا المكان الذي فرضه العلم</a:t>
            </a:r>
          </a:p>
          <a:p>
            <a:pPr algn="r" rtl="1">
              <a:buNone/>
            </a:pPr>
            <a:r>
              <a:rPr lang="ar-EG" dirty="0" smtClean="0">
                <a:solidFill>
                  <a:srgbClr val="FFFF00"/>
                </a:solidFill>
              </a:rPr>
              <a:t>حتى يصل الى معرفته</a:t>
            </a:r>
          </a:p>
          <a:p>
            <a:pPr algn="r" rtl="1">
              <a:buNone/>
            </a:pPr>
            <a:endParaRPr lang="en-US" dirty="0" smtClean="0"/>
          </a:p>
          <a:p>
            <a:pPr algn="r">
              <a:buNone/>
            </a:pPr>
            <a:endParaRPr lang="en-US" dirty="0"/>
          </a:p>
        </p:txBody>
      </p:sp>
      <p:sp>
        <p:nvSpPr>
          <p:cNvPr id="5" name="وسيلة شرح على شكل سحابة 4"/>
          <p:cNvSpPr/>
          <p:nvPr/>
        </p:nvSpPr>
        <p:spPr>
          <a:xfrm>
            <a:off x="4495800" y="457200"/>
            <a:ext cx="4267200" cy="1447800"/>
          </a:xfrm>
          <a:prstGeom prst="cloudCallout">
            <a:avLst>
              <a:gd name="adj1" fmla="val 47739"/>
              <a:gd name="adj2" fmla="val 7221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ar-EG" sz="4000" b="1" spc="150" dirty="0" smtClean="0">
                <a:ln w="11430"/>
                <a:solidFill>
                  <a:srgbClr val="F8F8F8"/>
                </a:solidFill>
                <a:effectLst>
                  <a:outerShdw blurRad="25400" algn="tl" rotWithShape="0">
                    <a:srgbClr val="000000">
                      <a:alpha val="43000"/>
                    </a:srgbClr>
                  </a:outerShdw>
                </a:effectLst>
              </a:rPr>
              <a:t>فكر واستنتج</a:t>
            </a:r>
            <a:endParaRPr lang="en-US" sz="4000" b="1" spc="150" dirty="0">
              <a:ln w="11430"/>
              <a:solidFill>
                <a:srgbClr val="F8F8F8"/>
              </a:solidFill>
              <a:effectLst>
                <a:outerShdw blurRad="25400" algn="tl" rotWithShape="0">
                  <a:srgbClr val="000000">
                    <a:alpha val="43000"/>
                  </a:srgbClr>
                </a:outerShdw>
              </a:effectLst>
            </a:endParaRPr>
          </a:p>
        </p:txBody>
      </p:sp>
      <p:sp>
        <p:nvSpPr>
          <p:cNvPr id="6" name="مخطط انسيابي: شريط مثقب 5"/>
          <p:cNvSpPr/>
          <p:nvPr/>
        </p:nvSpPr>
        <p:spPr>
          <a:xfrm>
            <a:off x="838200" y="4343400"/>
            <a:ext cx="7772400" cy="220980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ar-EG" sz="3600" b="1" dirty="0" smtClean="0"/>
          </a:p>
          <a:p>
            <a:pPr algn="ctr"/>
            <a:r>
              <a:rPr lang="ar-EG" sz="3600" b="1" dirty="0" smtClean="0">
                <a:solidFill>
                  <a:schemeClr val="accent2">
                    <a:lumMod val="75000"/>
                  </a:schemeClr>
                </a:solidFill>
              </a:rPr>
              <a:t>س- اعط أمثلة عن دور كل من العالم والفيلسوف في الوصول الى المعرفة</a:t>
            </a:r>
            <a:endParaRPr lang="en-US" sz="3600" b="1" dirty="0" smtClean="0">
              <a:solidFill>
                <a:schemeClr val="accent2">
                  <a:lumMod val="75000"/>
                </a:schemeClr>
              </a:solidFill>
            </a:endParaRPr>
          </a:p>
          <a:p>
            <a:pPr algn="ctr"/>
            <a:endParaRPr lang="en-US" sz="3600"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981200"/>
            <a:ext cx="8534400" cy="4114800"/>
          </a:xfr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pPr lvl="0" algn="r" rtl="1">
              <a:buNone/>
            </a:pPr>
            <a:r>
              <a:rPr lang="ar-EG"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rPr>
              <a:t>1- اذكر السمات التي تشير اليها معاني الفلسفة.</a:t>
            </a:r>
          </a:p>
          <a:p>
            <a:pPr lvl="0" algn="r" rtl="1">
              <a:buNone/>
            </a:pPr>
            <a:r>
              <a:rPr lang="ar-EG"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rPr>
              <a:t>2- أوضح كيف تتكامل الفلسفة مع العلم.</a:t>
            </a:r>
          </a:p>
          <a:p>
            <a:pPr lvl="0" algn="r" rtl="1">
              <a:buNone/>
            </a:pPr>
            <a:r>
              <a:rPr lang="ar-EG"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rPr>
              <a:t>3- علل اهمية الفلسفة في حياتنا المعاصرة.</a:t>
            </a:r>
          </a:p>
          <a:p>
            <a:pPr lvl="0" algn="r" rtl="1">
              <a:buNone/>
            </a:pPr>
            <a:r>
              <a:rPr lang="ar-EG"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rPr>
              <a:t>4- أوازن بين الفلسفة والعلم من حيث الهدف والموضوع.</a:t>
            </a:r>
          </a:p>
          <a:p>
            <a:pPr lvl="0" algn="r" rtl="1">
              <a:buNone/>
            </a:pPr>
            <a:r>
              <a:rPr lang="ar-EG"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rPr>
              <a:t>5- العلم منفصل عن تاريخه أما الفلسفة فوثيقة الصلة بتاريخها أفسر ذلك.</a:t>
            </a:r>
          </a:p>
          <a:p>
            <a:pPr lvl="0" algn="r" rtl="1">
              <a:buNone/>
            </a:pPr>
            <a:r>
              <a:rPr lang="ar-EG"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rPr>
              <a:t>6- بين سبب تسمية الفلسفة أم العلوم.</a:t>
            </a:r>
            <a:endParaRPr lang="en-US"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endParaRPr>
          </a:p>
          <a:p>
            <a:pPr algn="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مستطيل 3"/>
          <p:cNvSpPr/>
          <p:nvPr/>
        </p:nvSpPr>
        <p:spPr>
          <a:xfrm>
            <a:off x="1066800" y="304800"/>
            <a:ext cx="5867400" cy="769441"/>
          </a:xfrm>
          <a:prstGeom prst="rect">
            <a:avLst/>
          </a:prstGeom>
        </p:spPr>
        <p:style>
          <a:lnRef idx="3">
            <a:schemeClr val="lt1"/>
          </a:lnRef>
          <a:fillRef idx="1">
            <a:schemeClr val="accent4"/>
          </a:fillRef>
          <a:effectRef idx="1">
            <a:schemeClr val="accent4"/>
          </a:effectRef>
          <a:fontRef idx="minor">
            <a:schemeClr val="lt1"/>
          </a:fontRef>
        </p:style>
        <p:txBody>
          <a:bodyPr wrap="square">
            <a:spAutoFit/>
            <a:scene3d>
              <a:camera prst="orthographicFront">
                <a:rot lat="0" lon="0" rev="0"/>
              </a:camera>
              <a:lightRig rig="contrasting" dir="t">
                <a:rot lat="0" lon="0" rev="4500000"/>
              </a:lightRig>
            </a:scene3d>
            <a:sp3d extrusionH="57150" contourW="6350" prstMaterial="metal">
              <a:bevelT w="127000" h="31750" prst="angle"/>
              <a:contourClr>
                <a:schemeClr val="accent1">
                  <a:shade val="75000"/>
                </a:schemeClr>
              </a:contourClr>
            </a:sp3d>
          </a:bodyPr>
          <a:lstStyle/>
          <a:p>
            <a:pPr algn="r" rtl="1">
              <a:buNone/>
            </a:pPr>
            <a:r>
              <a:rPr lang="ar-EG" sz="4400" b="1" cap="all" dirty="0" smtClean="0">
                <a:ln w="0"/>
                <a:solidFill>
                  <a:srgbClr val="FFFF00"/>
                </a:solidFill>
                <a:effectLst>
                  <a:reflection blurRad="12700" stA="50000" endPos="50000" dist="5000" dir="5400000" sy="-100000" rotWithShape="0"/>
                </a:effectLst>
              </a:rPr>
              <a:t>أجب عن الاسئلة الاتية :</a:t>
            </a:r>
            <a:endParaRPr lang="en-US" sz="4400" b="1" cap="all" dirty="0" smtClean="0">
              <a:ln w="0"/>
              <a:solidFill>
                <a:srgbClr val="FFFF00"/>
              </a:solidFill>
              <a:effectLst>
                <a:reflection blurRad="12700" stA="50000" endPos="50000" dist="5000" dir="5400000" sy="-100000" rotWithShape="0"/>
              </a:effectLst>
            </a:endParaRPr>
          </a:p>
        </p:txBody>
      </p:sp>
      <p:sp>
        <p:nvSpPr>
          <p:cNvPr id="5" name="مخطط انسيابي: تخزين بالوصول التسلسلي 4"/>
          <p:cNvSpPr/>
          <p:nvPr/>
        </p:nvSpPr>
        <p:spPr>
          <a:xfrm>
            <a:off x="7162800" y="152400"/>
            <a:ext cx="1752600" cy="1219200"/>
          </a:xfrm>
          <a:prstGeom prst="flowChartMagneticTap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3200" i="1"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التقويم</a:t>
            </a:r>
            <a:r>
              <a:rPr lang="ar-EG"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2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blinds dir="vert"/>
    <p:sndAc>
      <p:stSnd>
        <p:snd r:embed="rId2" name="hamm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2">
            <a:schemeClr val="accent2"/>
          </a:lnRef>
          <a:fillRef idx="1">
            <a:schemeClr val="lt1"/>
          </a:fillRef>
          <a:effectRef idx="0">
            <a:schemeClr val="accent2"/>
          </a:effectRef>
          <a:fontRef idx="minor">
            <a:schemeClr val="dk1"/>
          </a:fontRef>
        </p:style>
        <p:txBody>
          <a:bodyPr>
            <a:prstTxWarp prst="textChevronInverted">
              <a:avLst>
                <a:gd name="adj" fmla="val 63718"/>
              </a:avLst>
            </a:prstTxWarp>
            <a:normAutofit/>
            <a:scene3d>
              <a:camera prst="isometricOffAxis2Left"/>
              <a:lightRig rig="soft" dir="tl">
                <a:rot lat="0" lon="0" rev="0"/>
              </a:lightRig>
            </a:scene3d>
            <a:sp3d contourW="25400" prstMaterial="matte">
              <a:bevelT w="25400" h="55880" prst="artDeco"/>
              <a:contourClr>
                <a:schemeClr val="accent2">
                  <a:tint val="20000"/>
                </a:schemeClr>
              </a:contourClr>
            </a:sp3d>
          </a:bodyPr>
          <a:lstStyle/>
          <a:p>
            <a:r>
              <a:rPr lang="ar-EG"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انتهى الدرس الاول</a:t>
            </a:r>
            <a:br>
              <a:rPr lang="ar-EG"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ar-EG"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المدرسة </a:t>
            </a:r>
            <a:r>
              <a:rPr lang="ar-EG"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ثناء الحموي</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normAutofit/>
          </a:bodyPr>
          <a:lstStyle/>
          <a:p>
            <a:r>
              <a:rPr lang="en-US" dirty="0" smtClean="0">
                <a:solidFill>
                  <a:srgbClr val="FFC000"/>
                </a:solidFill>
              </a:rPr>
              <a:t> </a:t>
            </a:r>
            <a:r>
              <a:rPr lang="ar-EG" dirty="0" smtClean="0">
                <a:solidFill>
                  <a:srgbClr val="FFC000"/>
                </a:solidFill>
              </a:rPr>
              <a:t>الدرس الاول الفلسفة والعلم</a:t>
            </a:r>
            <a:endParaRPr lang="en-US" dirty="0">
              <a:solidFill>
                <a:srgbClr val="FFC000"/>
              </a:solidFill>
            </a:endParaRPr>
          </a:p>
        </p:txBody>
      </p:sp>
      <p:sp>
        <p:nvSpPr>
          <p:cNvPr id="3" name="عنصر نائب للمحتوى 2"/>
          <p:cNvSpPr>
            <a:spLocks noGrp="1"/>
          </p:cNvSpPr>
          <p:nvPr>
            <p:ph idx="1"/>
          </p:nvPr>
        </p:nvSpPr>
        <p:spPr>
          <a:xfrm>
            <a:off x="457200" y="3048001"/>
            <a:ext cx="8382000" cy="1447800"/>
          </a:xfrm>
        </p:spPr>
        <p:txBody>
          <a:bodyPr>
            <a:normAutofit fontScale="85000" lnSpcReduction="20000"/>
          </a:bodyPr>
          <a:lstStyle/>
          <a:p>
            <a:pPr algn="r" rtl="1">
              <a:buNone/>
            </a:pPr>
            <a:r>
              <a:rPr lang="ar-EG" sz="3900" dirty="0" smtClean="0">
                <a:solidFill>
                  <a:srgbClr val="FFFF00"/>
                </a:solidFill>
              </a:rPr>
              <a:t>يقول أحد الفلاسفة إمري  لاكا توش ” فلسفة العلم من دون تاريخ العلم خواء</a:t>
            </a:r>
          </a:p>
          <a:p>
            <a:pPr algn="r" rtl="1">
              <a:buNone/>
            </a:pPr>
            <a:r>
              <a:rPr lang="ar-EG" sz="3900" dirty="0" smtClean="0">
                <a:solidFill>
                  <a:srgbClr val="FFFF00"/>
                </a:solidFill>
              </a:rPr>
              <a:t>وتاريخ العلم من دون فلسفة العلم عماء"</a:t>
            </a:r>
            <a:endParaRPr lang="en-US" sz="3900" dirty="0" smtClean="0">
              <a:solidFill>
                <a:srgbClr val="FFFF00"/>
              </a:solidFill>
            </a:endParaRPr>
          </a:p>
          <a:p>
            <a:pPr algn="r"/>
            <a:endParaRPr lang="en-US" dirty="0"/>
          </a:p>
        </p:txBody>
      </p:sp>
      <p:sp>
        <p:nvSpPr>
          <p:cNvPr id="4" name="شكل بيضاوي 3"/>
          <p:cNvSpPr/>
          <p:nvPr/>
        </p:nvSpPr>
        <p:spPr>
          <a:xfrm rot="472809">
            <a:off x="5880000" y="1301516"/>
            <a:ext cx="2879415" cy="1493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dirty="0" smtClean="0">
                <a:solidFill>
                  <a:srgbClr val="C00000"/>
                </a:solidFill>
              </a:rPr>
              <a:t>قضية</a:t>
            </a:r>
            <a:r>
              <a:rPr lang="ar-EG" sz="3600" dirty="0" smtClean="0">
                <a:solidFill>
                  <a:schemeClr val="tx1">
                    <a:lumMod val="95000"/>
                    <a:lumOff val="5000"/>
                  </a:schemeClr>
                </a:solidFill>
              </a:rPr>
              <a:t> </a:t>
            </a:r>
            <a:r>
              <a:rPr lang="ar-EG" sz="3600" dirty="0" smtClean="0">
                <a:solidFill>
                  <a:srgbClr val="C00000"/>
                </a:solidFill>
              </a:rPr>
              <a:t>للمناقشة </a:t>
            </a:r>
            <a:endParaRPr lang="en-US" sz="3600" dirty="0">
              <a:solidFill>
                <a:srgbClr val="C00000"/>
              </a:solidFill>
            </a:endParaRPr>
          </a:p>
        </p:txBody>
      </p:sp>
      <p:sp>
        <p:nvSpPr>
          <p:cNvPr id="7" name="مستطيل مستدير الزوايا 6"/>
          <p:cNvSpPr/>
          <p:nvPr/>
        </p:nvSpPr>
        <p:spPr>
          <a:xfrm>
            <a:off x="838200" y="4800600"/>
            <a:ext cx="7772400" cy="1600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r" rtl="1">
              <a:lnSpc>
                <a:spcPct val="200000"/>
              </a:lnSpc>
              <a:buNone/>
            </a:pPr>
            <a:r>
              <a:rPr lang="ar-EG" sz="3600" dirty="0" smtClean="0">
                <a:solidFill>
                  <a:srgbClr val="7030A0"/>
                </a:solidFill>
              </a:rPr>
              <a:t>1- بين العلاقة بين الفلسفة والعلم</a:t>
            </a:r>
            <a:endParaRPr lang="en-US" sz="3600" dirty="0" smtClean="0">
              <a:solidFill>
                <a:srgbClr val="7030A0"/>
              </a:solidFill>
            </a:endParaRPr>
          </a:p>
          <a:p>
            <a:pPr lvl="0" algn="r" rtl="1">
              <a:buNone/>
            </a:pPr>
            <a:r>
              <a:rPr lang="ar-EG" sz="3600" dirty="0" smtClean="0">
                <a:solidFill>
                  <a:srgbClr val="7030A0"/>
                </a:solidFill>
              </a:rPr>
              <a:t>2- أوضح حجة من يعتقد أن العلم أهم من الفلسفة</a:t>
            </a:r>
            <a:endParaRPr lang="en-US" sz="3600" dirty="0" smtClean="0">
              <a:solidFill>
                <a:srgbClr val="7030A0"/>
              </a:solidFill>
            </a:endParaRPr>
          </a:p>
          <a:p>
            <a:pPr algn="ctr"/>
            <a:endParaRPr lang="en-US" sz="3600" dirty="0">
              <a:solidFill>
                <a:schemeClr val="tx1">
                  <a:lumMod val="95000"/>
                  <a:lumOff val="5000"/>
                </a:schemeClr>
              </a:solidFill>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1"/>
          </a:solidFill>
        </p:spPr>
        <p:style>
          <a:lnRef idx="2">
            <a:schemeClr val="dk1"/>
          </a:lnRef>
          <a:fillRef idx="1">
            <a:schemeClr val="lt1"/>
          </a:fillRef>
          <a:effectRef idx="0">
            <a:schemeClr val="dk1"/>
          </a:effectRef>
          <a:fontRef idx="minor">
            <a:schemeClr val="dk1"/>
          </a:fontRef>
        </p:style>
        <p:txBody>
          <a:bodyPr>
            <a:normAutofit/>
          </a:bodyPr>
          <a:lstStyle/>
          <a:p>
            <a:r>
              <a:rPr lang="ar-EG" dirty="0" smtClean="0">
                <a:solidFill>
                  <a:srgbClr val="FF0000"/>
                </a:solidFill>
              </a:rPr>
              <a:t>أولاً : معنى العلم </a:t>
            </a:r>
            <a:endParaRPr lang="en-US" dirty="0">
              <a:solidFill>
                <a:srgbClr val="FF0000"/>
              </a:solidFill>
            </a:endParaRPr>
          </a:p>
        </p:txBody>
      </p:sp>
      <p:sp>
        <p:nvSpPr>
          <p:cNvPr id="3" name="عنصر نائب للمحتوى 2"/>
          <p:cNvSpPr>
            <a:spLocks noGrp="1"/>
          </p:cNvSpPr>
          <p:nvPr>
            <p:ph idx="1"/>
          </p:nvPr>
        </p:nvSpPr>
        <p:spPr/>
        <p:txBody>
          <a:bodyPr>
            <a:normAutofit fontScale="92500"/>
          </a:bodyPr>
          <a:lstStyle/>
          <a:p>
            <a:pPr algn="r" rtl="1">
              <a:buNone/>
            </a:pPr>
            <a:r>
              <a:rPr lang="ar-EG" sz="3700" dirty="0" smtClean="0">
                <a:solidFill>
                  <a:schemeClr val="accent2">
                    <a:lumMod val="20000"/>
                    <a:lumOff val="80000"/>
                  </a:schemeClr>
                </a:solidFill>
              </a:rPr>
              <a:t>العلم مجموعة من المعارف تتصف بالوحدة والتعميم وهو</a:t>
            </a:r>
          </a:p>
          <a:p>
            <a:pPr algn="r" rtl="1">
              <a:buNone/>
            </a:pPr>
            <a:r>
              <a:rPr lang="ar-EG" sz="3700" dirty="0" smtClean="0">
                <a:solidFill>
                  <a:schemeClr val="accent2">
                    <a:lumMod val="20000"/>
                    <a:lumOff val="80000"/>
                  </a:schemeClr>
                </a:solidFill>
              </a:rPr>
              <a:t>نوع من أنواع المعرفة والمرادف لها.</a:t>
            </a:r>
            <a:endParaRPr lang="en-US" sz="3700" dirty="0" smtClean="0">
              <a:solidFill>
                <a:schemeClr val="accent2">
                  <a:lumMod val="20000"/>
                  <a:lumOff val="80000"/>
                </a:schemeClr>
              </a:solidFill>
            </a:endParaRPr>
          </a:p>
          <a:p>
            <a:pPr algn="r" rtl="1">
              <a:buNone/>
            </a:pPr>
            <a:r>
              <a:rPr lang="ar-EG" sz="3700" dirty="0" smtClean="0"/>
              <a:t>يعرف </a:t>
            </a:r>
            <a:r>
              <a:rPr lang="ar-EG" sz="3700" b="1" dirty="0" smtClean="0">
                <a:solidFill>
                  <a:srgbClr val="FFFF00"/>
                </a:solidFill>
              </a:rPr>
              <a:t>لالاند</a:t>
            </a:r>
            <a:r>
              <a:rPr lang="ar-EG" sz="3700" dirty="0" smtClean="0"/>
              <a:t> </a:t>
            </a:r>
            <a:r>
              <a:rPr lang="ar-EG" sz="3700" dirty="0" smtClean="0">
                <a:solidFill>
                  <a:srgbClr val="00FF00"/>
                </a:solidFill>
              </a:rPr>
              <a:t>العلم في قاموسه الفلسفي أنه مجموع المعارف</a:t>
            </a:r>
          </a:p>
          <a:p>
            <a:pPr algn="r" rtl="1">
              <a:buNone/>
            </a:pPr>
            <a:r>
              <a:rPr lang="ar-EG" sz="3700" dirty="0" smtClean="0">
                <a:solidFill>
                  <a:srgbClr val="00FF00"/>
                </a:solidFill>
              </a:rPr>
              <a:t>والدراسات التي بلغت درجة كافية والشمول والانضباط</a:t>
            </a:r>
          </a:p>
          <a:p>
            <a:pPr algn="r" rtl="1">
              <a:buNone/>
            </a:pPr>
            <a:r>
              <a:rPr lang="ar-EG" sz="3700" dirty="0" smtClean="0">
                <a:solidFill>
                  <a:srgbClr val="00FF00"/>
                </a:solidFill>
              </a:rPr>
              <a:t>وتكون</a:t>
            </a:r>
            <a:r>
              <a:rPr lang="ar-EG" sz="3700" dirty="0">
                <a:solidFill>
                  <a:srgbClr val="00FF00"/>
                </a:solidFill>
              </a:rPr>
              <a:t> </a:t>
            </a:r>
            <a:r>
              <a:rPr lang="ar-EG" sz="3700" dirty="0" smtClean="0">
                <a:solidFill>
                  <a:srgbClr val="00FF00"/>
                </a:solidFill>
              </a:rPr>
              <a:t>نتائجها متناسقة وموضوعية تدعمها مناهج علمية</a:t>
            </a:r>
          </a:p>
          <a:p>
            <a:pPr algn="r" rtl="1">
              <a:buNone/>
            </a:pPr>
            <a:r>
              <a:rPr lang="ar-EG" sz="3700" dirty="0" smtClean="0">
                <a:solidFill>
                  <a:srgbClr val="00FF00"/>
                </a:solidFill>
              </a:rPr>
              <a:t>للتحقق من صحتها</a:t>
            </a:r>
            <a:endParaRPr lang="en-US" sz="3700" dirty="0" smtClean="0">
              <a:solidFill>
                <a:srgbClr val="00FF00"/>
              </a:solidFill>
            </a:endParaRPr>
          </a:p>
          <a:p>
            <a:pPr algn="r">
              <a:buNone/>
            </a:pPr>
            <a:endParaRPr lang="en-US" dirty="0"/>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ذات 5 نقاط 3"/>
          <p:cNvSpPr/>
          <p:nvPr/>
        </p:nvSpPr>
        <p:spPr>
          <a:xfrm>
            <a:off x="5486400" y="152400"/>
            <a:ext cx="3657600" cy="2057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b="1" dirty="0" smtClean="0">
                <a:solidFill>
                  <a:srgbClr val="FFFF00"/>
                </a:solidFill>
              </a:rPr>
              <a:t>إضاءة</a:t>
            </a:r>
            <a:endParaRPr lang="en-US" sz="3600" b="1" dirty="0">
              <a:solidFill>
                <a:srgbClr val="FFFF00"/>
              </a:solidFill>
            </a:endParaRPr>
          </a:p>
        </p:txBody>
      </p:sp>
      <p:sp>
        <p:nvSpPr>
          <p:cNvPr id="5" name="سداسي 4"/>
          <p:cNvSpPr/>
          <p:nvPr/>
        </p:nvSpPr>
        <p:spPr>
          <a:xfrm>
            <a:off x="228600" y="3124200"/>
            <a:ext cx="8458200" cy="28956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buNone/>
            </a:pPr>
            <a:endParaRPr lang="ar-EG" sz="3600" dirty="0" smtClean="0"/>
          </a:p>
          <a:p>
            <a:pPr algn="r" rtl="1">
              <a:buNone/>
            </a:pPr>
            <a:endParaRPr lang="ar-EG" sz="3600" dirty="0" smtClean="0"/>
          </a:p>
          <a:p>
            <a:pPr algn="r" rtl="1">
              <a:buNone/>
            </a:pPr>
            <a:r>
              <a:rPr lang="ar-EG" sz="3600" dirty="0" smtClean="0">
                <a:solidFill>
                  <a:srgbClr val="00FF00"/>
                </a:solidFill>
              </a:rPr>
              <a:t>الفلسفة هي فعل التفكير الذي يتميز بأنه أكثر تجريداً وعمقاً من أفعال التفكير الأخرى</a:t>
            </a:r>
            <a:endParaRPr lang="en-US" sz="3600" dirty="0" smtClean="0">
              <a:solidFill>
                <a:srgbClr val="00FF00"/>
              </a:solidFill>
            </a:endParaRPr>
          </a:p>
          <a:p>
            <a:pPr algn="r" rtl="1">
              <a:buNone/>
            </a:pPr>
            <a:r>
              <a:rPr lang="ar-EG" sz="3600" dirty="0" smtClean="0">
                <a:solidFill>
                  <a:srgbClr val="00FF00"/>
                </a:solidFill>
              </a:rPr>
              <a:t>هل يمكن فهم أثار العلم في حياة الإنسان دون التفكير الفلسفي؟</a:t>
            </a:r>
            <a:endParaRPr lang="en-US" sz="3600" dirty="0" smtClean="0">
              <a:solidFill>
                <a:srgbClr val="00FF00"/>
              </a:solidFill>
            </a:endParaRPr>
          </a:p>
          <a:p>
            <a:pPr algn="r"/>
            <a:endParaRPr lang="en-US" sz="3600" dirty="0" smtClean="0"/>
          </a:p>
          <a:p>
            <a:pPr algn="ctr"/>
            <a:endParaRPr lang="en-US" sz="3600" dirty="0"/>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ar-EG" dirty="0" smtClean="0">
                <a:solidFill>
                  <a:srgbClr val="FF0000"/>
                </a:solidFill>
              </a:rPr>
              <a:t>ثانياً : العلاقة بين الفلسفة والعلم:</a:t>
            </a:r>
            <a:endParaRPr lang="en-US" dirty="0">
              <a:solidFill>
                <a:srgbClr val="FF0000"/>
              </a:solidFill>
            </a:endParaRPr>
          </a:p>
        </p:txBody>
      </p:sp>
      <p:sp>
        <p:nvSpPr>
          <p:cNvPr id="3" name="عنصر نائب للمحتوى 2"/>
          <p:cNvSpPr>
            <a:spLocks noGrp="1"/>
          </p:cNvSpPr>
          <p:nvPr>
            <p:ph idx="1"/>
          </p:nvPr>
        </p:nvSpPr>
        <p:spPr>
          <a:xfrm>
            <a:off x="457200" y="1600203"/>
            <a:ext cx="8229600" cy="2743198"/>
          </a:xfrm>
        </p:spPr>
        <p:txBody>
          <a:bodyPr>
            <a:noAutofit/>
          </a:bodyPr>
          <a:lstStyle/>
          <a:p>
            <a:pPr algn="r">
              <a:buNone/>
            </a:pPr>
            <a:r>
              <a:rPr lang="ar-EG" sz="3600" dirty="0" smtClean="0">
                <a:solidFill>
                  <a:schemeClr val="accent6">
                    <a:lumMod val="60000"/>
                    <a:lumOff val="40000"/>
                  </a:schemeClr>
                </a:solidFill>
              </a:rPr>
              <a:t>كان للفلسفة والعلم معنى واحداً قديماً وكان الاندماج بينهما تاما حتى أنه كان لهما غاية واحدة هي البحث عن الحقيقة لكن أغلبية العلوم الجزئية بدأت تنفصل عن الفلسفة الواحدة تلو الاخرى لذلك لابد من تحديد نقاط الاتفاق والاختلاف بينهم </a:t>
            </a:r>
            <a:endParaRPr lang="en-US" sz="3600" dirty="0" smtClean="0">
              <a:solidFill>
                <a:schemeClr val="accent6">
                  <a:lumMod val="60000"/>
                  <a:lumOff val="40000"/>
                </a:schemeClr>
              </a:solidFill>
            </a:endParaRPr>
          </a:p>
          <a:p>
            <a:pPr algn="r"/>
            <a:endParaRPr lang="en-US" sz="3600" dirty="0"/>
          </a:p>
        </p:txBody>
      </p:sp>
      <p:pic>
        <p:nvPicPr>
          <p:cNvPr id="5" name="صورة 4" descr="images (1).jpg"/>
          <p:cNvPicPr>
            <a:picLocks noChangeAspect="1"/>
          </p:cNvPicPr>
          <p:nvPr/>
        </p:nvPicPr>
        <p:blipFill>
          <a:blip r:embed="rId2" cstate="print"/>
          <a:stretch>
            <a:fillRect/>
          </a:stretch>
        </p:blipFill>
        <p:spPr>
          <a:xfrm>
            <a:off x="4267200" y="4495800"/>
            <a:ext cx="23622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صورة 6" descr="frontiers-in-earth-science-launch-solid-earth-geophysics.jpg"/>
          <p:cNvPicPr>
            <a:picLocks noChangeAspect="1"/>
          </p:cNvPicPr>
          <p:nvPr/>
        </p:nvPicPr>
        <p:blipFill>
          <a:blip r:embed="rId3" cstate="print"/>
          <a:stretch>
            <a:fillRect/>
          </a:stretch>
        </p:blipFill>
        <p:spPr>
          <a:xfrm>
            <a:off x="228600" y="4495800"/>
            <a:ext cx="3793609" cy="2133600"/>
          </a:xfrm>
          <a:prstGeom prst="rect">
            <a:avLst/>
          </a:prstGeom>
          <a:ln w="88900" cap="sq" cmpd="thickThin">
            <a:solidFill>
              <a:srgbClr val="000000"/>
            </a:solidFill>
            <a:prstDash val="solid"/>
            <a:miter lim="800000"/>
          </a:ln>
          <a:effectLst>
            <a:innerShdw blurRad="76200">
              <a:srgbClr val="000000"/>
            </a:innerShdw>
          </a:effectLst>
        </p:spPr>
      </p:pic>
      <p:pic>
        <p:nvPicPr>
          <p:cNvPr id="8" name="صورة 7" descr="images (6).jpg"/>
          <p:cNvPicPr>
            <a:picLocks noChangeAspect="1"/>
          </p:cNvPicPr>
          <p:nvPr/>
        </p:nvPicPr>
        <p:blipFill>
          <a:blip r:embed="rId4" cstate="print"/>
          <a:stretch>
            <a:fillRect/>
          </a:stretch>
        </p:blipFill>
        <p:spPr>
          <a:xfrm>
            <a:off x="6858000" y="4724400"/>
            <a:ext cx="2286000"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r>
              <a:rPr lang="ar-EG" dirty="0" smtClean="0">
                <a:solidFill>
                  <a:srgbClr val="FF0000"/>
                </a:solidFill>
              </a:rPr>
              <a:t>ثالثاً : تكامل الفلسفة والعلم</a:t>
            </a:r>
            <a:endParaRPr lang="en-US" dirty="0">
              <a:solidFill>
                <a:srgbClr val="FF0000"/>
              </a:solidFill>
            </a:endParaRPr>
          </a:p>
        </p:txBody>
      </p:sp>
      <p:sp>
        <p:nvSpPr>
          <p:cNvPr id="3" name="عنصر نائب للمحتوى 2"/>
          <p:cNvSpPr>
            <a:spLocks noGrp="1"/>
          </p:cNvSpPr>
          <p:nvPr>
            <p:ph idx="1"/>
          </p:nvPr>
        </p:nvSpPr>
        <p:spPr/>
        <p:txBody>
          <a:bodyPr>
            <a:normAutofit fontScale="85000" lnSpcReduction="20000"/>
          </a:bodyPr>
          <a:lstStyle/>
          <a:p>
            <a:pPr algn="r" rtl="1">
              <a:buNone/>
            </a:pPr>
            <a:r>
              <a:rPr lang="ar-EG" sz="3500" dirty="0" smtClean="0">
                <a:solidFill>
                  <a:srgbClr val="FFFF00"/>
                </a:solidFill>
              </a:rPr>
              <a:t>لايمكن لإنجازات العلم التجريبي المهمة أن تكون بديلا عن الفلسفة</a:t>
            </a:r>
          </a:p>
          <a:p>
            <a:pPr algn="r" rtl="1">
              <a:buNone/>
            </a:pPr>
            <a:r>
              <a:rPr lang="ar-EG" sz="3500" dirty="0" smtClean="0">
                <a:solidFill>
                  <a:srgbClr val="FFFF00"/>
                </a:solidFill>
              </a:rPr>
              <a:t>وبالعكس فالفلسفة بوصفها أم العلوم تعطي العلم التأسيس</a:t>
            </a:r>
          </a:p>
          <a:p>
            <a:pPr algn="r" rtl="1">
              <a:buNone/>
            </a:pPr>
            <a:r>
              <a:rPr lang="ar-EG" sz="3500" dirty="0" smtClean="0">
                <a:solidFill>
                  <a:srgbClr val="FFFF00"/>
                </a:solidFill>
              </a:rPr>
              <a:t>الضروري له وعلى الرغم من الانجازات العلمية والتكنولوجية التى</a:t>
            </a:r>
          </a:p>
          <a:p>
            <a:pPr algn="r" rtl="1">
              <a:buNone/>
            </a:pPr>
            <a:r>
              <a:rPr lang="ar-EG" sz="3500" dirty="0" smtClean="0">
                <a:solidFill>
                  <a:srgbClr val="FFFF00"/>
                </a:solidFill>
              </a:rPr>
              <a:t>أثرت في حياة الناس بشكل مباشر إلا أنه لا يمكننا إنكار الدور</a:t>
            </a:r>
          </a:p>
          <a:p>
            <a:pPr algn="r" rtl="1">
              <a:buNone/>
            </a:pPr>
            <a:r>
              <a:rPr lang="ar-EG" sz="3500" dirty="0" smtClean="0">
                <a:solidFill>
                  <a:srgbClr val="FFFF00"/>
                </a:solidFill>
              </a:rPr>
              <a:t>الكبير للفلسفة في تحرير العقل من الجمود</a:t>
            </a:r>
          </a:p>
          <a:p>
            <a:pPr algn="r" rtl="1">
              <a:buNone/>
            </a:pPr>
            <a:r>
              <a:rPr lang="ar-EG" sz="3500" dirty="0" smtClean="0">
                <a:solidFill>
                  <a:srgbClr val="FFFF00"/>
                </a:solidFill>
              </a:rPr>
              <a:t>والخضوع للأفكار المسبقة وإخضاع المبادئ العلمية للنقد</a:t>
            </a:r>
          </a:p>
          <a:p>
            <a:pPr algn="r" rtl="1">
              <a:buNone/>
            </a:pPr>
            <a:r>
              <a:rPr lang="ar-EG" sz="3500" dirty="0" smtClean="0">
                <a:solidFill>
                  <a:srgbClr val="FFFF00"/>
                </a:solidFill>
              </a:rPr>
              <a:t>والتمحيص بهدف تطويرها</a:t>
            </a:r>
            <a:endParaRPr lang="en-US" sz="3500" dirty="0" smtClean="0">
              <a:solidFill>
                <a:srgbClr val="FFFF00"/>
              </a:solidFill>
            </a:endParaRPr>
          </a:p>
          <a:p>
            <a:pPr algn="r" rtl="1">
              <a:buNone/>
            </a:pPr>
            <a:r>
              <a:rPr lang="ar-EG" sz="3500" dirty="0" smtClean="0">
                <a:solidFill>
                  <a:srgbClr val="FFFF00"/>
                </a:solidFill>
              </a:rPr>
              <a:t>فالفلسفة وإن لم يظهر تأثيرها في حياة الناس بشكل مباشر إلا أنها</a:t>
            </a:r>
          </a:p>
          <a:p>
            <a:pPr algn="r" rtl="1">
              <a:buNone/>
            </a:pPr>
            <a:r>
              <a:rPr lang="ar-EG" sz="3500" dirty="0" smtClean="0">
                <a:solidFill>
                  <a:srgbClr val="FFFF00"/>
                </a:solidFill>
              </a:rPr>
              <a:t>تؤثر  في طريقة تفكيرهم بشكل غير مباشر </a:t>
            </a:r>
            <a:endParaRPr lang="en-US" sz="3500" dirty="0" smtClean="0">
              <a:solidFill>
                <a:srgbClr val="FFFF00"/>
              </a:solidFill>
            </a:endParaRPr>
          </a:p>
          <a:p>
            <a:pPr algn="r"/>
            <a:endParaRPr lang="en-US" dirty="0"/>
          </a:p>
        </p:txBody>
      </p:sp>
    </p:spTree>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228600" y="152400"/>
          <a:ext cx="8686800" cy="5285237"/>
        </p:xfrm>
        <a:graphic>
          <a:graphicData uri="http://schemas.openxmlformats.org/drawingml/2006/table">
            <a:tbl>
              <a:tblPr firstRow="1" bandRow="1">
                <a:tableStyleId>{21E4AEA4-8DFA-4A89-87EB-49C32662AFE0}</a:tableStyleId>
              </a:tblPr>
              <a:tblGrid>
                <a:gridCol w="8686800">
                  <a:extLst>
                    <a:ext uri="{9D8B030D-6E8A-4147-A177-3AD203B41FA5}">
                      <a16:colId xmlns:a16="http://schemas.microsoft.com/office/drawing/2014/main" val="20000"/>
                    </a:ext>
                  </a:extLst>
                </a:gridCol>
              </a:tblGrid>
              <a:tr h="1139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3600" dirty="0" smtClean="0">
                          <a:effectLst>
                            <a:glow rad="228600">
                              <a:schemeClr val="accent1">
                                <a:satMod val="175000"/>
                                <a:alpha val="40000"/>
                              </a:schemeClr>
                            </a:glow>
                          </a:effectLst>
                        </a:rPr>
                        <a:t>العلاقة بين العلم والفلسفة</a:t>
                      </a:r>
                      <a:endParaRPr lang="en-US" sz="3600" dirty="0" smtClean="0">
                        <a:effectLst>
                          <a:glow rad="228600">
                            <a:schemeClr val="accent1">
                              <a:satMod val="175000"/>
                              <a:alpha val="40000"/>
                            </a:schemeClr>
                          </a:glow>
                        </a:effectLst>
                      </a:endParaRPr>
                    </a:p>
                  </a:txBody>
                  <a:tcPr anchor="ctr">
                    <a:cell3D prstMaterial="dkEdge">
                      <a:bevel/>
                      <a:lightRig rig="flood" dir="t"/>
                    </a:cell3D>
                  </a:tcPr>
                </a:tc>
                <a:extLst>
                  <a:ext uri="{0D108BD9-81ED-4DB2-BD59-A6C34878D82A}">
                    <a16:rowId xmlns:a16="http://schemas.microsoft.com/office/drawing/2014/main" val="10000"/>
                  </a:ext>
                </a:extLst>
              </a:tr>
              <a:tr h="6545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EG" sz="3200" b="1" dirty="0" smtClean="0">
                          <a:solidFill>
                            <a:srgbClr val="C00000"/>
                          </a:solidFill>
                          <a:effectLst>
                            <a:glow rad="63500">
                              <a:schemeClr val="accent4">
                                <a:satMod val="175000"/>
                                <a:alpha val="40000"/>
                              </a:schemeClr>
                            </a:glow>
                          </a:effectLst>
                        </a:rPr>
                        <a:t> نقاط </a:t>
                      </a:r>
                      <a:r>
                        <a:rPr lang="ar-EG" sz="3200" b="1" dirty="0" err="1" smtClean="0">
                          <a:solidFill>
                            <a:srgbClr val="C00000"/>
                          </a:solidFill>
                          <a:effectLst>
                            <a:glow rad="63500">
                              <a:schemeClr val="accent4">
                                <a:satMod val="175000"/>
                                <a:alpha val="40000"/>
                              </a:schemeClr>
                            </a:glow>
                          </a:effectLst>
                        </a:rPr>
                        <a:t>الإتفاق</a:t>
                      </a:r>
                      <a:r>
                        <a:rPr lang="ar-EG" sz="3200" b="1" dirty="0" smtClean="0">
                          <a:solidFill>
                            <a:srgbClr val="C00000"/>
                          </a:solidFill>
                          <a:effectLst>
                            <a:glow rad="63500">
                              <a:schemeClr val="accent4">
                                <a:satMod val="175000"/>
                                <a:alpha val="40000"/>
                              </a:schemeClr>
                            </a:glow>
                          </a:effectLst>
                        </a:rPr>
                        <a:t> </a:t>
                      </a:r>
                      <a:r>
                        <a:rPr lang="ar-EG" sz="3200" b="1" dirty="0" err="1" smtClean="0">
                          <a:solidFill>
                            <a:srgbClr val="C00000"/>
                          </a:solidFill>
                          <a:effectLst>
                            <a:glow rad="63500">
                              <a:schemeClr val="accent4">
                                <a:satMod val="175000"/>
                                <a:alpha val="40000"/>
                              </a:schemeClr>
                            </a:glow>
                          </a:effectLst>
                        </a:rPr>
                        <a:t>:</a:t>
                      </a:r>
                      <a:r>
                        <a:rPr lang="ar-EG" sz="3200" b="1" dirty="0" smtClean="0">
                          <a:solidFill>
                            <a:srgbClr val="C00000"/>
                          </a:solidFill>
                          <a:effectLst>
                            <a:glow rad="63500">
                              <a:schemeClr val="accent4">
                                <a:satMod val="175000"/>
                                <a:alpha val="40000"/>
                              </a:schemeClr>
                            </a:glow>
                          </a:effectLst>
                        </a:rPr>
                        <a:t>  </a:t>
                      </a:r>
                      <a:endParaRPr lang="en-US" sz="3200" b="1" dirty="0" smtClean="0">
                        <a:solidFill>
                          <a:srgbClr val="C00000"/>
                        </a:solidFill>
                        <a:effectLst>
                          <a:glow rad="63500">
                            <a:schemeClr val="accent4">
                              <a:satMod val="175000"/>
                              <a:alpha val="40000"/>
                            </a:schemeClr>
                          </a:glow>
                        </a:effectLst>
                      </a:endParaRPr>
                    </a:p>
                  </a:txBody>
                  <a:tcPr>
                    <a:cell3D prstMaterial="dkEdge">
                      <a:bevel/>
                      <a:lightRig rig="flood" dir="t"/>
                    </a:cell3D>
                  </a:tcPr>
                </a:tc>
                <a:extLst>
                  <a:ext uri="{0D108BD9-81ED-4DB2-BD59-A6C34878D82A}">
                    <a16:rowId xmlns:a16="http://schemas.microsoft.com/office/drawing/2014/main" val="10001"/>
                  </a:ext>
                </a:extLst>
              </a:tr>
              <a:tr h="6562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dirty="0" err="1" smtClean="0">
                          <a:effectLst>
                            <a:glow rad="63500">
                              <a:schemeClr val="accent4">
                                <a:satMod val="175000"/>
                                <a:alpha val="40000"/>
                              </a:schemeClr>
                            </a:glow>
                          </a:effectLst>
                        </a:rPr>
                        <a:t>الهدف</a:t>
                      </a:r>
                      <a:r>
                        <a:rPr lang="ar-EG" sz="2400" baseline="0" dirty="0" err="1" smtClean="0">
                          <a:effectLst>
                            <a:glow rad="63500">
                              <a:schemeClr val="accent4">
                                <a:satMod val="175000"/>
                                <a:alpha val="40000"/>
                              </a:schemeClr>
                            </a:glow>
                          </a:effectLst>
                        </a:rPr>
                        <a:t> </a:t>
                      </a:r>
                      <a:r>
                        <a:rPr lang="ar-EG" sz="2400" baseline="0" dirty="0" smtClean="0">
                          <a:effectLst>
                            <a:glow rad="63500">
                              <a:schemeClr val="accent4">
                                <a:satMod val="175000"/>
                                <a:alpha val="40000"/>
                              </a:schemeClr>
                            </a:glow>
                          </a:effectLst>
                        </a:rPr>
                        <a:t>: </a:t>
                      </a:r>
                      <a:r>
                        <a:rPr lang="ar-EG" sz="2400" dirty="0" smtClean="0">
                          <a:effectLst>
                            <a:glow rad="63500">
                              <a:schemeClr val="accent4">
                                <a:satMod val="175000"/>
                                <a:alpha val="40000"/>
                              </a:schemeClr>
                            </a:glow>
                          </a:effectLst>
                        </a:rPr>
                        <a:t>فهم</a:t>
                      </a:r>
                      <a:r>
                        <a:rPr lang="ar-EG" sz="2400" baseline="0" dirty="0" smtClean="0">
                          <a:effectLst>
                            <a:glow rad="63500">
                              <a:schemeClr val="accent4">
                                <a:satMod val="175000"/>
                                <a:alpha val="40000"/>
                              </a:schemeClr>
                            </a:glow>
                          </a:effectLst>
                        </a:rPr>
                        <a:t> الوجود والسيطرة على الطبيعة</a:t>
                      </a:r>
                    </a:p>
                  </a:txBody>
                  <a:tcPr>
                    <a:cell3D prstMaterial="dkEdge">
                      <a:bevel/>
                      <a:lightRig rig="flood" dir="t"/>
                    </a:cell3D>
                  </a:tcPr>
                </a:tc>
                <a:extLst>
                  <a:ext uri="{0D108BD9-81ED-4DB2-BD59-A6C34878D82A}">
                    <a16:rowId xmlns:a16="http://schemas.microsoft.com/office/drawing/2014/main" val="10002"/>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dirty="0" smtClean="0">
                          <a:effectLst>
                            <a:glow rad="63500">
                              <a:schemeClr val="accent4">
                                <a:satMod val="175000"/>
                                <a:alpha val="40000"/>
                              </a:schemeClr>
                            </a:glow>
                          </a:effectLst>
                        </a:rPr>
                        <a:t>  </a:t>
                      </a:r>
                      <a:r>
                        <a:rPr lang="ar-EG" sz="2400" dirty="0" err="1" smtClean="0">
                          <a:effectLst>
                            <a:glow rad="63500">
                              <a:schemeClr val="accent4">
                                <a:satMod val="175000"/>
                                <a:alpha val="40000"/>
                              </a:schemeClr>
                            </a:glow>
                          </a:effectLst>
                        </a:rPr>
                        <a:t>التطور</a:t>
                      </a:r>
                      <a:r>
                        <a:rPr lang="ar-EG" sz="2400" baseline="0" dirty="0" err="1" smtClean="0">
                          <a:effectLst>
                            <a:glow rad="63500">
                              <a:schemeClr val="accent4">
                                <a:satMod val="175000"/>
                                <a:alpha val="40000"/>
                              </a:schemeClr>
                            </a:glow>
                          </a:effectLst>
                        </a:rPr>
                        <a:t> </a:t>
                      </a:r>
                      <a:r>
                        <a:rPr lang="ar-EG" sz="2400" baseline="0" dirty="0" smtClean="0">
                          <a:effectLst>
                            <a:glow rad="63500">
                              <a:schemeClr val="accent4">
                                <a:satMod val="175000"/>
                                <a:alpha val="40000"/>
                              </a:schemeClr>
                            </a:glow>
                          </a:effectLst>
                        </a:rPr>
                        <a:t>: ساهم كل من العلم والفلسفة في تطور البشرية</a:t>
                      </a:r>
                      <a:endParaRPr lang="en-US" sz="2400" dirty="0" smtClean="0">
                        <a:effectLst>
                          <a:glow rad="63500">
                            <a:schemeClr val="accent4">
                              <a:satMod val="175000"/>
                              <a:alpha val="40000"/>
                            </a:schemeClr>
                          </a:glow>
                        </a:effectLst>
                      </a:endParaRPr>
                    </a:p>
                  </a:txBody>
                  <a:tcPr>
                    <a:cell3D prstMaterial="dkEdge">
                      <a:bevel/>
                      <a:lightRig rig="flood" dir="t"/>
                    </a:cell3D>
                  </a:tcPr>
                </a:tc>
                <a:extLst>
                  <a:ext uri="{0D108BD9-81ED-4DB2-BD59-A6C34878D82A}">
                    <a16:rowId xmlns:a16="http://schemas.microsoft.com/office/drawing/2014/main" val="10003"/>
                  </a:ext>
                </a:extLst>
              </a:tr>
              <a:tr h="822960">
                <a:tc>
                  <a:txBody>
                    <a:bodyPr/>
                    <a:lstStyle/>
                    <a:p>
                      <a:pPr algn="ctr"/>
                      <a:r>
                        <a:rPr lang="ar-EG" sz="2400" dirty="0" err="1" smtClean="0">
                          <a:effectLst>
                            <a:glow rad="63500">
                              <a:schemeClr val="accent4">
                                <a:satMod val="175000"/>
                                <a:alpha val="40000"/>
                              </a:schemeClr>
                            </a:glow>
                          </a:effectLst>
                        </a:rPr>
                        <a:t>الغاية</a:t>
                      </a:r>
                      <a:r>
                        <a:rPr lang="ar-EG" sz="2400" baseline="0" dirty="0" err="1" smtClean="0">
                          <a:effectLst>
                            <a:glow rad="63500">
                              <a:schemeClr val="accent4">
                                <a:satMod val="175000"/>
                                <a:alpha val="40000"/>
                              </a:schemeClr>
                            </a:glow>
                          </a:effectLst>
                        </a:rPr>
                        <a:t> </a:t>
                      </a:r>
                      <a:r>
                        <a:rPr lang="ar-EG" sz="2400" baseline="0" dirty="0" smtClean="0">
                          <a:effectLst>
                            <a:glow rad="63500">
                              <a:schemeClr val="accent4">
                                <a:satMod val="175000"/>
                                <a:alpha val="40000"/>
                              </a:schemeClr>
                            </a:glow>
                          </a:effectLst>
                        </a:rPr>
                        <a:t>: </a:t>
                      </a:r>
                      <a:r>
                        <a:rPr lang="ar-EG" sz="2400" dirty="0" smtClean="0">
                          <a:effectLst>
                            <a:glow rad="63500">
                              <a:schemeClr val="accent4">
                                <a:satMod val="175000"/>
                                <a:alpha val="40000"/>
                              </a:schemeClr>
                            </a:glow>
                          </a:effectLst>
                        </a:rPr>
                        <a:t>غاية كل من العلم والفلسفة محاولة امتلاك العلم معرفيا</a:t>
                      </a:r>
                      <a:endParaRPr lang="en-US" sz="2400" dirty="0">
                        <a:effectLst>
                          <a:glow rad="63500">
                            <a:schemeClr val="accent4">
                              <a:satMod val="175000"/>
                              <a:alpha val="40000"/>
                            </a:schemeClr>
                          </a:glow>
                        </a:effectLst>
                      </a:endParaRPr>
                    </a:p>
                  </a:txBody>
                  <a:tcPr>
                    <a:cell3D prstMaterial="dkEdge">
                      <a:bevel/>
                      <a:lightRig rig="flood" dir="t"/>
                    </a:cell3D>
                  </a:tcPr>
                </a:tc>
                <a:extLst>
                  <a:ext uri="{0D108BD9-81ED-4DB2-BD59-A6C34878D82A}">
                    <a16:rowId xmlns:a16="http://schemas.microsoft.com/office/drawing/2014/main" val="10004"/>
                  </a:ext>
                </a:extLst>
              </a:tr>
              <a:tr h="1188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dirty="0" smtClean="0">
                          <a:effectLst>
                            <a:glow rad="63500">
                              <a:schemeClr val="accent4">
                                <a:satMod val="175000"/>
                                <a:alpha val="40000"/>
                              </a:schemeClr>
                            </a:glow>
                          </a:effectLst>
                        </a:rPr>
                        <a:t>استخدم</a:t>
                      </a:r>
                      <a:r>
                        <a:rPr lang="ar-EG" sz="2400" baseline="0" dirty="0" smtClean="0">
                          <a:effectLst>
                            <a:glow rad="63500">
                              <a:schemeClr val="accent4">
                                <a:satMod val="175000"/>
                                <a:alpha val="40000"/>
                              </a:schemeClr>
                            </a:glow>
                          </a:effectLst>
                        </a:rPr>
                        <a:t> </a:t>
                      </a:r>
                      <a:r>
                        <a:rPr lang="ar-EG" sz="2400" baseline="0" dirty="0" err="1" smtClean="0">
                          <a:effectLst>
                            <a:glow rad="63500">
                              <a:schemeClr val="accent4">
                                <a:satMod val="175000"/>
                                <a:alpha val="40000"/>
                              </a:schemeClr>
                            </a:glow>
                          </a:effectLst>
                        </a:rPr>
                        <a:t>العقل </a:t>
                      </a:r>
                      <a:r>
                        <a:rPr lang="ar-EG" sz="2400" baseline="0" dirty="0" smtClean="0">
                          <a:effectLst>
                            <a:glow rad="63500">
                              <a:schemeClr val="accent4">
                                <a:satMod val="175000"/>
                                <a:alpha val="40000"/>
                              </a:schemeClr>
                            </a:glow>
                          </a:effectLst>
                        </a:rPr>
                        <a:t>: يسعى العقل البشري الى الكشف عن الحقيقة في كل من العلم والفلسفة</a:t>
                      </a:r>
                      <a:br>
                        <a:rPr lang="ar-EG" sz="2400" baseline="0" dirty="0" smtClean="0">
                          <a:effectLst>
                            <a:glow rad="63500">
                              <a:schemeClr val="accent4">
                                <a:satMod val="175000"/>
                                <a:alpha val="40000"/>
                              </a:schemeClr>
                            </a:glow>
                          </a:effectLst>
                        </a:rPr>
                      </a:br>
                      <a:endParaRPr lang="en-US" sz="2400" dirty="0">
                        <a:effectLst>
                          <a:glow rad="63500">
                            <a:schemeClr val="accent4">
                              <a:satMod val="175000"/>
                              <a:alpha val="40000"/>
                            </a:schemeClr>
                          </a:glow>
                        </a:effectLst>
                      </a:endParaRPr>
                    </a:p>
                  </a:txBody>
                  <a:tcPr>
                    <a:cell3D prstMaterial="dkEdge">
                      <a:bevel/>
                      <a:lightRig rig="flood" dir="t"/>
                    </a:cell3D>
                  </a:tcPr>
                </a:tc>
                <a:extLst>
                  <a:ext uri="{0D108BD9-81ED-4DB2-BD59-A6C34878D82A}">
                    <a16:rowId xmlns:a16="http://schemas.microsoft.com/office/drawing/2014/main" val="10005"/>
                  </a:ext>
                </a:extLst>
              </a:tr>
            </a:tbl>
          </a:graphicData>
        </a:graphic>
      </p:graphicFrame>
      <p:sp>
        <p:nvSpPr>
          <p:cNvPr id="5" name="مستطيل 4"/>
          <p:cNvSpPr/>
          <p:nvPr/>
        </p:nvSpPr>
        <p:spPr>
          <a:xfrm>
            <a:off x="533398" y="5257802"/>
            <a:ext cx="7912744" cy="954107"/>
          </a:xfrm>
          <a:prstGeom prst="rect">
            <a:avLst/>
          </a:prstGeom>
        </p:spPr>
        <p:txBody>
          <a:bodyPr wrap="none">
            <a:spAutoFit/>
          </a:bodyPr>
          <a:lstStyle/>
          <a:p>
            <a:pPr algn="ctr"/>
            <a:r>
              <a:rPr lang="ar-EG" sz="2800" b="1" dirty="0" err="1" smtClean="0"/>
              <a:t>يقال </a:t>
            </a:r>
            <a:r>
              <a:rPr lang="ar-EG" sz="2800" b="1" dirty="0" smtClean="0"/>
              <a:t>: حيث ينتهي العلم يبدأ عمل الفيلسوف</a:t>
            </a:r>
            <a:br>
              <a:rPr lang="ar-EG" sz="2800" b="1" dirty="0" smtClean="0"/>
            </a:br>
            <a:r>
              <a:rPr lang="ar-EG" sz="2800" b="1" dirty="0" smtClean="0"/>
              <a:t>س- قارب هذا القول مع مقولة </a:t>
            </a:r>
            <a:r>
              <a:rPr lang="ar-EG" sz="2800" b="1" dirty="0" err="1" smtClean="0"/>
              <a:t>باشلار</a:t>
            </a:r>
            <a:r>
              <a:rPr lang="ar-EG" sz="2800" b="1" dirty="0" smtClean="0"/>
              <a:t> حول </a:t>
            </a:r>
            <a:r>
              <a:rPr lang="ar-EG" sz="2800" b="1" dirty="0" err="1" smtClean="0"/>
              <a:t>أن </a:t>
            </a:r>
            <a:r>
              <a:rPr lang="ar-EG" sz="2800" b="1" dirty="0" smtClean="0"/>
              <a:t>”العلم يلد </a:t>
            </a:r>
            <a:r>
              <a:rPr lang="ar-EG" sz="2800" b="1" dirty="0" err="1" smtClean="0"/>
              <a:t>الفلسفة“</a:t>
            </a:r>
            <a:r>
              <a:rPr lang="ar-EG" sz="2800" b="1" dirty="0" smtClean="0"/>
              <a:t> </a:t>
            </a:r>
            <a:endParaRPr lang="en-US" sz="2800" b="1" dirty="0"/>
          </a:p>
        </p:txBody>
      </p:sp>
      <p:sp>
        <p:nvSpPr>
          <p:cNvPr id="6" name="مستطيل مستدير الزوايا 5"/>
          <p:cNvSpPr/>
          <p:nvPr/>
        </p:nvSpPr>
        <p:spPr>
          <a:xfrm>
            <a:off x="381000" y="5181600"/>
            <a:ext cx="8229600" cy="1219200"/>
          </a:xfrm>
          <a:prstGeom prst="round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ربع نص 8"/>
          <p:cNvSpPr txBox="1"/>
          <p:nvPr/>
        </p:nvSpPr>
        <p:spPr>
          <a:xfrm>
            <a:off x="685800" y="5257800"/>
            <a:ext cx="7696200" cy="1292662"/>
          </a:xfrm>
          <a:prstGeom prst="rect">
            <a:avLst/>
          </a:prstGeom>
          <a:noFill/>
        </p:spPr>
        <p:txBody>
          <a:bodyPr wrap="square" rtlCol="0">
            <a:spAutoFit/>
          </a:bodyPr>
          <a:lstStyle/>
          <a:p>
            <a:pPr algn="ctr"/>
            <a:r>
              <a:rPr lang="ar-EG" sz="2600" b="1" dirty="0" err="1" smtClean="0"/>
              <a:t>يقال </a:t>
            </a:r>
            <a:r>
              <a:rPr lang="ar-EG" sz="2600" b="1" dirty="0" smtClean="0"/>
              <a:t>: حيث ينتهي العلم يبدأ عمل الفيلسوف</a:t>
            </a:r>
            <a:br>
              <a:rPr lang="ar-EG" sz="2600" b="1" dirty="0" smtClean="0"/>
            </a:br>
            <a:r>
              <a:rPr lang="ar-EG" sz="2600" b="1" dirty="0" smtClean="0"/>
              <a:t>س- قارب هذا القول مع مقولة </a:t>
            </a:r>
            <a:r>
              <a:rPr lang="ar-EG" sz="2600" b="1" dirty="0" err="1" smtClean="0"/>
              <a:t>باشلار</a:t>
            </a:r>
            <a:r>
              <a:rPr lang="ar-EG" sz="2600" b="1" dirty="0" smtClean="0"/>
              <a:t> حول </a:t>
            </a:r>
            <a:r>
              <a:rPr lang="ar-EG" sz="2600" b="1" dirty="0" err="1" smtClean="0"/>
              <a:t>أن </a:t>
            </a:r>
            <a:r>
              <a:rPr lang="ar-EG" sz="2600" b="1" dirty="0" smtClean="0"/>
              <a:t>”العلم يلد </a:t>
            </a:r>
            <a:r>
              <a:rPr lang="ar-EG" sz="2600" b="1" dirty="0" err="1" smtClean="0"/>
              <a:t>الفلسفة“</a:t>
            </a:r>
            <a:r>
              <a:rPr lang="ar-EG" sz="2600" b="1" dirty="0" smtClean="0"/>
              <a:t> </a:t>
            </a:r>
            <a:endParaRPr lang="en-US" sz="2600" b="1" dirty="0" smtClean="0"/>
          </a:p>
          <a:p>
            <a:pPr algn="ctr"/>
            <a:endParaRPr lang="en-US" sz="2600" b="1" dirty="0"/>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 (3).jpg"/>
          <p:cNvPicPr>
            <a:picLocks noGrp="1" noChangeAspect="1"/>
          </p:cNvPicPr>
          <p:nvPr>
            <p:ph idx="1"/>
          </p:nvPr>
        </p:nvPicPr>
        <p:blipFill>
          <a:blip r:embed="rId2" cstate="print"/>
          <a:stretch>
            <a:fillRect/>
          </a:stretch>
        </p:blipFill>
        <p:spPr>
          <a:xfrm>
            <a:off x="-1" y="0"/>
            <a:ext cx="9169831" cy="6858000"/>
          </a:xfrm>
        </p:spPr>
      </p:pic>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163115892"/>
              </p:ext>
            </p:extLst>
          </p:nvPr>
        </p:nvGraphicFramePr>
        <p:xfrm>
          <a:off x="-1" y="0"/>
          <a:ext cx="9067801" cy="6765443"/>
        </p:xfrm>
        <a:graphic>
          <a:graphicData uri="http://schemas.openxmlformats.org/drawingml/2006/table">
            <a:tbl>
              <a:tblPr firstRow="1" bandRow="1">
                <a:tableStyleId>{91EBBBCC-DAD2-459C-BE2E-F6DE35CF9A28}</a:tableStyleId>
              </a:tblPr>
              <a:tblGrid>
                <a:gridCol w="3126828">
                  <a:extLst>
                    <a:ext uri="{9D8B030D-6E8A-4147-A177-3AD203B41FA5}">
                      <a16:colId xmlns:a16="http://schemas.microsoft.com/office/drawing/2014/main" val="20000"/>
                    </a:ext>
                  </a:extLst>
                </a:gridCol>
                <a:gridCol w="3830364">
                  <a:extLst>
                    <a:ext uri="{9D8B030D-6E8A-4147-A177-3AD203B41FA5}">
                      <a16:colId xmlns:a16="http://schemas.microsoft.com/office/drawing/2014/main" val="20001"/>
                    </a:ext>
                  </a:extLst>
                </a:gridCol>
                <a:gridCol w="2110609">
                  <a:extLst>
                    <a:ext uri="{9D8B030D-6E8A-4147-A177-3AD203B41FA5}">
                      <a16:colId xmlns:a16="http://schemas.microsoft.com/office/drawing/2014/main" val="20002"/>
                    </a:ext>
                  </a:extLst>
                </a:gridCol>
              </a:tblGrid>
              <a:tr h="678968">
                <a:tc gridSpan="3">
                  <a:txBody>
                    <a:bodyPr/>
                    <a:lstStyle/>
                    <a:p>
                      <a:pPr algn="ctr">
                        <a:lnSpc>
                          <a:spcPct val="150000"/>
                        </a:lnSpc>
                      </a:pPr>
                      <a:r>
                        <a:rPr lang="ar-EG" sz="2400" b="1" dirty="0" smtClean="0">
                          <a:solidFill>
                            <a:srgbClr val="FFFF00"/>
                          </a:solidFill>
                        </a:rPr>
                        <a:t>العلاقة بين العلم والفلسفة</a:t>
                      </a:r>
                      <a:endParaRPr lang="en-US" sz="2400" b="1" dirty="0">
                        <a:solidFill>
                          <a:srgbClr val="FFFF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prst="slope"/>
                      <a:lightRig rig="flood" dir="t"/>
                    </a:cell3D>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46499">
                <a:tc>
                  <a:txBody>
                    <a:bodyPr/>
                    <a:lstStyle/>
                    <a:p>
                      <a:pPr algn="ctr">
                        <a:lnSpc>
                          <a:spcPct val="150000"/>
                        </a:lnSpc>
                      </a:pPr>
                      <a:r>
                        <a:rPr lang="ar-EG" sz="2800" b="1" dirty="0" smtClean="0">
                          <a:solidFill>
                            <a:srgbClr val="FF0000"/>
                          </a:solidFill>
                        </a:rPr>
                        <a:t>الفلسفة</a:t>
                      </a:r>
                      <a:endParaRPr lang="en-US" sz="2800" b="1" dirty="0">
                        <a:solidFill>
                          <a:srgbClr val="FF0000"/>
                        </a:solidFill>
                      </a:endParaRPr>
                    </a:p>
                  </a:txBody>
                  <a:tcPr>
                    <a:lnT w="38100" cap="flat" cmpd="sng" algn="ctr">
                      <a:solidFill>
                        <a:schemeClr val="tx1"/>
                      </a:solidFill>
                      <a:prstDash val="solid"/>
                      <a:round/>
                      <a:headEnd type="none" w="med" len="med"/>
                      <a:tailEnd type="none" w="med" len="med"/>
                    </a:lnT>
                    <a:cell3D prstMaterial="dkEdge">
                      <a:bevel prst="slope"/>
                      <a:lightRig rig="flood" dir="t"/>
                    </a:cell3D>
                  </a:tcPr>
                </a:tc>
                <a:tc>
                  <a:txBody>
                    <a:bodyPr/>
                    <a:lstStyle/>
                    <a:p>
                      <a:pPr algn="ctr">
                        <a:lnSpc>
                          <a:spcPct val="150000"/>
                        </a:lnSpc>
                      </a:pPr>
                      <a:r>
                        <a:rPr lang="ar-EG" sz="2800" b="1" dirty="0" smtClean="0">
                          <a:solidFill>
                            <a:schemeClr val="accent5">
                              <a:lumMod val="75000"/>
                            </a:schemeClr>
                          </a:solidFill>
                        </a:rPr>
                        <a:t>العلم</a:t>
                      </a:r>
                      <a:endParaRPr lang="en-US" sz="2800" b="1" dirty="0">
                        <a:solidFill>
                          <a:schemeClr val="accent5">
                            <a:lumMod val="75000"/>
                          </a:schemeClr>
                        </a:solidFill>
                      </a:endParaRPr>
                    </a:p>
                  </a:txBody>
                  <a:tcPr>
                    <a:lnT w="38100" cap="flat" cmpd="sng" algn="ctr">
                      <a:solidFill>
                        <a:schemeClr val="tx1"/>
                      </a:solidFill>
                      <a:prstDash val="solid"/>
                      <a:round/>
                      <a:headEnd type="none" w="med" len="med"/>
                      <a:tailEnd type="none" w="med" len="med"/>
                    </a:lnT>
                    <a:cell3D prstMaterial="dkEdge">
                      <a:bevel prst="slope"/>
                      <a:lightRig rig="flood" dir="t"/>
                    </a:cell3D>
                  </a:tcPr>
                </a:tc>
                <a:tc>
                  <a:txBody>
                    <a:bodyPr/>
                    <a:lstStyle/>
                    <a:p>
                      <a:pPr algn="ctr">
                        <a:lnSpc>
                          <a:spcPct val="150000"/>
                        </a:lnSpc>
                      </a:pPr>
                      <a:r>
                        <a:rPr lang="ar-EG" sz="2600" b="1" dirty="0" smtClean="0">
                          <a:solidFill>
                            <a:srgbClr val="7030A0"/>
                          </a:solidFill>
                        </a:rPr>
                        <a:t>نقاط الاختلاف</a:t>
                      </a:r>
                      <a:endParaRPr lang="en-US" sz="2600" b="1" dirty="0">
                        <a:solidFill>
                          <a:srgbClr val="7030A0"/>
                        </a:solidFill>
                      </a:endParaRPr>
                    </a:p>
                  </a:txBody>
                  <a:tcPr>
                    <a:lnT w="38100" cap="flat" cmpd="sng" algn="ctr">
                      <a:solidFill>
                        <a:schemeClr val="tx1"/>
                      </a:solidFill>
                      <a:prstDash val="solid"/>
                      <a:round/>
                      <a:headEnd type="none" w="med" len="med"/>
                      <a:tailEnd type="none" w="med" len="med"/>
                    </a:lnT>
                    <a:cell3D prstMaterial="dkEdge">
                      <a:bevel prst="slope"/>
                      <a:lightRig rig="flood" dir="t"/>
                    </a:cell3D>
                  </a:tcPr>
                </a:tc>
                <a:extLst>
                  <a:ext uri="{0D108BD9-81ED-4DB2-BD59-A6C34878D82A}">
                    <a16:rowId xmlns:a16="http://schemas.microsoft.com/office/drawing/2014/main" val="10001"/>
                  </a:ext>
                </a:extLst>
              </a:tr>
              <a:tr h="2172756">
                <a:tc>
                  <a:txBody>
                    <a:bodyPr/>
                    <a:lstStyle/>
                    <a:p>
                      <a:pPr algn="ctr">
                        <a:lnSpc>
                          <a:spcPct val="150000"/>
                        </a:lnSpc>
                      </a:pPr>
                      <a:r>
                        <a:rPr lang="ar-EG" sz="2400" b="1" kern="1200" dirty="0" smtClean="0">
                          <a:solidFill>
                            <a:srgbClr val="002060"/>
                          </a:solidFill>
                        </a:rPr>
                        <a:t>تسعى الى تفسير</a:t>
                      </a:r>
                      <a:r>
                        <a:rPr lang="en-US" sz="2400" b="1" kern="1200" dirty="0" smtClean="0">
                          <a:solidFill>
                            <a:srgbClr val="002060"/>
                          </a:solidFill>
                        </a:rPr>
                        <a:t> </a:t>
                      </a:r>
                      <a:r>
                        <a:rPr lang="ar-EG" sz="2400" b="1" kern="1200" dirty="0" smtClean="0">
                          <a:solidFill>
                            <a:srgbClr val="002060"/>
                          </a:solidFill>
                        </a:rPr>
                        <a:t>بعض الظواهر الكبرى ولا تقف</a:t>
                      </a:r>
                      <a:r>
                        <a:rPr lang="ar-EG" sz="2400" b="1" kern="1200" baseline="0" dirty="0" smtClean="0">
                          <a:solidFill>
                            <a:srgbClr val="002060"/>
                          </a:solidFill>
                        </a:rPr>
                        <a:t> </a:t>
                      </a:r>
                      <a:r>
                        <a:rPr lang="ar-EG" sz="2400" b="1" kern="1200" dirty="0" smtClean="0">
                          <a:solidFill>
                            <a:srgbClr val="002060"/>
                          </a:solidFill>
                        </a:rPr>
                        <a:t>عند</a:t>
                      </a:r>
                      <a:r>
                        <a:rPr lang="ar-EG" sz="2400" b="1" kern="1200" baseline="0" dirty="0" smtClean="0">
                          <a:solidFill>
                            <a:srgbClr val="002060"/>
                          </a:solidFill>
                        </a:rPr>
                        <a:t>  </a:t>
                      </a:r>
                      <a:r>
                        <a:rPr lang="ar-EG" sz="2400" b="1" kern="1200" dirty="0" smtClean="0">
                          <a:solidFill>
                            <a:srgbClr val="002060"/>
                          </a:solidFill>
                        </a:rPr>
                        <a:t>التفاصيل </a:t>
                      </a:r>
                      <a:r>
                        <a:rPr lang="en-US" sz="2400" b="1" kern="1200" dirty="0" smtClean="0">
                          <a:solidFill>
                            <a:srgbClr val="002060"/>
                          </a:solidFill>
                        </a:rPr>
                        <a:t> </a:t>
                      </a:r>
                      <a:r>
                        <a:rPr lang="ar-EG" sz="2400" b="1" kern="1200" dirty="0" smtClean="0">
                          <a:solidFill>
                            <a:srgbClr val="002060"/>
                          </a:solidFill>
                        </a:rPr>
                        <a:t>(مثل الاصل  الحقيقي </a:t>
                      </a:r>
                      <a:r>
                        <a:rPr lang="en-US" sz="2400" b="1" kern="1200" dirty="0" smtClean="0">
                          <a:solidFill>
                            <a:srgbClr val="002060"/>
                          </a:solidFill>
                        </a:rPr>
                        <a:t>   </a:t>
                      </a:r>
                      <a:r>
                        <a:rPr lang="ar-EG" sz="2400" b="1" kern="1200" dirty="0" smtClean="0">
                          <a:solidFill>
                            <a:srgbClr val="002060"/>
                          </a:solidFill>
                        </a:rPr>
                        <a:t>للكون )</a:t>
                      </a:r>
                      <a:endParaRPr lang="en-US" sz="2400" b="1" dirty="0">
                        <a:solidFill>
                          <a:srgbClr val="002060"/>
                        </a:solidFill>
                      </a:endParaRPr>
                    </a:p>
                  </a:txBody>
                  <a:tcPr>
                    <a:cell3D prstMaterial="dkEdge">
                      <a:bevel prst="slope"/>
                      <a:lightRig rig="flood" dir="t"/>
                    </a:cell3D>
                  </a:tcPr>
                </a:tc>
                <a:tc>
                  <a:txBody>
                    <a:bodyPr/>
                    <a:lstStyle/>
                    <a:p>
                      <a:pPr algn="ctr">
                        <a:lnSpc>
                          <a:spcPct val="150000"/>
                        </a:lnSpc>
                      </a:pPr>
                      <a:r>
                        <a:rPr lang="ar-EG" sz="2400" b="1" kern="1200" dirty="0" smtClean="0">
                          <a:solidFill>
                            <a:srgbClr val="C00000"/>
                          </a:solidFill>
                        </a:rPr>
                        <a:t>يسعى العلم الى وصف  الظواهر والأحداث الجزئية في الطبيعة</a:t>
                      </a:r>
                      <a:endParaRPr lang="en-US" sz="2400" b="1" dirty="0">
                        <a:solidFill>
                          <a:srgbClr val="C00000"/>
                        </a:solidFill>
                      </a:endParaRPr>
                    </a:p>
                  </a:txBody>
                  <a:tcPr>
                    <a:cell3D prstMaterial="dkEdge">
                      <a:bevel prst="slope"/>
                      <a:lightRig rig="flood" dir="t"/>
                    </a:cell3D>
                  </a:tcPr>
                </a:tc>
                <a:tc>
                  <a:txBody>
                    <a:bodyPr/>
                    <a:lstStyle/>
                    <a:p>
                      <a:pPr algn="ctr">
                        <a:lnSpc>
                          <a:spcPct val="300000"/>
                        </a:lnSpc>
                      </a:pPr>
                      <a:r>
                        <a:rPr lang="ar-EG" sz="2400" b="1" dirty="0" smtClean="0">
                          <a:solidFill>
                            <a:srgbClr val="00B050"/>
                          </a:solidFill>
                        </a:rPr>
                        <a:t>الموضوع</a:t>
                      </a:r>
                      <a:endParaRPr lang="en-US" sz="2400" b="1" dirty="0">
                        <a:solidFill>
                          <a:srgbClr val="00B050"/>
                        </a:solidFill>
                      </a:endParaRPr>
                    </a:p>
                  </a:txBody>
                  <a:tcPr>
                    <a:cell3D prstMaterial="dkEdge">
                      <a:bevel prst="slope"/>
                      <a:lightRig rig="flood" dir="t"/>
                    </a:cell3D>
                  </a:tcPr>
                </a:tc>
                <a:extLst>
                  <a:ext uri="{0D108BD9-81ED-4DB2-BD59-A6C34878D82A}">
                    <a16:rowId xmlns:a16="http://schemas.microsoft.com/office/drawing/2014/main" val="10002"/>
                  </a:ext>
                </a:extLst>
              </a:tr>
              <a:tr h="1637467">
                <a:tc>
                  <a:txBody>
                    <a:bodyPr/>
                    <a:lstStyle/>
                    <a:p>
                      <a:pPr algn="ctr">
                        <a:lnSpc>
                          <a:spcPct val="150000"/>
                        </a:lnSpc>
                      </a:pPr>
                      <a:r>
                        <a:rPr lang="ar-EG" sz="2400" b="1" kern="1200" dirty="0" smtClean="0">
                          <a:solidFill>
                            <a:srgbClr val="002060"/>
                          </a:solidFill>
                        </a:rPr>
                        <a:t>عقلية ذاتية يعتمد على التأمل</a:t>
                      </a:r>
                      <a:r>
                        <a:rPr lang="ar-EG" sz="2400" b="1" kern="1200" baseline="0" dirty="0" smtClean="0">
                          <a:solidFill>
                            <a:srgbClr val="002060"/>
                          </a:solidFill>
                        </a:rPr>
                        <a:t> </a:t>
                      </a:r>
                      <a:r>
                        <a:rPr lang="ar-EG" sz="2400" b="1" kern="1200" dirty="0" smtClean="0">
                          <a:solidFill>
                            <a:srgbClr val="002060"/>
                          </a:solidFill>
                        </a:rPr>
                        <a:t>النظرة العقلية والاتساق</a:t>
                      </a:r>
                      <a:r>
                        <a:rPr lang="ar-EG" sz="2400" b="1" kern="1200" baseline="0" dirty="0" smtClean="0">
                          <a:solidFill>
                            <a:srgbClr val="002060"/>
                          </a:solidFill>
                        </a:rPr>
                        <a:t> المنطقي</a:t>
                      </a:r>
                      <a:endParaRPr lang="en-US" sz="2400" b="1" dirty="0">
                        <a:solidFill>
                          <a:srgbClr val="002060"/>
                        </a:solidFill>
                      </a:endParaRPr>
                    </a:p>
                  </a:txBody>
                  <a:tcPr>
                    <a:cell3D prstMaterial="dkEdge">
                      <a:bevel prst="slope"/>
                      <a:lightRig rig="flood" dir="t"/>
                    </a:cell3D>
                  </a:tcPr>
                </a:tc>
                <a:tc>
                  <a:txBody>
                    <a:bodyPr/>
                    <a:lstStyle/>
                    <a:p>
                      <a:pPr algn="ctr">
                        <a:lnSpc>
                          <a:spcPct val="150000"/>
                        </a:lnSpc>
                      </a:pPr>
                      <a:r>
                        <a:rPr lang="ar-EG" sz="2400" b="1" kern="1200" dirty="0" smtClean="0">
                          <a:solidFill>
                            <a:srgbClr val="C00000"/>
                          </a:solidFill>
                        </a:rPr>
                        <a:t>وصفي و موضوعي يعتمد على الملاحظة والتجربة </a:t>
                      </a:r>
                      <a:endParaRPr lang="en-US" sz="2400" b="1" dirty="0">
                        <a:solidFill>
                          <a:srgbClr val="C00000"/>
                        </a:solidFill>
                      </a:endParaRPr>
                    </a:p>
                  </a:txBody>
                  <a:tcPr>
                    <a:cell3D prstMaterial="dkEdge">
                      <a:bevel prst="slope"/>
                      <a:lightRig rig="flood" dir="t"/>
                    </a:cell3D>
                  </a:tcPr>
                </a:tc>
                <a:tc>
                  <a:txBody>
                    <a:bodyPr/>
                    <a:lstStyle/>
                    <a:p>
                      <a:pPr algn="ctr">
                        <a:lnSpc>
                          <a:spcPct val="300000"/>
                        </a:lnSpc>
                      </a:pPr>
                      <a:r>
                        <a:rPr lang="ar-EG" sz="2400" b="1" dirty="0" smtClean="0">
                          <a:solidFill>
                            <a:srgbClr val="00B050"/>
                          </a:solidFill>
                        </a:rPr>
                        <a:t>المنهج</a:t>
                      </a:r>
                      <a:endParaRPr lang="en-US" sz="2400" b="1" dirty="0">
                        <a:solidFill>
                          <a:srgbClr val="00B050"/>
                        </a:solidFill>
                      </a:endParaRPr>
                    </a:p>
                  </a:txBody>
                  <a:tcPr>
                    <a:cell3D prstMaterial="dkEdge">
                      <a:bevel prst="slope"/>
                      <a:lightRig rig="flood" dir="t"/>
                    </a:cell3D>
                  </a:tcPr>
                </a:tc>
                <a:extLst>
                  <a:ext uri="{0D108BD9-81ED-4DB2-BD59-A6C34878D82A}">
                    <a16:rowId xmlns:a16="http://schemas.microsoft.com/office/drawing/2014/main" val="10003"/>
                  </a:ext>
                </a:extLst>
              </a:tr>
              <a:tr h="1379986">
                <a:tc>
                  <a:txBody>
                    <a:bodyPr/>
                    <a:lstStyle/>
                    <a:p>
                      <a:pPr algn="ctr">
                        <a:lnSpc>
                          <a:spcPct val="150000"/>
                        </a:lnSpc>
                      </a:pPr>
                      <a:r>
                        <a:rPr lang="ar-EG" sz="2400" b="1" kern="1200" dirty="0" smtClean="0">
                          <a:solidFill>
                            <a:srgbClr val="002060"/>
                          </a:solidFill>
                        </a:rPr>
                        <a:t>تبحث الفلسفة في ما وراء العالم الطبيعي المحسوس </a:t>
                      </a:r>
                      <a:endParaRPr lang="en-US" sz="2400" b="1" dirty="0">
                        <a:solidFill>
                          <a:srgbClr val="002060"/>
                        </a:solidFill>
                      </a:endParaRPr>
                    </a:p>
                  </a:txBody>
                  <a:tcPr>
                    <a:cell3D prstMaterial="dkEdge">
                      <a:bevel prst="slope"/>
                      <a:lightRig rig="flood" dir="t"/>
                    </a:cell3D>
                  </a:tcPr>
                </a:tc>
                <a:tc>
                  <a:txBody>
                    <a:bodyPr/>
                    <a:lstStyle/>
                    <a:p>
                      <a:pPr algn="ctr">
                        <a:lnSpc>
                          <a:spcPct val="200000"/>
                        </a:lnSpc>
                      </a:pPr>
                      <a:r>
                        <a:rPr lang="ar-EG" sz="2400" b="1" kern="1200" dirty="0" smtClean="0">
                          <a:solidFill>
                            <a:srgbClr val="C00000"/>
                          </a:solidFill>
                        </a:rPr>
                        <a:t>حدود العلم الوجود الطبيعي المحسوس</a:t>
                      </a:r>
                      <a:endParaRPr lang="en-US" sz="2400" b="1" dirty="0">
                        <a:solidFill>
                          <a:srgbClr val="C00000"/>
                        </a:solidFill>
                      </a:endParaRPr>
                    </a:p>
                  </a:txBody>
                  <a:tcPr>
                    <a:cell3D prstMaterial="dkEdge">
                      <a:bevel prst="slope"/>
                      <a:lightRig rig="flood" dir="t"/>
                    </a:cell3D>
                  </a:tcPr>
                </a:tc>
                <a:tc>
                  <a:txBody>
                    <a:bodyPr/>
                    <a:lstStyle/>
                    <a:p>
                      <a:pPr algn="ctr">
                        <a:lnSpc>
                          <a:spcPct val="300000"/>
                        </a:lnSpc>
                      </a:pPr>
                      <a:r>
                        <a:rPr lang="ar-EG" sz="2400" b="1" dirty="0" smtClean="0">
                          <a:solidFill>
                            <a:srgbClr val="00B050"/>
                          </a:solidFill>
                        </a:rPr>
                        <a:t>الطبيعة</a:t>
                      </a:r>
                      <a:endParaRPr lang="en-US" sz="2400" b="1" dirty="0">
                        <a:solidFill>
                          <a:srgbClr val="00B050"/>
                        </a:solidFill>
                      </a:endParaRPr>
                    </a:p>
                  </a:txBody>
                  <a:tcPr>
                    <a:cell3D prstMaterial="dkEdge">
                      <a:bevel prst="slope"/>
                      <a:lightRig rig="flood" dir="t"/>
                    </a:cell3D>
                  </a:tcPr>
                </a:tc>
                <a:extLst>
                  <a:ext uri="{0D108BD9-81ED-4DB2-BD59-A6C34878D82A}">
                    <a16:rowId xmlns:a16="http://schemas.microsoft.com/office/drawing/2014/main" val="10004"/>
                  </a:ext>
                </a:extLst>
              </a:tr>
            </a:tbl>
          </a:graphicData>
        </a:graphic>
      </p:graphicFrame>
      <p:pic>
        <p:nvPicPr>
          <p:cNvPr id="4" name="صورة 3" descr="frontiers-in-earth-science-launch-solid-earth-geophysics.jpg"/>
          <p:cNvPicPr>
            <a:picLocks noChangeAspect="1"/>
          </p:cNvPicPr>
          <p:nvPr/>
        </p:nvPicPr>
        <p:blipFill>
          <a:blip r:embed="rId2" cstate="print"/>
          <a:stretch>
            <a:fillRect/>
          </a:stretch>
        </p:blipFill>
        <p:spPr>
          <a:xfrm>
            <a:off x="3200400" y="2514600"/>
            <a:ext cx="1905000" cy="1066800"/>
          </a:xfrm>
          <a:prstGeom prst="rect">
            <a:avLst/>
          </a:prstGeom>
        </p:spPr>
      </p:pic>
      <p:pic>
        <p:nvPicPr>
          <p:cNvPr id="5" name="صورة 4" descr="images (4).jpg"/>
          <p:cNvPicPr>
            <a:picLocks noChangeAspect="1"/>
          </p:cNvPicPr>
          <p:nvPr/>
        </p:nvPicPr>
        <p:blipFill>
          <a:blip r:embed="rId3" cstate="print"/>
          <a:stretch>
            <a:fillRect/>
          </a:stretch>
        </p:blipFill>
        <p:spPr>
          <a:xfrm>
            <a:off x="5105400" y="2514600"/>
            <a:ext cx="1752600" cy="1066800"/>
          </a:xfrm>
          <a:prstGeom prst="rect">
            <a:avLst/>
          </a:prstGeom>
        </p:spPr>
      </p:pic>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TotalTime>
  <Words>486</Words>
  <Application>Microsoft Office PowerPoint</Application>
  <PresentationFormat>عرض على الشاشة (4:3)</PresentationFormat>
  <Paragraphs>67</Paragraphs>
  <Slides>12</Slides>
  <Notes>0</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12</vt:i4>
      </vt:variant>
    </vt:vector>
  </HeadingPairs>
  <TitlesOfParts>
    <vt:vector size="16" baseType="lpstr">
      <vt:lpstr>Arial</vt:lpstr>
      <vt:lpstr>Calibri</vt:lpstr>
      <vt:lpstr>Times New Roman</vt:lpstr>
      <vt:lpstr>سمة Office</vt:lpstr>
      <vt:lpstr> الدرس الاول الفلسفة والعلم</vt:lpstr>
      <vt:lpstr> الدرس الاول الفلسفة والعلم</vt:lpstr>
      <vt:lpstr>أولاً : معنى العلم </vt:lpstr>
      <vt:lpstr>عرض تقديمي في PowerPoint</vt:lpstr>
      <vt:lpstr>ثانياً : العلاقة بين الفلسفة والعلم:</vt:lpstr>
      <vt:lpstr>ثالثاً : تكامل الفلسفة والعلم</vt:lpstr>
      <vt:lpstr>عرض تقديمي في PowerPoint</vt:lpstr>
      <vt:lpstr>عرض تقديمي في PowerPoint</vt:lpstr>
      <vt:lpstr>عرض تقديمي في PowerPoint</vt:lpstr>
      <vt:lpstr>عرض تقديمي في PowerPoint</vt:lpstr>
      <vt:lpstr>عرض تقديمي في PowerPoint</vt:lpstr>
      <vt:lpstr>انتهى الدرس الاول المدرسة : ثناء الحموي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nahel Alkhatib</dc:creator>
  <cp:lastModifiedBy>asus</cp:lastModifiedBy>
  <cp:revision>32</cp:revision>
  <dcterms:created xsi:type="dcterms:W3CDTF">2018-09-07T15:42:10Z</dcterms:created>
  <dcterms:modified xsi:type="dcterms:W3CDTF">2018-09-25T01:27:21Z</dcterms:modified>
</cp:coreProperties>
</file>