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Lst>
  <p:sldIdLst>
    <p:sldId id="272"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3" r:id="rId20"/>
    <p:sldId id="274" r:id="rId21"/>
    <p:sldId id="275" r:id="rId22"/>
    <p:sldId id="276" r:id="rId23"/>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ar-S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6E84088C-2772-43C0-8DB1-9E40F85981EE}" type="uaqdatetime1">
              <a:rPr lang="ar-SA" smtClean="0">
                <a:solidFill>
                  <a:prstClr val="black">
                    <a:tint val="75000"/>
                  </a:prstClr>
                </a:solidFill>
              </a:rPr>
              <a:pPr/>
              <a:t>17/10/40</a:t>
            </a:fld>
            <a:endParaRPr lang="ar-SA">
              <a:solidFill>
                <a:prstClr val="black">
                  <a:tint val="75000"/>
                </a:prstClr>
              </a:solidFill>
            </a:endParaRPr>
          </a:p>
        </p:txBody>
      </p:sp>
      <p:sp>
        <p:nvSpPr>
          <p:cNvPr id="5" name="Footer Placeholder 4"/>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6" name="Slide Number Placeholder 5"/>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767226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64E7CF83-5602-43BC-9ADA-7ADDE9F9E3A4}" type="uaqdatetime1">
              <a:rPr lang="ar-SA" smtClean="0">
                <a:solidFill>
                  <a:prstClr val="black">
                    <a:tint val="75000"/>
                  </a:prstClr>
                </a:solidFill>
              </a:rPr>
              <a:pPr/>
              <a:t>17/10/40</a:t>
            </a:fld>
            <a:endParaRPr lang="ar-SA">
              <a:solidFill>
                <a:prstClr val="black">
                  <a:tint val="75000"/>
                </a:prstClr>
              </a:solidFill>
            </a:endParaRPr>
          </a:p>
        </p:txBody>
      </p:sp>
      <p:sp>
        <p:nvSpPr>
          <p:cNvPr id="5" name="Footer Placeholder 4"/>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6" name="Slide Number Placeholder 5"/>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01686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14327D9F-AE06-4CE4-8930-E32961B77EA2}" type="uaqdatetime1">
              <a:rPr lang="ar-SA" smtClean="0">
                <a:solidFill>
                  <a:prstClr val="black">
                    <a:tint val="75000"/>
                  </a:prstClr>
                </a:solidFill>
              </a:rPr>
              <a:pPr/>
              <a:t>17/10/40</a:t>
            </a:fld>
            <a:endParaRPr lang="ar-SA">
              <a:solidFill>
                <a:prstClr val="black">
                  <a:tint val="75000"/>
                </a:prstClr>
              </a:solidFill>
            </a:endParaRPr>
          </a:p>
        </p:txBody>
      </p:sp>
      <p:sp>
        <p:nvSpPr>
          <p:cNvPr id="5" name="Footer Placeholder 4"/>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6" name="Slide Number Placeholder 5"/>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993594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8D9D3CAC-40E1-4B80-804C-9AA8D56B7F31}" type="datetimeFigureOut">
              <a:rPr lang="ar-SA" smtClean="0"/>
              <a:t>17/10/40</a:t>
            </a:fld>
            <a:endParaRPr lang="ar-SA"/>
          </a:p>
        </p:txBody>
      </p:sp>
      <p:sp>
        <p:nvSpPr>
          <p:cNvPr id="5" name="Footer Placeholder 4"/>
          <p:cNvSpPr>
            <a:spLocks noGrp="1"/>
          </p:cNvSpPr>
          <p:nvPr>
            <p:ph type="ftr" sz="quarter" idx="11"/>
          </p:nvPr>
        </p:nvSpPr>
        <p:spPr/>
        <p:txBody>
          <a:bodyPr/>
          <a:lstStyle/>
          <a:p>
            <a:endParaRPr lang="ar-S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386589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8D9D3CAC-40E1-4B80-804C-9AA8D56B7F31}" type="datetimeFigureOut">
              <a:rPr lang="ar-SA" smtClean="0"/>
              <a:t>17/10/40</a:t>
            </a:fld>
            <a:endParaRPr lang="ar-SA"/>
          </a:p>
        </p:txBody>
      </p:sp>
      <p:sp>
        <p:nvSpPr>
          <p:cNvPr id="5" name="Footer Placeholder 4"/>
          <p:cNvSpPr>
            <a:spLocks noGrp="1"/>
          </p:cNvSpPr>
          <p:nvPr>
            <p:ph type="ftr" sz="quarter" idx="11"/>
          </p:nvPr>
        </p:nvSpPr>
        <p:spPr/>
        <p:txBody>
          <a:bodyPr/>
          <a:lstStyle/>
          <a:p>
            <a:endParaRPr lang="ar-S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4173726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تحرير أنماط النص الرئيسي</a:t>
            </a:r>
          </a:p>
        </p:txBody>
      </p:sp>
      <p:sp>
        <p:nvSpPr>
          <p:cNvPr id="4" name="Date Placeholder 3"/>
          <p:cNvSpPr>
            <a:spLocks noGrp="1"/>
          </p:cNvSpPr>
          <p:nvPr>
            <p:ph type="dt" sz="half" idx="10"/>
          </p:nvPr>
        </p:nvSpPr>
        <p:spPr/>
        <p:txBody>
          <a:bodyPr/>
          <a:lstStyle/>
          <a:p>
            <a:fld id="{8D9D3CAC-40E1-4B80-804C-9AA8D56B7F31}" type="datetimeFigureOut">
              <a:rPr lang="ar-SA" smtClean="0"/>
              <a:t>17/10/40</a:t>
            </a:fld>
            <a:endParaRPr lang="ar-SA"/>
          </a:p>
        </p:txBody>
      </p:sp>
      <p:sp>
        <p:nvSpPr>
          <p:cNvPr id="5" name="Footer Placeholder 4"/>
          <p:cNvSpPr>
            <a:spLocks noGrp="1"/>
          </p:cNvSpPr>
          <p:nvPr>
            <p:ph type="ftr" sz="quarter" idx="11"/>
          </p:nvPr>
        </p:nvSpPr>
        <p:spPr/>
        <p:txBody>
          <a:bodyPr/>
          <a:lstStyle/>
          <a:p>
            <a:endParaRPr lang="ar-S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3052926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8D9D3CAC-40E1-4B80-804C-9AA8D56B7F31}" type="datetimeFigureOut">
              <a:rPr lang="ar-SA" smtClean="0"/>
              <a:t>17/10/40</a:t>
            </a:fld>
            <a:endParaRPr lang="ar-SA"/>
          </a:p>
        </p:txBody>
      </p:sp>
      <p:sp>
        <p:nvSpPr>
          <p:cNvPr id="6" name="Footer Placeholder 5"/>
          <p:cNvSpPr>
            <a:spLocks noGrp="1"/>
          </p:cNvSpPr>
          <p:nvPr>
            <p:ph type="ftr" sz="quarter" idx="11"/>
          </p:nvPr>
        </p:nvSpPr>
        <p:spPr/>
        <p:txBody>
          <a:bodyPr/>
          <a:lstStyle/>
          <a:p>
            <a:endParaRPr lang="ar-SA"/>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4151009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8D9D3CAC-40E1-4B80-804C-9AA8D56B7F31}" type="datetimeFigureOut">
              <a:rPr lang="ar-SA" smtClean="0"/>
              <a:t>17/10/40</a:t>
            </a:fld>
            <a:endParaRPr lang="ar-SA"/>
          </a:p>
        </p:txBody>
      </p:sp>
      <p:sp>
        <p:nvSpPr>
          <p:cNvPr id="8" name="Footer Placeholder 7"/>
          <p:cNvSpPr>
            <a:spLocks noGrp="1"/>
          </p:cNvSpPr>
          <p:nvPr>
            <p:ph type="ftr" sz="quarter" idx="11"/>
          </p:nvPr>
        </p:nvSpPr>
        <p:spPr/>
        <p:txBody>
          <a:bodyPr/>
          <a:lstStyle/>
          <a:p>
            <a:endParaRPr lang="ar-S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463372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8D9D3CAC-40E1-4B80-804C-9AA8D56B7F31}" type="datetimeFigureOut">
              <a:rPr lang="ar-SA" smtClean="0"/>
              <a:t>17/10/40</a:t>
            </a:fld>
            <a:endParaRPr lang="ar-SA"/>
          </a:p>
        </p:txBody>
      </p:sp>
      <p:sp>
        <p:nvSpPr>
          <p:cNvPr id="4" name="Footer Placeholder 3"/>
          <p:cNvSpPr>
            <a:spLocks noGrp="1"/>
          </p:cNvSpPr>
          <p:nvPr>
            <p:ph type="ftr" sz="quarter" idx="11"/>
          </p:nvPr>
        </p:nvSpPr>
        <p:spPr/>
        <p:txBody>
          <a:bodyPr/>
          <a:lstStyle/>
          <a:p>
            <a:endParaRPr lang="ar-S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294548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D3CAC-40E1-4B80-804C-9AA8D56B7F31}" type="datetimeFigureOut">
              <a:rPr lang="ar-SA" smtClean="0"/>
              <a:t>17/10/40</a:t>
            </a:fld>
            <a:endParaRPr lang="ar-SA"/>
          </a:p>
        </p:txBody>
      </p:sp>
      <p:sp>
        <p:nvSpPr>
          <p:cNvPr id="3" name="Footer Placeholder 2"/>
          <p:cNvSpPr>
            <a:spLocks noGrp="1"/>
          </p:cNvSpPr>
          <p:nvPr>
            <p:ph type="ftr" sz="quarter" idx="11"/>
          </p:nvPr>
        </p:nvSpPr>
        <p:spPr/>
        <p:txBody>
          <a:bodyPr/>
          <a:lstStyle/>
          <a:p>
            <a:endParaRPr lang="ar-S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2650694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5" name="Date Placeholder 4"/>
          <p:cNvSpPr>
            <a:spLocks noGrp="1"/>
          </p:cNvSpPr>
          <p:nvPr>
            <p:ph type="dt" sz="half" idx="10"/>
          </p:nvPr>
        </p:nvSpPr>
        <p:spPr/>
        <p:txBody>
          <a:bodyPr/>
          <a:lstStyle/>
          <a:p>
            <a:fld id="{8D9D3CAC-40E1-4B80-804C-9AA8D56B7F31}" type="datetimeFigureOut">
              <a:rPr lang="ar-SA" smtClean="0"/>
              <a:t>17/10/40</a:t>
            </a:fld>
            <a:endParaRPr lang="ar-SA"/>
          </a:p>
        </p:txBody>
      </p:sp>
      <p:sp>
        <p:nvSpPr>
          <p:cNvPr id="6" name="Footer Placeholder 5"/>
          <p:cNvSpPr>
            <a:spLocks noGrp="1"/>
          </p:cNvSpPr>
          <p:nvPr>
            <p:ph type="ftr" sz="quarter" idx="11"/>
          </p:nvPr>
        </p:nvSpPr>
        <p:spPr/>
        <p:txBody>
          <a:bodyPr/>
          <a:lstStyle/>
          <a:p>
            <a:endParaRPr lang="ar-S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387636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BA0467D3-038D-4E58-930B-5849E15810C9}" type="uaqdatetime1">
              <a:rPr lang="ar-SA" smtClean="0">
                <a:solidFill>
                  <a:prstClr val="black">
                    <a:tint val="75000"/>
                  </a:prstClr>
                </a:solidFill>
              </a:rPr>
              <a:pPr/>
              <a:t>17/10/40</a:t>
            </a:fld>
            <a:endParaRPr lang="ar-SA">
              <a:solidFill>
                <a:prstClr val="black">
                  <a:tint val="75000"/>
                </a:prstClr>
              </a:solidFill>
            </a:endParaRPr>
          </a:p>
        </p:txBody>
      </p:sp>
      <p:sp>
        <p:nvSpPr>
          <p:cNvPr id="5" name="Footer Placeholder 4"/>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6" name="Slide Number Placeholder 5"/>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3133489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5" name="Date Placeholder 4"/>
          <p:cNvSpPr>
            <a:spLocks noGrp="1"/>
          </p:cNvSpPr>
          <p:nvPr>
            <p:ph type="dt" sz="half" idx="10"/>
          </p:nvPr>
        </p:nvSpPr>
        <p:spPr/>
        <p:txBody>
          <a:bodyPr/>
          <a:lstStyle/>
          <a:p>
            <a:fld id="{8D9D3CAC-40E1-4B80-804C-9AA8D56B7F31}" type="datetimeFigureOut">
              <a:rPr lang="ar-SA" smtClean="0"/>
              <a:t>17/10/40</a:t>
            </a:fld>
            <a:endParaRPr lang="ar-SA"/>
          </a:p>
        </p:txBody>
      </p:sp>
      <p:sp>
        <p:nvSpPr>
          <p:cNvPr id="6" name="Footer Placeholder 5"/>
          <p:cNvSpPr>
            <a:spLocks noGrp="1"/>
          </p:cNvSpPr>
          <p:nvPr>
            <p:ph type="ftr" sz="quarter" idx="11"/>
          </p:nvPr>
        </p:nvSpPr>
        <p:spPr/>
        <p:txBody>
          <a:bodyPr/>
          <a:lstStyle/>
          <a:p>
            <a:endParaRPr lang="ar-S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7435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تحرير أنماط النص الرئيسي</a:t>
            </a:r>
          </a:p>
        </p:txBody>
      </p:sp>
      <p:sp>
        <p:nvSpPr>
          <p:cNvPr id="4" name="Date Placeholder 3"/>
          <p:cNvSpPr>
            <a:spLocks noGrp="1"/>
          </p:cNvSpPr>
          <p:nvPr>
            <p:ph type="dt" sz="half" idx="10"/>
          </p:nvPr>
        </p:nvSpPr>
        <p:spPr/>
        <p:txBody>
          <a:bodyPr/>
          <a:lstStyle/>
          <a:p>
            <a:fld id="{8D9D3CAC-40E1-4B80-804C-9AA8D56B7F31}" type="datetimeFigureOut">
              <a:rPr lang="ar-SA" smtClean="0"/>
              <a:t>17/10/40</a:t>
            </a:fld>
            <a:endParaRPr lang="ar-SA"/>
          </a:p>
        </p:txBody>
      </p:sp>
      <p:sp>
        <p:nvSpPr>
          <p:cNvPr id="5" name="Footer Placeholder 4"/>
          <p:cNvSpPr>
            <a:spLocks noGrp="1"/>
          </p:cNvSpPr>
          <p:nvPr>
            <p:ph type="ftr" sz="quarter" idx="11"/>
          </p:nvPr>
        </p:nvSpPr>
        <p:spPr/>
        <p:txBody>
          <a:bodyPr/>
          <a:lstStyle/>
          <a:p>
            <a:endParaRPr lang="ar-S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2325035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ar-SA" smtClean="0"/>
              <a:t>انقر لتحرير نمط العنوان الرئيسي</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smtClean="0"/>
              <a:t>تحرير أنماط النص الرئيسي</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تحرير أنماط النص الرئيسي</a:t>
            </a:r>
          </a:p>
        </p:txBody>
      </p:sp>
      <p:sp>
        <p:nvSpPr>
          <p:cNvPr id="4" name="Date Placeholder 3"/>
          <p:cNvSpPr>
            <a:spLocks noGrp="1"/>
          </p:cNvSpPr>
          <p:nvPr>
            <p:ph type="dt" sz="half" idx="10"/>
          </p:nvPr>
        </p:nvSpPr>
        <p:spPr/>
        <p:txBody>
          <a:bodyPr/>
          <a:lstStyle/>
          <a:p>
            <a:fld id="{8D9D3CAC-40E1-4B80-804C-9AA8D56B7F31}" type="datetimeFigureOut">
              <a:rPr lang="ar-SA" smtClean="0"/>
              <a:t>17/10/40</a:t>
            </a:fld>
            <a:endParaRPr lang="ar-SA"/>
          </a:p>
        </p:txBody>
      </p:sp>
      <p:sp>
        <p:nvSpPr>
          <p:cNvPr id="5" name="Footer Placeholder 4"/>
          <p:cNvSpPr>
            <a:spLocks noGrp="1"/>
          </p:cNvSpPr>
          <p:nvPr>
            <p:ph type="ftr" sz="quarter" idx="11"/>
          </p:nvPr>
        </p:nvSpPr>
        <p:spPr/>
        <p:txBody>
          <a:bodyPr/>
          <a:lstStyle/>
          <a:p>
            <a:endParaRPr lang="ar-S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2217E7B-2030-4B6C-9FBF-A4A3691C4F86}" type="slidenum">
              <a:rPr lang="ar-SA" smtClean="0"/>
              <a:t>‹#›</a:t>
            </a:fld>
            <a:endParaRPr lang="ar-S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11795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smtClean="0"/>
              <a:t>تحرير أنماط النص الرئيسي</a:t>
            </a:r>
          </a:p>
        </p:txBody>
      </p:sp>
      <p:sp>
        <p:nvSpPr>
          <p:cNvPr id="5" name="Date Placeholder 4"/>
          <p:cNvSpPr>
            <a:spLocks noGrp="1"/>
          </p:cNvSpPr>
          <p:nvPr>
            <p:ph type="dt" sz="half" idx="10"/>
          </p:nvPr>
        </p:nvSpPr>
        <p:spPr/>
        <p:txBody>
          <a:bodyPr/>
          <a:lstStyle/>
          <a:p>
            <a:fld id="{8D9D3CAC-40E1-4B80-804C-9AA8D56B7F31}" type="datetimeFigureOut">
              <a:rPr lang="ar-SA" smtClean="0"/>
              <a:t>17/10/40</a:t>
            </a:fld>
            <a:endParaRPr lang="ar-SA"/>
          </a:p>
        </p:txBody>
      </p:sp>
      <p:sp>
        <p:nvSpPr>
          <p:cNvPr id="6" name="Footer Placeholder 5"/>
          <p:cNvSpPr>
            <a:spLocks noGrp="1"/>
          </p:cNvSpPr>
          <p:nvPr>
            <p:ph type="ftr" sz="quarter" idx="11"/>
          </p:nvPr>
        </p:nvSpPr>
        <p:spPr/>
        <p:txBody>
          <a:bodyPr/>
          <a:lstStyle/>
          <a:p>
            <a:endParaRPr lang="ar-S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312248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ar-SA" smtClean="0"/>
              <a:t>انقر لتحرير نمط العنوان الرئيسي</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smtClean="0"/>
              <a:t>تحرير أنماط النص الرئيسي</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smtClean="0"/>
              <a:t>تحرير أنماط النص الرئيسي</a:t>
            </a:r>
          </a:p>
        </p:txBody>
      </p:sp>
      <p:sp>
        <p:nvSpPr>
          <p:cNvPr id="5" name="Date Placeholder 4"/>
          <p:cNvSpPr>
            <a:spLocks noGrp="1"/>
          </p:cNvSpPr>
          <p:nvPr>
            <p:ph type="dt" sz="half" idx="10"/>
          </p:nvPr>
        </p:nvSpPr>
        <p:spPr/>
        <p:txBody>
          <a:bodyPr/>
          <a:lstStyle/>
          <a:p>
            <a:fld id="{8D9D3CAC-40E1-4B80-804C-9AA8D56B7F31}" type="datetimeFigureOut">
              <a:rPr lang="ar-SA" smtClean="0"/>
              <a:t>17/10/40</a:t>
            </a:fld>
            <a:endParaRPr lang="ar-SA"/>
          </a:p>
        </p:txBody>
      </p:sp>
      <p:sp>
        <p:nvSpPr>
          <p:cNvPr id="6" name="Footer Placeholder 5"/>
          <p:cNvSpPr>
            <a:spLocks noGrp="1"/>
          </p:cNvSpPr>
          <p:nvPr>
            <p:ph type="ftr" sz="quarter" idx="11"/>
          </p:nvPr>
        </p:nvSpPr>
        <p:spPr/>
        <p:txBody>
          <a:bodyPr/>
          <a:lstStyle/>
          <a:p>
            <a:endParaRPr lang="ar-S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2217E7B-2030-4B6C-9FBF-A4A3691C4F86}" type="slidenum">
              <a:rPr lang="ar-SA" smtClean="0"/>
              <a:t>‹#›</a:t>
            </a:fld>
            <a:endParaRPr lang="ar-S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2559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ar-SA" smtClean="0"/>
              <a:t>انقر لتحرير نمط العنوان الرئيسي</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smtClean="0"/>
              <a:t>تحرير أنماط النص الرئيسي</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smtClean="0"/>
              <a:t>تحرير أنماط النص الرئيسي</a:t>
            </a:r>
          </a:p>
        </p:txBody>
      </p:sp>
      <p:sp>
        <p:nvSpPr>
          <p:cNvPr id="5" name="Date Placeholder 4"/>
          <p:cNvSpPr>
            <a:spLocks noGrp="1"/>
          </p:cNvSpPr>
          <p:nvPr>
            <p:ph type="dt" sz="half" idx="10"/>
          </p:nvPr>
        </p:nvSpPr>
        <p:spPr/>
        <p:txBody>
          <a:bodyPr/>
          <a:lstStyle/>
          <a:p>
            <a:fld id="{8D9D3CAC-40E1-4B80-804C-9AA8D56B7F31}" type="datetimeFigureOut">
              <a:rPr lang="ar-SA" smtClean="0"/>
              <a:t>17/10/40</a:t>
            </a:fld>
            <a:endParaRPr lang="ar-SA"/>
          </a:p>
        </p:txBody>
      </p:sp>
      <p:sp>
        <p:nvSpPr>
          <p:cNvPr id="6" name="Footer Placeholder 5"/>
          <p:cNvSpPr>
            <a:spLocks noGrp="1"/>
          </p:cNvSpPr>
          <p:nvPr>
            <p:ph type="ftr" sz="quarter" idx="11"/>
          </p:nvPr>
        </p:nvSpPr>
        <p:spPr/>
        <p:txBody>
          <a:bodyPr/>
          <a:lstStyle/>
          <a:p>
            <a:endParaRPr lang="ar-S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3239708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8D9D3CAC-40E1-4B80-804C-9AA8D56B7F31}" type="datetimeFigureOut">
              <a:rPr lang="ar-SA" smtClean="0"/>
              <a:t>17/10/40</a:t>
            </a:fld>
            <a:endParaRPr lang="ar-SA"/>
          </a:p>
        </p:txBody>
      </p:sp>
      <p:sp>
        <p:nvSpPr>
          <p:cNvPr id="5" name="Footer Placeholder 4"/>
          <p:cNvSpPr>
            <a:spLocks noGrp="1"/>
          </p:cNvSpPr>
          <p:nvPr>
            <p:ph type="ftr" sz="quarter" idx="11"/>
          </p:nvPr>
        </p:nvSpPr>
        <p:spPr/>
        <p:txBody>
          <a:bodyPr/>
          <a:lstStyle/>
          <a:p>
            <a:endParaRPr lang="ar-S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1234557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8D9D3CAC-40E1-4B80-804C-9AA8D56B7F31}" type="datetimeFigureOut">
              <a:rPr lang="ar-SA" smtClean="0"/>
              <a:t>17/10/40</a:t>
            </a:fld>
            <a:endParaRPr lang="ar-SA"/>
          </a:p>
        </p:txBody>
      </p:sp>
      <p:sp>
        <p:nvSpPr>
          <p:cNvPr id="5" name="Footer Placeholder 4"/>
          <p:cNvSpPr>
            <a:spLocks noGrp="1"/>
          </p:cNvSpPr>
          <p:nvPr>
            <p:ph type="ftr" sz="quarter" idx="11"/>
          </p:nvPr>
        </p:nvSpPr>
        <p:spPr/>
        <p:txBody>
          <a:bodyPr/>
          <a:lstStyle/>
          <a:p>
            <a:endParaRPr lang="ar-S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2217E7B-2030-4B6C-9FBF-A4A3691C4F86}" type="slidenum">
              <a:rPr lang="ar-SA" smtClean="0"/>
              <a:t>‹#›</a:t>
            </a:fld>
            <a:endParaRPr lang="ar-SA"/>
          </a:p>
        </p:txBody>
      </p:sp>
    </p:spTree>
    <p:extLst>
      <p:ext uri="{BB962C8B-B14F-4D97-AF65-F5344CB8AC3E}">
        <p14:creationId xmlns:p14="http://schemas.microsoft.com/office/powerpoint/2010/main" val="4009930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smtClean="0"/>
              <a:t>Click to edit Master title style</a:t>
            </a:r>
            <a:endParaRPr lang="ar-S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79190E-75B3-40DA-BF30-F5FBF85076C8}" type="uaqdatetime1">
              <a:rPr lang="ar-SA" smtClean="0">
                <a:solidFill>
                  <a:prstClr val="black">
                    <a:tint val="75000"/>
                  </a:prstClr>
                </a:solidFill>
              </a:rPr>
              <a:pPr/>
              <a:t>17/10/40</a:t>
            </a:fld>
            <a:endParaRPr lang="ar-SA">
              <a:solidFill>
                <a:prstClr val="black">
                  <a:tint val="75000"/>
                </a:prstClr>
              </a:solidFill>
            </a:endParaRPr>
          </a:p>
        </p:txBody>
      </p:sp>
      <p:sp>
        <p:nvSpPr>
          <p:cNvPr id="5" name="Footer Placeholder 4"/>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6" name="Slide Number Placeholder 5"/>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4109575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598F838B-E838-4C5B-9104-D44F1B0AF3ED}" type="uaqdatetime1">
              <a:rPr lang="ar-SA" smtClean="0">
                <a:solidFill>
                  <a:prstClr val="black">
                    <a:tint val="75000"/>
                  </a:prstClr>
                </a:solidFill>
              </a:rPr>
              <a:pPr/>
              <a:t>17/10/40</a:t>
            </a:fld>
            <a:endParaRPr lang="ar-SA">
              <a:solidFill>
                <a:prstClr val="black">
                  <a:tint val="75000"/>
                </a:prstClr>
              </a:solidFill>
            </a:endParaRPr>
          </a:p>
        </p:txBody>
      </p:sp>
      <p:sp>
        <p:nvSpPr>
          <p:cNvPr id="6" name="Footer Placeholder 5"/>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7" name="Slide Number Placeholder 6"/>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754300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S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24E40F25-D43C-4BAF-9160-B91F0A8A06AA}" type="uaqdatetime1">
              <a:rPr lang="ar-SA" smtClean="0">
                <a:solidFill>
                  <a:prstClr val="black">
                    <a:tint val="75000"/>
                  </a:prstClr>
                </a:solidFill>
              </a:rPr>
              <a:pPr/>
              <a:t>17/10/40</a:t>
            </a:fld>
            <a:endParaRPr lang="ar-SA">
              <a:solidFill>
                <a:prstClr val="black">
                  <a:tint val="75000"/>
                </a:prstClr>
              </a:solidFill>
            </a:endParaRPr>
          </a:p>
        </p:txBody>
      </p:sp>
      <p:sp>
        <p:nvSpPr>
          <p:cNvPr id="8" name="Footer Placeholder 7"/>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9" name="Slide Number Placeholder 8"/>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26307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2"/>
          <p:cNvSpPr>
            <a:spLocks noGrp="1"/>
          </p:cNvSpPr>
          <p:nvPr>
            <p:ph type="dt" sz="half" idx="10"/>
          </p:nvPr>
        </p:nvSpPr>
        <p:spPr/>
        <p:txBody>
          <a:bodyPr/>
          <a:lstStyle/>
          <a:p>
            <a:fld id="{72E0465A-A0F0-4C37-BE1F-4566648D381B}" type="uaqdatetime1">
              <a:rPr lang="ar-SA" smtClean="0">
                <a:solidFill>
                  <a:prstClr val="black">
                    <a:tint val="75000"/>
                  </a:prstClr>
                </a:solidFill>
              </a:rPr>
              <a:pPr/>
              <a:t>17/10/40</a:t>
            </a:fld>
            <a:endParaRPr lang="ar-SA">
              <a:solidFill>
                <a:prstClr val="black">
                  <a:tint val="75000"/>
                </a:prstClr>
              </a:solidFill>
            </a:endParaRPr>
          </a:p>
        </p:txBody>
      </p:sp>
      <p:sp>
        <p:nvSpPr>
          <p:cNvPr id="4" name="Footer Placeholder 3"/>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5" name="Slide Number Placeholder 4"/>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80122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32B69-7D5B-44CA-A5B2-DA2E7553A248}" type="uaqdatetime1">
              <a:rPr lang="ar-SA" smtClean="0">
                <a:solidFill>
                  <a:prstClr val="black">
                    <a:tint val="75000"/>
                  </a:prstClr>
                </a:solidFill>
              </a:rPr>
              <a:pPr/>
              <a:t>17/10/40</a:t>
            </a:fld>
            <a:endParaRPr lang="ar-SA">
              <a:solidFill>
                <a:prstClr val="black">
                  <a:tint val="75000"/>
                </a:prstClr>
              </a:solidFill>
            </a:endParaRPr>
          </a:p>
        </p:txBody>
      </p:sp>
      <p:sp>
        <p:nvSpPr>
          <p:cNvPr id="3" name="Footer Placeholder 2"/>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4" name="Slide Number Placeholder 3"/>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112837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smtClean="0"/>
              <a:t>Click to edit Master title style</a:t>
            </a:r>
            <a:endParaRPr lang="ar-S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DAE712-4674-47C7-A39E-1AF182EB79A4}" type="uaqdatetime1">
              <a:rPr lang="ar-SA" smtClean="0">
                <a:solidFill>
                  <a:prstClr val="black">
                    <a:tint val="75000"/>
                  </a:prstClr>
                </a:solidFill>
              </a:rPr>
              <a:pPr/>
              <a:t>17/10/40</a:t>
            </a:fld>
            <a:endParaRPr lang="ar-SA">
              <a:solidFill>
                <a:prstClr val="black">
                  <a:tint val="75000"/>
                </a:prstClr>
              </a:solidFill>
            </a:endParaRPr>
          </a:p>
        </p:txBody>
      </p:sp>
      <p:sp>
        <p:nvSpPr>
          <p:cNvPr id="6" name="Footer Placeholder 5"/>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7" name="Slide Number Placeholder 6"/>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787520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smtClean="0"/>
              <a:t>Click to edit Master title style</a:t>
            </a:r>
            <a:endParaRPr lang="ar-S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9E84D2-A97B-4A7A-BC5E-760A75D85D14}" type="uaqdatetime1">
              <a:rPr lang="ar-SA" smtClean="0">
                <a:solidFill>
                  <a:prstClr val="black">
                    <a:tint val="75000"/>
                  </a:prstClr>
                </a:solidFill>
              </a:rPr>
              <a:pPr/>
              <a:t>17/10/40</a:t>
            </a:fld>
            <a:endParaRPr lang="ar-SA">
              <a:solidFill>
                <a:prstClr val="black">
                  <a:tint val="75000"/>
                </a:prstClr>
              </a:solidFill>
            </a:endParaRPr>
          </a:p>
        </p:txBody>
      </p:sp>
      <p:sp>
        <p:nvSpPr>
          <p:cNvPr id="6" name="Footer Placeholder 5"/>
          <p:cNvSpPr>
            <a:spLocks noGrp="1"/>
          </p:cNvSpPr>
          <p:nvPr>
            <p:ph type="ftr" sz="quarter" idx="11"/>
          </p:nvPr>
        </p:nvSpPr>
        <p:spPr/>
        <p:txBody>
          <a:body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7" name="Slide Number Placeholder 6"/>
          <p:cNvSpPr>
            <a:spLocks noGrp="1"/>
          </p:cNvSpPr>
          <p:nvPr>
            <p:ph type="sldNum" sz="quarter" idx="12"/>
          </p:nvPr>
        </p:nvSpPr>
        <p:spPr/>
        <p:txBody>
          <a:body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114541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14BBDD5-0CA2-4550-A9FF-2B4130CCC55B}" type="uaqdatetime1">
              <a:rPr lang="ar-SA" smtClean="0">
                <a:solidFill>
                  <a:prstClr val="black">
                    <a:tint val="75000"/>
                  </a:prstClr>
                </a:solidFill>
              </a:rPr>
              <a:pPr/>
              <a:t>17/10/40</a:t>
            </a:fld>
            <a:endParaRPr lang="ar-SA">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ar-SA" smtClean="0">
                <a:solidFill>
                  <a:prstClr val="black">
                    <a:tint val="75000"/>
                  </a:prstClr>
                </a:solidFill>
              </a:rPr>
              <a:t>المدرس ماهر صالح </a:t>
            </a:r>
            <a:endParaRPr lang="ar-SA">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81B2BF1-5ADB-4E13-B1AF-3D5797AFED81}"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p14="http://schemas.microsoft.com/office/powerpoint/2010/main" val="2946643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D9D3CAC-40E1-4B80-804C-9AA8D56B7F31}" type="datetimeFigureOut">
              <a:rPr lang="ar-SA" smtClean="0"/>
              <a:t>17/10/40</a:t>
            </a:fld>
            <a:endParaRPr lang="ar-S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ar-S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2217E7B-2030-4B6C-9FBF-A4A3691C4F86}" type="slidenum">
              <a:rPr lang="ar-SA" smtClean="0"/>
              <a:t>‹#›</a:t>
            </a:fld>
            <a:endParaRPr lang="ar-SA"/>
          </a:p>
        </p:txBody>
      </p:sp>
    </p:spTree>
    <p:extLst>
      <p:ext uri="{BB962C8B-B14F-4D97-AF65-F5344CB8AC3E}">
        <p14:creationId xmlns:p14="http://schemas.microsoft.com/office/powerpoint/2010/main" val="5654038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hyperlink" Target="file:///E:\&#1575;&#1604;&#1605;&#1576;&#1583;&#1593;%202020\&#1605;&#1576;&#1581;&#1579;%20&#1575;&#1604;&#1605;&#1593;&#1585;&#1601;&#1577;%20&#1608;&#1578;&#1583;&#1575;&#1582;&#1604;&#1575;&#1578;&#1607;%20&#1605;&#1593;%20&#1575;&#1604;&#1593;&#1604;&#1608;&#1605;%20&#1575;&#1604;&#1570;&#1582;&#1585;&#1609;\&#1605;&#1576;&#1581;&#1579;%20&#1575;&#1604;&#1605;&#1593;&#1585;&#1601;&#1577;%20&#1608;&#1593;&#1604;&#1605;%20&#1575;&#1604;&#1606;&#1601;&#1587;.bmp"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hyperlink" Target="file:///E:\&#1575;&#1604;&#1605;&#1576;&#1583;&#1593;%202020\&#1605;&#1576;&#1581;&#1579;%20&#1575;&#1604;&#1605;&#1593;&#1585;&#1601;&#1577;%20&#1608;&#1578;&#1583;&#1575;&#1582;&#1604;&#1575;&#1578;&#1607;%20&#1605;&#1593;%20&#1575;&#1604;&#1593;&#1604;&#1608;&#1605;%20&#1575;&#1604;&#1570;&#1582;&#1585;&#1609;\&#1606;&#1592;&#1585;&#1610;&#1577;%20&#1575;&#1604;&#1605;&#1593;&#1585;&#1601;&#1577;%20&#1608;&#1575;&#1604;&#1575;&#1576;&#1587;&#1578;&#1605;&#1608;&#1604;&#1608;&#1580;&#1610;&#1575;.bmp"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hyperlink" Target="file:///E:\&#1575;&#1604;&#1605;&#1576;&#1583;&#1593;%202020\&#1605;&#1576;&#1581;&#1579;%20&#1575;&#1604;&#1605;&#1593;&#1585;&#1601;&#1577;%20&#1608;&#1578;&#1583;&#1575;&#1582;&#1604;&#1575;&#1578;&#1607;%20&#1605;&#1593;%20&#1575;&#1604;&#1593;&#1604;&#1608;&#1605;%20&#1575;&#1604;&#1570;&#1582;&#1585;&#1609;\&#1606;&#1592;&#1585;&#1610;&#1577;%20&#1575;&#1604;&#1605;&#1593;&#1585;&#1601;&#1577;%20&#1608;&#1575;&#1604;&#1605;&#1610;&#1578;&#1575;&#1601;&#1610;&#1586;&#1610;&#1602;&#1575;.bmp"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hyperlink" Target="file:///E:\&#1575;&#1604;&#1605;&#1576;&#1583;&#1593;%202020\&#1605;&#1576;&#1581;&#1579;%20&#1575;&#1604;&#1605;&#1593;&#1585;&#1601;&#1577;%20&#1608;&#1578;&#1583;&#1575;&#1582;&#1604;&#1575;&#1578;&#1607;%20&#1605;&#1593;%20&#1575;&#1604;&#1593;&#1604;&#1608;&#1605;%20&#1575;&#1604;&#1570;&#1582;&#1585;&#1609;\&#1605;&#1576;&#1581;&#1579;%20&#1575;&#1604;&#1605;&#1593;&#1585;&#1601;&#1577;%20&#1608;&#1575;&#1604;&#1605;&#1606;&#1591;&#1602;.bmp"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89312" y="332656"/>
            <a:ext cx="5616624" cy="2829054"/>
          </a:xfrm>
        </p:spPr>
        <p:txBody>
          <a:bodyPr>
            <a:noAutofit/>
          </a:bodyPr>
          <a:lstStyle/>
          <a:p>
            <a:r>
              <a:rPr lang="ar-SY" sz="5000" b="1" dirty="0">
                <a:solidFill>
                  <a:srgbClr val="FF0000"/>
                </a:solidFill>
              </a:rPr>
              <a:t/>
            </a:r>
            <a:br>
              <a:rPr lang="ar-SY" sz="5000" b="1" dirty="0">
                <a:solidFill>
                  <a:srgbClr val="FF0000"/>
                </a:solidFill>
              </a:rPr>
            </a:br>
            <a:r>
              <a:rPr lang="ar-SY" sz="5000" b="1" dirty="0">
                <a:solidFill>
                  <a:srgbClr val="FF0000"/>
                </a:solidFill>
              </a:rPr>
              <a:t>مبحث المعرفة وتداخلاته مع العلوم الآخرى  </a:t>
            </a:r>
            <a:r>
              <a:rPr lang="en-US" sz="5000" dirty="0">
                <a:solidFill>
                  <a:srgbClr val="FF0000"/>
                </a:solidFill>
              </a:rPr>
              <a:t/>
            </a:r>
            <a:br>
              <a:rPr lang="en-US" sz="5000" dirty="0">
                <a:solidFill>
                  <a:srgbClr val="FF0000"/>
                </a:solidFill>
              </a:rPr>
            </a:br>
            <a:endParaRPr lang="ar-SA" sz="5000" dirty="0">
              <a:solidFill>
                <a:srgbClr val="FF0000"/>
              </a:solidFill>
            </a:endParaRPr>
          </a:p>
        </p:txBody>
      </p:sp>
      <p:sp>
        <p:nvSpPr>
          <p:cNvPr id="4" name="Rounded Rectangle 3"/>
          <p:cNvSpPr/>
          <p:nvPr/>
        </p:nvSpPr>
        <p:spPr>
          <a:xfrm>
            <a:off x="2063552" y="2646947"/>
            <a:ext cx="5868144" cy="4017876"/>
          </a:xfrm>
          <a:prstGeom prst="roundRect">
            <a:avLst/>
          </a:prstGeom>
          <a:blipFill>
            <a:blip r:embed="rId5"/>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latin typeface="Calibri"/>
              <a:cs typeface="Arial" panose="020B0604020202020204" pitchFamily="34" charset="0"/>
            </a:endParaRPr>
          </a:p>
        </p:txBody>
      </p:sp>
      <p:sp>
        <p:nvSpPr>
          <p:cNvPr id="3" name="عنصر نائب للتاريخ 2"/>
          <p:cNvSpPr>
            <a:spLocks noGrp="1"/>
          </p:cNvSpPr>
          <p:nvPr>
            <p:ph type="dt" sz="half" idx="10"/>
          </p:nvPr>
        </p:nvSpPr>
        <p:spPr/>
        <p:txBody>
          <a:bodyPr/>
          <a:lstStyle/>
          <a:p>
            <a:fld id="{EBC0C748-C513-4C51-9CD9-184975D2942D}" type="uaqdatetime1">
              <a:rPr lang="ar-SA">
                <a:solidFill>
                  <a:prstClr val="black">
                    <a:tint val="75000"/>
                  </a:prstClr>
                </a:solidFill>
                <a:latin typeface="Calibri"/>
                <a:cs typeface="Arial" panose="020B0604020202020204" pitchFamily="34" charset="0"/>
              </a:rPr>
              <a:pPr/>
              <a:t>17/10/40</a:t>
            </a:fld>
            <a:endParaRPr lang="ar-SA">
              <a:solidFill>
                <a:prstClr val="black">
                  <a:tint val="75000"/>
                </a:prstClr>
              </a:solidFill>
              <a:latin typeface="Calibri"/>
              <a:cs typeface="Arial" panose="020B0604020202020204" pitchFamily="34" charset="0"/>
            </a:endParaRPr>
          </a:p>
        </p:txBody>
      </p:sp>
      <p:sp>
        <p:nvSpPr>
          <p:cNvPr id="5" name="عنصر نائب للتذييل 4"/>
          <p:cNvSpPr>
            <a:spLocks noGrp="1"/>
          </p:cNvSpPr>
          <p:nvPr>
            <p:ph type="ftr" sz="quarter" idx="11"/>
          </p:nvPr>
        </p:nvSpPr>
        <p:spPr/>
        <p:txBody>
          <a:bodyPr/>
          <a:lstStyle/>
          <a:p>
            <a:r>
              <a:rPr lang="ar-SA" dirty="0">
                <a:solidFill>
                  <a:srgbClr val="CC3399"/>
                </a:solidFill>
                <a:latin typeface="Calibri"/>
                <a:cs typeface="Arial" panose="020B0604020202020204" pitchFamily="34" charset="0"/>
              </a:rPr>
              <a:t>المدرس ماهر صالح </a:t>
            </a:r>
          </a:p>
        </p:txBody>
      </p:sp>
      <p:sp>
        <p:nvSpPr>
          <p:cNvPr id="6" name="عنصر نائب لرقم الشريحة 5"/>
          <p:cNvSpPr>
            <a:spLocks noGrp="1"/>
          </p:cNvSpPr>
          <p:nvPr>
            <p:ph type="sldNum" sz="quarter" idx="12"/>
          </p:nvPr>
        </p:nvSpPr>
        <p:spPr/>
        <p:txBody>
          <a:bodyPr/>
          <a:lstStyle/>
          <a:p>
            <a:fld id="{B81B2BF1-5ADB-4E13-B1AF-3D5797AFED81}" type="slidenum">
              <a:rPr lang="ar-SA">
                <a:solidFill>
                  <a:prstClr val="black">
                    <a:tint val="75000"/>
                  </a:prstClr>
                </a:solidFill>
                <a:latin typeface="Calibri"/>
                <a:cs typeface="Arial" panose="020B0604020202020204" pitchFamily="34" charset="0"/>
              </a:rPr>
              <a:pPr/>
              <a:t>1</a:t>
            </a:fld>
            <a:endParaRPr lang="ar-SA">
              <a:solidFill>
                <a:prstClr val="black">
                  <a:tint val="75000"/>
                </a:prstClr>
              </a:solidFill>
              <a:latin typeface="Calibri"/>
              <a:cs typeface="Arial" panose="020B0604020202020204" pitchFamily="34" charset="0"/>
            </a:endParaRPr>
          </a:p>
        </p:txBody>
      </p:sp>
      <p:pic>
        <p:nvPicPr>
          <p:cNvPr id="7"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7648" y="5429519"/>
            <a:ext cx="249180" cy="609600"/>
          </a:xfrm>
          <a:prstGeom prst="rect">
            <a:avLst/>
          </a:prstGeom>
        </p:spPr>
      </p:pic>
    </p:spTree>
    <p:extLst>
      <p:ext uri="{BB962C8B-B14F-4D97-AF65-F5344CB8AC3E}">
        <p14:creationId xmlns:p14="http://schemas.microsoft.com/office/powerpoint/2010/main" val="108308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7184" fill="hold"/>
                                        <p:tgtEl>
                                          <p:spTgt spid="7"/>
                                        </p:tgtEl>
                                      </p:cBhvr>
                                    </p:cmd>
                                  </p:childTnLst>
                                </p:cTn>
                              </p:par>
                            </p:childTnLst>
                          </p:cTn>
                        </p:par>
                      </p:childTnLst>
                    </p:cTn>
                  </p:par>
                </p:childTnLst>
              </p:cTn>
              <p:nextCondLst>
                <p:cond evt="onClick" delay="0">
                  <p:tgtEl>
                    <p:spTgt spid="7"/>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2"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marL="228600" lvl="0" indent="-228600">
              <a:lnSpc>
                <a:spcPct val="107000"/>
              </a:lnSpc>
              <a:spcBef>
                <a:spcPts val="1000"/>
              </a:spcBef>
              <a:spcAft>
                <a:spcPts val="800"/>
              </a:spcAft>
            </a:pPr>
            <a:r>
              <a:rPr lang="ar-SA" sz="28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وبعد ذلك يطرح المدرس على الطلاب أسئلة حول الأفكار ونطلب من كل مجموعة عرض إجابتها شفهياً، لنصل لإجابة مفيدة وصحيحة </a:t>
            </a:r>
            <a:r>
              <a:rPr lang="en-US" sz="1800" dirty="0">
                <a:solidFill>
                  <a:prstClr val="black"/>
                </a:solidFill>
                <a:latin typeface="Calibri" panose="020F0502020204030204" pitchFamily="34" charset="0"/>
                <a:ea typeface="Times New Roman" panose="02020603050405020304" pitchFamily="18" charset="0"/>
                <a:cs typeface="Arial" panose="020B0604020202020204" pitchFamily="34" charset="0"/>
              </a:rPr>
              <a:t/>
            </a:r>
            <a:br>
              <a:rPr lang="en-US" sz="1800" dirty="0">
                <a:solidFill>
                  <a:prstClr val="black"/>
                </a:solidFill>
                <a:latin typeface="Calibri" panose="020F0502020204030204" pitchFamily="34" charset="0"/>
                <a:ea typeface="Times New Roman" panose="02020603050405020304" pitchFamily="18" charset="0"/>
                <a:cs typeface="Arial" panose="020B0604020202020204" pitchFamily="34" charset="0"/>
              </a:rPr>
            </a:br>
            <a:endParaRPr lang="ar-SA" dirty="0"/>
          </a:p>
        </p:txBody>
      </p:sp>
      <p:sp>
        <p:nvSpPr>
          <p:cNvPr id="3" name="عنصر نائب للمحتوى 2"/>
          <p:cNvSpPr>
            <a:spLocks noGrp="1"/>
          </p:cNvSpPr>
          <p:nvPr>
            <p:ph idx="1"/>
          </p:nvPr>
        </p:nvSpPr>
        <p:spPr/>
        <p:txBody>
          <a:bodyPr/>
          <a:lstStyle/>
          <a:p>
            <a:endParaRPr lang="ar-SA" dirty="0"/>
          </a:p>
        </p:txBody>
      </p:sp>
      <p:pic>
        <p:nvPicPr>
          <p:cNvPr id="4" name="صورة 3" descr="C:\Users\asus\Desktop\دليل المعلم\ماهر\جيسكو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158" y="1825625"/>
            <a:ext cx="10264462" cy="4172267"/>
          </a:xfrm>
          <a:prstGeom prst="rect">
            <a:avLst/>
          </a:prstGeom>
          <a:noFill/>
          <a:ln>
            <a:noFill/>
          </a:ln>
        </p:spPr>
      </p:pic>
      <p:pic>
        <p:nvPicPr>
          <p:cNvPr id="5"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358" y="6542468"/>
            <a:ext cx="609600" cy="315532"/>
          </a:xfrm>
          <a:prstGeom prst="rect">
            <a:avLst/>
          </a:prstGeom>
        </p:spPr>
      </p:pic>
    </p:spTree>
    <p:extLst>
      <p:ext uri="{BB962C8B-B14F-4D97-AF65-F5344CB8AC3E}">
        <p14:creationId xmlns:p14="http://schemas.microsoft.com/office/powerpoint/2010/main" val="1563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0290"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r">
              <a:lnSpc>
                <a:spcPct val="110000"/>
              </a:lnSpc>
              <a:spcAft>
                <a:spcPts val="600"/>
              </a:spcAft>
            </a:pPr>
            <a:r>
              <a:rPr lang="ar-SY" sz="2000" b="1" dirty="0" smtClean="0">
                <a:solidFill>
                  <a:srgbClr val="FF0000"/>
                </a:solidFill>
                <a:latin typeface="Calibri" panose="020F0502020204030204" pitchFamily="34" charset="0"/>
                <a:ea typeface="Times New Roman" panose="02020603050405020304" pitchFamily="18" charset="0"/>
                <a:cs typeface="Arial" panose="020B0604020202020204" pitchFamily="34" charset="0"/>
              </a:rPr>
              <a:t>حيث </a:t>
            </a:r>
            <a:r>
              <a:rPr lang="ar-SY" sz="20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مجموعة الخبراء الأولى بحثت في </a:t>
            </a:r>
            <a:r>
              <a:rPr lang="ar-SY" sz="2000" dirty="0">
                <a:latin typeface="Calibri" panose="020F0502020204030204" pitchFamily="34" charset="0"/>
                <a:ea typeface="Times New Roman" panose="02020603050405020304" pitchFamily="18" charset="0"/>
                <a:cs typeface="Arial" panose="020B0604020202020204" pitchFamily="34" charset="0"/>
              </a:rPr>
              <a:t> </a:t>
            </a:r>
            <a:r>
              <a:rPr lang="ar-SY" sz="2000" dirty="0" smtClean="0">
                <a:latin typeface="Calibri" panose="020F0502020204030204" pitchFamily="34" charset="0"/>
                <a:ea typeface="Times New Roman" panose="02020603050405020304" pitchFamily="18" charset="0"/>
                <a:cs typeface="Arial" panose="020B0604020202020204" pitchFamily="34" charset="0"/>
              </a:rPr>
              <a:t>    1- </a:t>
            </a:r>
            <a:r>
              <a:rPr lang="en-US" sz="2000" b="1" u="sng" dirty="0" smtClean="0">
                <a:solidFill>
                  <a:srgbClr val="0563C1"/>
                </a:solidFill>
                <a:latin typeface="Calibri" panose="020F0502020204030204" pitchFamily="34" charset="0"/>
                <a:ea typeface="Times New Roman" panose="02020603050405020304" pitchFamily="18" charset="0"/>
                <a:cs typeface="Arial" panose="020B0604020202020204" pitchFamily="34" charset="0"/>
                <a:hlinkClick r:id="rId4"/>
              </a:rPr>
              <a:t> </a:t>
            </a:r>
            <a:r>
              <a:rPr lang="ar-SY" sz="2000" b="1" u="sng" dirty="0">
                <a:solidFill>
                  <a:srgbClr val="0563C1"/>
                </a:solidFill>
                <a:latin typeface="Calibri" panose="020F0502020204030204" pitchFamily="34" charset="0"/>
                <a:ea typeface="Times New Roman" panose="02020603050405020304" pitchFamily="18" charset="0"/>
                <a:cs typeface="Arial" panose="020B0604020202020204" pitchFamily="34" charset="0"/>
                <a:hlinkClick r:id="rId4"/>
              </a:rPr>
              <a:t>مبحث المعرفة وعلاقته بعلم النفس</a:t>
            </a:r>
            <a:r>
              <a:rPr lang="en-US" sz="2000" dirty="0" smtClean="0">
                <a:effectLst/>
                <a:latin typeface="Calibri" panose="020F0502020204030204" pitchFamily="34" charset="0"/>
                <a:ea typeface="Times New Roman" panose="02020603050405020304" pitchFamily="18" charset="0"/>
                <a:cs typeface="Arial" panose="020B0604020202020204" pitchFamily="34" charset="0"/>
              </a:rPr>
              <a:t/>
            </a:r>
            <a:br>
              <a:rPr lang="en-US" sz="2000" dirty="0" smtClean="0">
                <a:effectLst/>
                <a:latin typeface="Calibri" panose="020F0502020204030204" pitchFamily="34" charset="0"/>
                <a:ea typeface="Times New Roman" panose="02020603050405020304" pitchFamily="18" charset="0"/>
                <a:cs typeface="Arial" panose="020B0604020202020204" pitchFamily="34" charset="0"/>
              </a:rPr>
            </a:br>
            <a:r>
              <a:rPr lang="ar-SY" sz="2000" b="1" dirty="0">
                <a:solidFill>
                  <a:srgbClr val="0070C0"/>
                </a:solidFill>
                <a:latin typeface="Calibri" panose="020F0502020204030204" pitchFamily="34" charset="0"/>
                <a:ea typeface="Times New Roman" panose="02020603050405020304" pitchFamily="18" charset="0"/>
                <a:cs typeface="Arial" panose="020B0604020202020204" pitchFamily="34" charset="0"/>
              </a:rPr>
              <a:t>وتوصلت للأفكار التالية :</a:t>
            </a:r>
            <a:r>
              <a:rPr lang="en-US" sz="3200" dirty="0" smtClean="0">
                <a:effectLst/>
                <a:latin typeface="Calibri" panose="020F0502020204030204" pitchFamily="34" charset="0"/>
                <a:ea typeface="Times New Roman" panose="02020603050405020304" pitchFamily="18" charset="0"/>
                <a:cs typeface="Arial" panose="020B0604020202020204" pitchFamily="34" charset="0"/>
              </a:rPr>
              <a:t/>
            </a:r>
            <a:br>
              <a:rPr lang="en-US" sz="3200" dirty="0" smtClean="0">
                <a:effectLst/>
                <a:latin typeface="Calibri" panose="020F0502020204030204" pitchFamily="34" charset="0"/>
                <a:ea typeface="Times New Roman" panose="02020603050405020304" pitchFamily="18" charset="0"/>
                <a:cs typeface="Arial" panose="020B0604020202020204" pitchFamily="34" charset="0"/>
              </a:rPr>
            </a:br>
            <a:endParaRPr lang="ar-SA" dirty="0"/>
          </a:p>
        </p:txBody>
      </p:sp>
      <p:pic>
        <p:nvPicPr>
          <p:cNvPr id="4" name="عنصر نائب للمحتوى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589213" y="1468192"/>
            <a:ext cx="8915400" cy="4507605"/>
          </a:xfrm>
        </p:spPr>
      </p:pic>
      <p:pic>
        <p:nvPicPr>
          <p:cNvPr id="5"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3893" y="6310647"/>
            <a:ext cx="609600" cy="274749"/>
          </a:xfrm>
          <a:prstGeom prst="rect">
            <a:avLst/>
          </a:prstGeom>
        </p:spPr>
      </p:pic>
    </p:spTree>
    <p:extLst>
      <p:ext uri="{BB962C8B-B14F-4D97-AF65-F5344CB8AC3E}">
        <p14:creationId xmlns:p14="http://schemas.microsoft.com/office/powerpoint/2010/main" val="144097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68951"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r">
              <a:lnSpc>
                <a:spcPct val="110000"/>
              </a:lnSpc>
              <a:spcAft>
                <a:spcPts val="600"/>
              </a:spcAft>
            </a:pPr>
            <a:r>
              <a:rPr lang="ar-SY" b="1" dirty="0">
                <a:solidFill>
                  <a:srgbClr val="0070C0"/>
                </a:solidFill>
                <a:latin typeface="Calibri" panose="020F0502020204030204" pitchFamily="34" charset="0"/>
                <a:ea typeface="Times New Roman" panose="02020603050405020304" pitchFamily="18" charset="0"/>
                <a:cs typeface="Arial" panose="020B0604020202020204" pitchFamily="34" charset="0"/>
              </a:rPr>
              <a:t>المجموعة الخبراء الثانية بحثت في : </a:t>
            </a:r>
            <a:r>
              <a:rPr lang="en-US" sz="3200" dirty="0" smtClean="0">
                <a:effectLst/>
                <a:latin typeface="Calibri" panose="020F0502020204030204" pitchFamily="34" charset="0"/>
                <a:ea typeface="Times New Roman" panose="02020603050405020304" pitchFamily="18" charset="0"/>
                <a:cs typeface="Arial" panose="020B0604020202020204" pitchFamily="34" charset="0"/>
              </a:rPr>
              <a:t/>
            </a:r>
            <a:br>
              <a:rPr lang="en-US" sz="3200" dirty="0" smtClean="0">
                <a:effectLst/>
                <a:latin typeface="Calibri" panose="020F0502020204030204" pitchFamily="34" charset="0"/>
                <a:ea typeface="Times New Roman" panose="02020603050405020304" pitchFamily="18" charset="0"/>
                <a:cs typeface="Arial" panose="020B0604020202020204" pitchFamily="34" charset="0"/>
              </a:rPr>
            </a:br>
            <a:r>
              <a:rPr lang="ar-SA" b="1" u="sng" dirty="0">
                <a:solidFill>
                  <a:srgbClr val="0563C1"/>
                </a:solidFill>
                <a:latin typeface="Calibri" panose="020F0502020204030204" pitchFamily="34" charset="0"/>
                <a:ea typeface="+mn-ea"/>
                <a:cs typeface="Arial" panose="020B0604020202020204" pitchFamily="34" charset="0"/>
                <a:hlinkClick r:id="rId4"/>
              </a:rPr>
              <a:t>2- نظريّة المعرفة والإبستمولوجيا </a:t>
            </a:r>
            <a:endParaRPr lang="ar-SA" dirty="0"/>
          </a:p>
        </p:txBody>
      </p:sp>
      <p:pic>
        <p:nvPicPr>
          <p:cNvPr id="4" name="عنصر نائب للمحتوى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589213" y="1905001"/>
            <a:ext cx="8915400" cy="4276858"/>
          </a:xfrm>
        </p:spPr>
      </p:pic>
      <p:pic>
        <p:nvPicPr>
          <p:cNvPr id="5"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6772" y="6387921"/>
            <a:ext cx="609600" cy="282262"/>
          </a:xfrm>
          <a:prstGeom prst="rect">
            <a:avLst/>
          </a:prstGeom>
        </p:spPr>
      </p:pic>
    </p:spTree>
    <p:extLst>
      <p:ext uri="{BB962C8B-B14F-4D97-AF65-F5344CB8AC3E}">
        <p14:creationId xmlns:p14="http://schemas.microsoft.com/office/powerpoint/2010/main" val="418057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1583"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r"/>
            <a:r>
              <a:rPr lang="ar-SA" sz="2700" b="1" dirty="0">
                <a:solidFill>
                  <a:srgbClr val="0070C0"/>
                </a:solidFill>
                <a:latin typeface="Times New Roman" panose="02020603050405020304" pitchFamily="18" charset="0"/>
                <a:ea typeface="Times New Roman" panose="02020603050405020304" pitchFamily="18" charset="0"/>
              </a:rPr>
              <a:t>مجموعة الخبراء الثالثة بحثت </a:t>
            </a:r>
            <a:r>
              <a:rPr lang="ar-SA" sz="2700" b="1" dirty="0" smtClean="0">
                <a:solidFill>
                  <a:srgbClr val="0070C0"/>
                </a:solidFill>
                <a:latin typeface="Times New Roman" panose="02020603050405020304" pitchFamily="18" charset="0"/>
                <a:ea typeface="Times New Roman" panose="02020603050405020304" pitchFamily="18" charset="0"/>
              </a:rPr>
              <a:t>في</a:t>
            </a:r>
            <a:r>
              <a:rPr lang="en-US" sz="2700" b="1" dirty="0" smtClean="0">
                <a:effectLst/>
                <a:latin typeface="Times New Roman" panose="02020603050405020304" pitchFamily="18" charset="0"/>
                <a:ea typeface="Times New Roman" panose="02020603050405020304" pitchFamily="18" charset="0"/>
              </a:rPr>
              <a:t/>
            </a:r>
            <a:br>
              <a:rPr lang="en-US" sz="2700" b="1" dirty="0" smtClean="0">
                <a:effectLst/>
                <a:latin typeface="Times New Roman" panose="02020603050405020304" pitchFamily="18" charset="0"/>
                <a:ea typeface="Times New Roman" panose="02020603050405020304" pitchFamily="18" charset="0"/>
              </a:rPr>
            </a:br>
            <a:r>
              <a:rPr lang="ar-SA" sz="2700" b="1" dirty="0">
                <a:latin typeface="Times New Roman" panose="02020603050405020304" pitchFamily="18" charset="0"/>
                <a:ea typeface="Times New Roman" panose="02020603050405020304" pitchFamily="18" charset="0"/>
              </a:rPr>
              <a:t> </a:t>
            </a:r>
            <a:r>
              <a:rPr lang="ar-SA" sz="2700" b="1" u="sng" dirty="0">
                <a:solidFill>
                  <a:srgbClr val="0563C1"/>
                </a:solidFill>
                <a:latin typeface="Calibri" panose="020F0502020204030204" pitchFamily="34" charset="0"/>
                <a:ea typeface="+mn-ea"/>
                <a:cs typeface="Arial" panose="020B0604020202020204" pitchFamily="34" charset="0"/>
                <a:hlinkClick r:id="rId4"/>
              </a:rPr>
              <a:t>3 - نظريّة المعرفة والميتافيزيقا</a:t>
            </a:r>
            <a:r>
              <a:rPr lang="en-US" sz="4000" dirty="0" smtClean="0">
                <a:effectLst/>
                <a:latin typeface="Times New Roman" panose="02020603050405020304" pitchFamily="18" charset="0"/>
                <a:ea typeface="Times New Roman" panose="02020603050405020304" pitchFamily="18" charset="0"/>
              </a:rPr>
              <a:t/>
            </a:r>
            <a:br>
              <a:rPr lang="en-US" sz="4000" dirty="0" smtClean="0">
                <a:effectLst/>
                <a:latin typeface="Times New Roman" panose="02020603050405020304" pitchFamily="18" charset="0"/>
                <a:ea typeface="Times New Roman" panose="02020603050405020304" pitchFamily="18" charset="0"/>
              </a:rPr>
            </a:br>
            <a:endParaRPr lang="ar-SA" dirty="0"/>
          </a:p>
        </p:txBody>
      </p:sp>
      <p:pic>
        <p:nvPicPr>
          <p:cNvPr id="4" name="عنصر نائب للمحتوى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589213" y="1700011"/>
            <a:ext cx="8915400" cy="4520485"/>
          </a:xfrm>
        </p:spPr>
      </p:pic>
      <p:pic>
        <p:nvPicPr>
          <p:cNvPr id="5"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924" y="6220496"/>
            <a:ext cx="609600" cy="304800"/>
          </a:xfrm>
          <a:prstGeom prst="rect">
            <a:avLst/>
          </a:prstGeom>
        </p:spPr>
      </p:pic>
    </p:spTree>
    <p:extLst>
      <p:ext uri="{BB962C8B-B14F-4D97-AF65-F5344CB8AC3E}">
        <p14:creationId xmlns:p14="http://schemas.microsoft.com/office/powerpoint/2010/main" val="172182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8487"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algn="r"/>
            <a:r>
              <a:rPr lang="ar-SA" sz="2700" b="1" dirty="0">
                <a:solidFill>
                  <a:srgbClr val="0070C0"/>
                </a:solidFill>
                <a:latin typeface="Times New Roman" panose="02020603050405020304" pitchFamily="18" charset="0"/>
                <a:ea typeface="Times New Roman" panose="02020603050405020304" pitchFamily="18" charset="0"/>
              </a:rPr>
              <a:t>مجموعة الخبراء الرابعة بحثت عن </a:t>
            </a:r>
            <a:r>
              <a:rPr lang="en-US" sz="2700" dirty="0" smtClean="0">
                <a:effectLst/>
                <a:latin typeface="Times New Roman" panose="02020603050405020304" pitchFamily="18" charset="0"/>
                <a:ea typeface="Times New Roman" panose="02020603050405020304" pitchFamily="18" charset="0"/>
              </a:rPr>
              <a:t/>
            </a:r>
            <a:br>
              <a:rPr lang="en-US" sz="2700" dirty="0" smtClean="0">
                <a:effectLst/>
                <a:latin typeface="Times New Roman" panose="02020603050405020304" pitchFamily="18" charset="0"/>
                <a:ea typeface="Times New Roman" panose="02020603050405020304" pitchFamily="18" charset="0"/>
              </a:rPr>
            </a:br>
            <a:r>
              <a:rPr lang="ar-SA" sz="2700" b="1" dirty="0">
                <a:solidFill>
                  <a:srgbClr val="31859C"/>
                </a:solidFill>
                <a:latin typeface="Calibri" panose="020F0502020204030204" pitchFamily="34" charset="0"/>
                <a:ea typeface="+mn-ea"/>
                <a:cs typeface="Arial" panose="020B0604020202020204" pitchFamily="34" charset="0"/>
              </a:rPr>
              <a:t>   </a:t>
            </a:r>
            <a:r>
              <a:rPr lang="ar-SA" sz="2700" b="1" u="sng" dirty="0">
                <a:solidFill>
                  <a:srgbClr val="0563C1"/>
                </a:solidFill>
                <a:latin typeface="Calibri" panose="020F0502020204030204" pitchFamily="34" charset="0"/>
                <a:ea typeface="+mn-ea"/>
                <a:cs typeface="Arial" panose="020B0604020202020204" pitchFamily="34" charset="0"/>
                <a:hlinkClick r:id="rId4"/>
              </a:rPr>
              <a:t>4-  نظريّة المعرفة والمنطق</a:t>
            </a:r>
            <a:r>
              <a:rPr lang="en-US" sz="4000" dirty="0" smtClean="0">
                <a:effectLst/>
                <a:latin typeface="Times New Roman" panose="02020603050405020304" pitchFamily="18" charset="0"/>
                <a:ea typeface="Times New Roman" panose="02020603050405020304" pitchFamily="18" charset="0"/>
              </a:rPr>
              <a:t/>
            </a:r>
            <a:br>
              <a:rPr lang="en-US" sz="4000" dirty="0" smtClean="0">
                <a:effectLst/>
                <a:latin typeface="Times New Roman" panose="02020603050405020304" pitchFamily="18" charset="0"/>
                <a:ea typeface="Times New Roman" panose="02020603050405020304" pitchFamily="18" charset="0"/>
              </a:rPr>
            </a:br>
            <a:endParaRPr lang="ar-SA" dirty="0"/>
          </a:p>
        </p:txBody>
      </p:sp>
      <p:pic>
        <p:nvPicPr>
          <p:cNvPr id="4" name="عنصر نائب للمحتوى 3"/>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a:xfrm>
            <a:off x="2875573" y="1712890"/>
            <a:ext cx="8342680" cy="5009882"/>
          </a:xfrm>
          <a:prstGeom prst="rect">
            <a:avLst/>
          </a:prstGeom>
        </p:spPr>
      </p:pic>
      <p:pic>
        <p:nvPicPr>
          <p:cNvPr id="5"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9650" y="6336406"/>
            <a:ext cx="609600" cy="386366"/>
          </a:xfrm>
          <a:prstGeom prst="rect">
            <a:avLst/>
          </a:prstGeom>
        </p:spPr>
      </p:pic>
    </p:spTree>
    <p:extLst>
      <p:ext uri="{BB962C8B-B14F-4D97-AF65-F5344CB8AC3E}">
        <p14:creationId xmlns:p14="http://schemas.microsoft.com/office/powerpoint/2010/main" val="2941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26499"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marL="228600" lvl="0" indent="-228600">
              <a:spcBef>
                <a:spcPts val="670"/>
              </a:spcBef>
            </a:pPr>
            <a:r>
              <a:rPr lang="ar-SA" sz="4800" b="1" dirty="0">
                <a:solidFill>
                  <a:srgbClr val="C00000"/>
                </a:solidFill>
                <a:latin typeface="Calibri" panose="020F0502020204030204" pitchFamily="34" charset="0"/>
                <a:ea typeface="+mn-ea"/>
                <a:cs typeface="Arial" panose="020B0604020202020204" pitchFamily="34" charset="0"/>
              </a:rPr>
              <a:t>التقويم</a:t>
            </a:r>
            <a:r>
              <a:rPr lang="en-US" sz="2400" dirty="0">
                <a:solidFill>
                  <a:prstClr val="black"/>
                </a:solidFill>
                <a:latin typeface="Times New Roman" panose="02020603050405020304" pitchFamily="18" charset="0"/>
                <a:ea typeface="Times New Roman" panose="02020603050405020304" pitchFamily="18" charset="0"/>
                <a:cs typeface="+mn-cs"/>
              </a:rPr>
              <a:t/>
            </a:r>
            <a:br>
              <a:rPr lang="en-US" sz="2400" dirty="0">
                <a:solidFill>
                  <a:prstClr val="black"/>
                </a:solidFill>
                <a:latin typeface="Times New Roman" panose="02020603050405020304" pitchFamily="18" charset="0"/>
                <a:ea typeface="Times New Roman" panose="02020603050405020304" pitchFamily="18" charset="0"/>
                <a:cs typeface="+mn-cs"/>
              </a:rPr>
            </a:br>
            <a:endParaRPr lang="ar-SA" dirty="0"/>
          </a:p>
        </p:txBody>
      </p:sp>
      <p:sp>
        <p:nvSpPr>
          <p:cNvPr id="3" name="عنصر نائب للمحتوى 2"/>
          <p:cNvSpPr>
            <a:spLocks noGrp="1"/>
          </p:cNvSpPr>
          <p:nvPr>
            <p:ph idx="1"/>
          </p:nvPr>
        </p:nvSpPr>
        <p:spPr/>
        <p:txBody>
          <a:bodyPr/>
          <a:lstStyle/>
          <a:p>
            <a:pPr>
              <a:spcBef>
                <a:spcPts val="670"/>
              </a:spcBef>
            </a:pPr>
            <a:r>
              <a:rPr lang="ar-SA" b="1" dirty="0" smtClean="0">
                <a:solidFill>
                  <a:srgbClr val="FF33CC"/>
                </a:solidFill>
                <a:latin typeface="Calibri" panose="020F0502020204030204" pitchFamily="34" charset="0"/>
              </a:rPr>
              <a:t>1- </a:t>
            </a:r>
            <a:r>
              <a:rPr lang="ar-SA" b="1" dirty="0">
                <a:solidFill>
                  <a:srgbClr val="FF33CC"/>
                </a:solidFill>
                <a:latin typeface="Calibri" panose="020F0502020204030204" pitchFamily="34" charset="0"/>
              </a:rPr>
              <a:t>أجيب عن الأسئلة الآتية</a:t>
            </a:r>
            <a:r>
              <a:rPr lang="ar-SA" b="1" dirty="0" smtClean="0">
                <a:solidFill>
                  <a:srgbClr val="FF33CC"/>
                </a:solidFill>
                <a:latin typeface="Calibri" panose="020F0502020204030204" pitchFamily="34" charset="0"/>
              </a:rPr>
              <a:t>:</a:t>
            </a:r>
          </a:p>
          <a:p>
            <a:pPr>
              <a:spcBef>
                <a:spcPts val="670"/>
              </a:spcBef>
            </a:pPr>
            <a:endParaRPr lang="en-US" sz="2400" dirty="0" smtClean="0">
              <a:effectLst/>
              <a:latin typeface="Times New Roman" panose="02020603050405020304" pitchFamily="18" charset="0"/>
              <a:ea typeface="Times New Roman" panose="02020603050405020304" pitchFamily="18" charset="0"/>
            </a:endParaRPr>
          </a:p>
          <a:p>
            <a:pPr>
              <a:spcBef>
                <a:spcPts val="670"/>
              </a:spcBef>
            </a:pPr>
            <a:r>
              <a:rPr lang="ar-SA" b="1" dirty="0">
                <a:solidFill>
                  <a:srgbClr val="3333CC"/>
                </a:solidFill>
                <a:latin typeface="Calibri" panose="020F0502020204030204" pitchFamily="34" charset="0"/>
              </a:rPr>
              <a:t>       </a:t>
            </a:r>
            <a:r>
              <a:rPr lang="ar-SA" b="1" dirty="0">
                <a:solidFill>
                  <a:srgbClr val="7030A0"/>
                </a:solidFill>
                <a:latin typeface="Calibri" panose="020F0502020204030204" pitchFamily="34" charset="0"/>
              </a:rPr>
              <a:t>أ- دراسة المعرفة من الوجهة الفلسفيّة التأمليّة شكّل عائقاً أمام تقدّم البحث في المعرفة أعلل ذلك .</a:t>
            </a:r>
            <a:endParaRPr lang="en-US" sz="2400" b="1" dirty="0" smtClean="0">
              <a:solidFill>
                <a:srgbClr val="7030A0"/>
              </a:solidFill>
              <a:effectLst/>
              <a:latin typeface="Times New Roman" panose="02020603050405020304" pitchFamily="18" charset="0"/>
              <a:ea typeface="Times New Roman" panose="02020603050405020304" pitchFamily="18" charset="0"/>
            </a:endParaRPr>
          </a:p>
          <a:p>
            <a:pPr algn="ctr">
              <a:spcBef>
                <a:spcPts val="770"/>
              </a:spcBef>
            </a:pPr>
            <a:r>
              <a:rPr lang="ar-SA" b="1" u="sng" dirty="0">
                <a:solidFill>
                  <a:srgbClr val="3333CC"/>
                </a:solidFill>
                <a:latin typeface="Calibri" panose="020F0502020204030204" pitchFamily="34" charset="0"/>
              </a:rPr>
              <a:t>لأنّه أغفل كثيراً من الجوانب الآخرى التي تسهم في تكوين المعرفة ونموها وتطورها</a:t>
            </a:r>
            <a:endParaRPr lang="en-US" sz="2400" dirty="0" smtClean="0">
              <a:effectLst/>
              <a:latin typeface="Times New Roman" panose="02020603050405020304" pitchFamily="18" charset="0"/>
              <a:ea typeface="Times New Roman" panose="02020603050405020304" pitchFamily="18" charset="0"/>
            </a:endParaRPr>
          </a:p>
          <a:p>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2225" y="6387921"/>
            <a:ext cx="609600" cy="333778"/>
          </a:xfrm>
          <a:prstGeom prst="rect">
            <a:avLst/>
          </a:prstGeom>
        </p:spPr>
      </p:pic>
    </p:spTree>
    <p:extLst>
      <p:ext uri="{BB962C8B-B14F-4D97-AF65-F5344CB8AC3E}">
        <p14:creationId xmlns:p14="http://schemas.microsoft.com/office/powerpoint/2010/main" val="51575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7596"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marL="228600" lvl="0" indent="-228600" algn="r">
              <a:spcBef>
                <a:spcPts val="670"/>
              </a:spcBef>
            </a:pPr>
            <a:r>
              <a:rPr lang="ar-SA" sz="2800" b="1" dirty="0">
                <a:solidFill>
                  <a:srgbClr val="7030A0"/>
                </a:solidFill>
                <a:latin typeface="Calibri" panose="020F0502020204030204" pitchFamily="34" charset="0"/>
                <a:ea typeface="+mn-ea"/>
                <a:cs typeface="Arial" panose="020B0604020202020204" pitchFamily="34" charset="0"/>
              </a:rPr>
              <a:t>ب- أصبحت المعرفة موضع اهتمام علم النفس المعرفي، أفسَر ذلك.</a:t>
            </a:r>
            <a:r>
              <a:rPr lang="en-US" sz="2400" dirty="0">
                <a:solidFill>
                  <a:prstClr val="black"/>
                </a:solidFill>
                <a:latin typeface="Times New Roman" panose="02020603050405020304" pitchFamily="18" charset="0"/>
                <a:ea typeface="Times New Roman" panose="02020603050405020304" pitchFamily="18" charset="0"/>
                <a:cs typeface="+mn-cs"/>
              </a:rPr>
              <a:t/>
            </a:r>
            <a:br>
              <a:rPr lang="en-US" sz="2400" dirty="0">
                <a:solidFill>
                  <a:prstClr val="black"/>
                </a:solidFill>
                <a:latin typeface="Times New Roman" panose="02020603050405020304" pitchFamily="18" charset="0"/>
                <a:ea typeface="Times New Roman" panose="02020603050405020304" pitchFamily="18" charset="0"/>
                <a:cs typeface="+mn-cs"/>
              </a:rPr>
            </a:br>
            <a:endParaRPr lang="ar-SA" dirty="0"/>
          </a:p>
        </p:txBody>
      </p:sp>
      <p:sp>
        <p:nvSpPr>
          <p:cNvPr id="3" name="عنصر نائب للمحتوى 2"/>
          <p:cNvSpPr>
            <a:spLocks noGrp="1"/>
          </p:cNvSpPr>
          <p:nvPr>
            <p:ph idx="1"/>
          </p:nvPr>
        </p:nvSpPr>
        <p:spPr/>
        <p:txBody>
          <a:bodyPr/>
          <a:lstStyle/>
          <a:p>
            <a:pPr>
              <a:spcBef>
                <a:spcPts val="670"/>
              </a:spcBef>
            </a:pPr>
            <a:r>
              <a:rPr lang="ar-SA" sz="2400" b="1" dirty="0" smtClean="0">
                <a:solidFill>
                  <a:srgbClr val="984807"/>
                </a:solidFill>
                <a:latin typeface="Calibri" panose="020F0502020204030204" pitchFamily="34" charset="0"/>
              </a:rPr>
              <a:t>لمحاولة </a:t>
            </a:r>
            <a:r>
              <a:rPr lang="ar-SA" sz="2400" b="1" dirty="0">
                <a:solidFill>
                  <a:srgbClr val="984807"/>
                </a:solidFill>
                <a:latin typeface="Calibri" panose="020F0502020204030204" pitchFamily="34" charset="0"/>
              </a:rPr>
              <a:t>فهمها وتفسيرها بوصفها محور لنشاط العقل البشري وعملياته</a:t>
            </a:r>
            <a:endParaRPr lang="en-US" sz="2400" dirty="0" smtClean="0">
              <a:effectLst/>
              <a:latin typeface="Times New Roman" panose="02020603050405020304" pitchFamily="18" charset="0"/>
              <a:ea typeface="Times New Roman" panose="02020603050405020304" pitchFamily="18" charset="0"/>
            </a:endParaRPr>
          </a:p>
          <a:p>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6620" y="6413678"/>
            <a:ext cx="609600" cy="204989"/>
          </a:xfrm>
          <a:prstGeom prst="rect">
            <a:avLst/>
          </a:prstGeom>
        </p:spPr>
      </p:pic>
    </p:spTree>
    <p:extLst>
      <p:ext uri="{BB962C8B-B14F-4D97-AF65-F5344CB8AC3E}">
        <p14:creationId xmlns:p14="http://schemas.microsoft.com/office/powerpoint/2010/main" val="369826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8262"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marL="228600" lvl="0" indent="-228600" algn="r">
              <a:spcBef>
                <a:spcPts val="670"/>
              </a:spcBef>
            </a:pPr>
            <a:r>
              <a:rPr lang="ar-SA" sz="2800" b="1" dirty="0">
                <a:solidFill>
                  <a:srgbClr val="7030A0"/>
                </a:solidFill>
                <a:latin typeface="Calibri" panose="020F0502020204030204" pitchFamily="34" charset="0"/>
                <a:ea typeface="+mn-ea"/>
                <a:cs typeface="Arial" panose="020B0604020202020204" pitchFamily="34" charset="0"/>
              </a:rPr>
              <a:t>ت-  أبين لماذا تختلف نظريّة المعرفة التقليديّة عن الأبستمولوجيا من حيث الوسائل والاختصاص</a:t>
            </a:r>
            <a:r>
              <a:rPr lang="en-US" sz="2400" dirty="0">
                <a:solidFill>
                  <a:prstClr val="black"/>
                </a:solidFill>
                <a:latin typeface="Times New Roman" panose="02020603050405020304" pitchFamily="18" charset="0"/>
                <a:ea typeface="Times New Roman" panose="02020603050405020304" pitchFamily="18" charset="0"/>
                <a:cs typeface="+mn-cs"/>
              </a:rPr>
              <a:t/>
            </a:r>
            <a:br>
              <a:rPr lang="en-US" sz="2400" dirty="0">
                <a:solidFill>
                  <a:prstClr val="black"/>
                </a:solidFill>
                <a:latin typeface="Times New Roman" panose="02020603050405020304" pitchFamily="18" charset="0"/>
                <a:ea typeface="Times New Roman" panose="02020603050405020304" pitchFamily="18" charset="0"/>
                <a:cs typeface="+mn-cs"/>
              </a:rPr>
            </a:br>
            <a:endParaRPr lang="ar-SA" dirty="0"/>
          </a:p>
        </p:txBody>
      </p:sp>
      <p:sp>
        <p:nvSpPr>
          <p:cNvPr id="3" name="عنصر نائب للمحتوى 2"/>
          <p:cNvSpPr>
            <a:spLocks noGrp="1"/>
          </p:cNvSpPr>
          <p:nvPr>
            <p:ph idx="1"/>
          </p:nvPr>
        </p:nvSpPr>
        <p:spPr/>
        <p:txBody>
          <a:bodyPr>
            <a:normAutofit/>
          </a:bodyPr>
          <a:lstStyle/>
          <a:p>
            <a:r>
              <a:rPr lang="ar-SA" sz="2800" b="1" dirty="0" smtClean="0">
                <a:solidFill>
                  <a:srgbClr val="002060"/>
                </a:solidFill>
                <a:latin typeface="Times New Roman" panose="02020603050405020304" pitchFamily="18" charset="0"/>
                <a:ea typeface="Times New Roman" panose="02020603050405020304" pitchFamily="18" charset="0"/>
              </a:rPr>
              <a:t>الأبستمولوجيا </a:t>
            </a:r>
            <a:r>
              <a:rPr lang="ar-SA" sz="2800" b="1" dirty="0">
                <a:solidFill>
                  <a:srgbClr val="002060"/>
                </a:solidFill>
                <a:latin typeface="Times New Roman" panose="02020603050405020304" pitchFamily="18" charset="0"/>
                <a:ea typeface="Times New Roman" panose="02020603050405020304" pitchFamily="18" charset="0"/>
              </a:rPr>
              <a:t>نظريّة المعرفة العلميّة  وهي من اختصاص العلماء ومن انتاج الفلاسفة المتتبعين للنشاط العلمي أمّا المعرفة التقليدية فهي من انتاج الفيلسوف ذاته وتقوم نظريّة المعرفة العلميّة على الوسائل العلميّة الحديثة مثل القياس والتجارب، بينما تعتمد نظريّة المعرفة التقليدية على وسائل تقليديّة وتقوم على فكر ذاتي </a:t>
            </a:r>
            <a:endParaRPr lang="ar-SA" sz="2800"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4953" y="6375042"/>
            <a:ext cx="609600" cy="346656"/>
          </a:xfrm>
          <a:prstGeom prst="rect">
            <a:avLst/>
          </a:prstGeom>
        </p:spPr>
      </p:pic>
    </p:spTree>
    <p:extLst>
      <p:ext uri="{BB962C8B-B14F-4D97-AF65-F5344CB8AC3E}">
        <p14:creationId xmlns:p14="http://schemas.microsoft.com/office/powerpoint/2010/main" val="39274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8089"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marL="228600" lvl="0" indent="-228600">
              <a:spcBef>
                <a:spcPts val="670"/>
              </a:spcBef>
            </a:pPr>
            <a:r>
              <a:rPr lang="ar-SA" sz="2800" b="1" dirty="0">
                <a:solidFill>
                  <a:srgbClr val="FF33CC"/>
                </a:solidFill>
                <a:latin typeface="Calibri" panose="020F0502020204030204" pitchFamily="34" charset="0"/>
                <a:ea typeface="+mn-ea"/>
                <a:cs typeface="Arial" panose="020B0604020202020204" pitchFamily="34" charset="0"/>
              </a:rPr>
              <a:t>2- أحدّد معنى المصطلحات الآتية: </a:t>
            </a:r>
            <a:r>
              <a:rPr lang="ar-SA" sz="2800" b="1" dirty="0">
                <a:solidFill>
                  <a:srgbClr val="3333CC"/>
                </a:solidFill>
                <a:latin typeface="Calibri" panose="020F0502020204030204" pitchFamily="34" charset="0"/>
                <a:ea typeface="+mn-ea"/>
                <a:cs typeface="Arial" panose="020B0604020202020204" pitchFamily="34" charset="0"/>
              </a:rPr>
              <a:t>الأبستمولوجيا – الميتافيزيقا .</a:t>
            </a:r>
            <a:r>
              <a:rPr lang="en-US" sz="2400" dirty="0">
                <a:solidFill>
                  <a:prstClr val="black"/>
                </a:solidFill>
                <a:latin typeface="Times New Roman" panose="02020603050405020304" pitchFamily="18" charset="0"/>
                <a:ea typeface="Times New Roman" panose="02020603050405020304" pitchFamily="18" charset="0"/>
                <a:cs typeface="+mn-cs"/>
              </a:rPr>
              <a:t/>
            </a:r>
            <a:br>
              <a:rPr lang="en-US" sz="2400" dirty="0">
                <a:solidFill>
                  <a:prstClr val="black"/>
                </a:solidFill>
                <a:latin typeface="Times New Roman" panose="02020603050405020304" pitchFamily="18" charset="0"/>
                <a:ea typeface="Times New Roman" panose="02020603050405020304" pitchFamily="18" charset="0"/>
                <a:cs typeface="+mn-cs"/>
              </a:rPr>
            </a:br>
            <a:endParaRPr lang="ar-SA" dirty="0"/>
          </a:p>
        </p:txBody>
      </p:sp>
      <p:sp>
        <p:nvSpPr>
          <p:cNvPr id="3" name="عنصر نائب للمحتوى 2"/>
          <p:cNvSpPr>
            <a:spLocks noGrp="1"/>
          </p:cNvSpPr>
          <p:nvPr>
            <p:ph idx="1"/>
          </p:nvPr>
        </p:nvSpPr>
        <p:spPr/>
        <p:txBody>
          <a:bodyPr/>
          <a:lstStyle/>
          <a:p>
            <a:pPr>
              <a:spcBef>
                <a:spcPts val="670"/>
              </a:spcBef>
            </a:pPr>
            <a:r>
              <a:rPr lang="ar-SA" sz="2400" b="1" dirty="0" smtClean="0">
                <a:solidFill>
                  <a:srgbClr val="FF0000"/>
                </a:solidFill>
                <a:latin typeface="Times New Roman" panose="02020603050405020304" pitchFamily="18" charset="0"/>
                <a:ea typeface="Calibri" panose="020F0502020204030204" pitchFamily="34" charset="0"/>
                <a:cs typeface="Simplified Arabic" panose="02020603050405020304" pitchFamily="18" charset="-78"/>
              </a:rPr>
              <a:t>الأبستمولوجيا</a:t>
            </a:r>
            <a:r>
              <a:rPr lang="ar-SA" sz="2400" dirty="0" smtClean="0">
                <a:solidFill>
                  <a:srgbClr val="002060"/>
                </a:solidFill>
                <a:latin typeface="Times New Roman" panose="02020603050405020304" pitchFamily="18" charset="0"/>
                <a:ea typeface="Calibri" panose="020F0502020204030204" pitchFamily="34" charset="0"/>
                <a:cs typeface="Simplified Arabic" panose="02020603050405020304" pitchFamily="18" charset="-78"/>
              </a:rPr>
              <a:t> </a:t>
            </a:r>
            <a:r>
              <a:rPr lang="ar-SA" sz="2400" dirty="0">
                <a:solidFill>
                  <a:srgbClr val="002060"/>
                </a:solidFill>
                <a:latin typeface="Times New Roman" panose="02020603050405020304" pitchFamily="18" charset="0"/>
                <a:ea typeface="Calibri" panose="020F0502020204030204" pitchFamily="34" charset="0"/>
                <a:cs typeface="Simplified Arabic" panose="02020603050405020304" pitchFamily="18" charset="-78"/>
              </a:rPr>
              <a:t>فهي دراسة نقدية لمبادئ العلوم المختلفة تحاول تحديد أصلها وقيمتها تنحصر في دراسة المعرفة العلمية فقط</a:t>
            </a:r>
            <a:endParaRPr lang="en-US" sz="2400" dirty="0" smtClean="0">
              <a:effectLst/>
              <a:latin typeface="Times New Roman" panose="02020603050405020304" pitchFamily="18" charset="0"/>
              <a:ea typeface="Times New Roman" panose="02020603050405020304" pitchFamily="18" charset="0"/>
            </a:endParaRPr>
          </a:p>
          <a:p>
            <a:pPr>
              <a:lnSpc>
                <a:spcPct val="110000"/>
              </a:lnSpc>
              <a:spcAft>
                <a:spcPts val="600"/>
              </a:spcAft>
              <a:tabLst>
                <a:tab pos="902335" algn="l"/>
              </a:tabLst>
            </a:pPr>
            <a:r>
              <a:rPr lang="ar-SA" sz="2400"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الميتافيزيقا</a:t>
            </a:r>
            <a:r>
              <a:rPr lang="ar-SA" sz="24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 ما بعد الطبيعة وأعتبرها أرسطو الفلسفة الأولى وقسمها إلى الأنطولوجيا وعلم اللاهوت والعلم الكلي (أي معرفة المطلق وعلة الكون)</a:t>
            </a:r>
            <a:endParaRPr lang="en-US" sz="2400" dirty="0" smtClean="0">
              <a:effectLst/>
              <a:latin typeface="Calibri" panose="020F0502020204030204" pitchFamily="34" charset="0"/>
              <a:ea typeface="Times New Roman" panose="02020603050405020304" pitchFamily="18" charset="0"/>
              <a:cs typeface="Arial" panose="020B0604020202020204" pitchFamily="34" charset="0"/>
            </a:endParaRPr>
          </a:p>
          <a:p>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6620" y="6426558"/>
            <a:ext cx="609600" cy="320898"/>
          </a:xfrm>
          <a:prstGeom prst="rect">
            <a:avLst/>
          </a:prstGeom>
        </p:spPr>
      </p:pic>
    </p:spTree>
    <p:extLst>
      <p:ext uri="{BB962C8B-B14F-4D97-AF65-F5344CB8AC3E}">
        <p14:creationId xmlns:p14="http://schemas.microsoft.com/office/powerpoint/2010/main" val="35826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0414"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marL="228600" lvl="0" indent="-228600">
              <a:spcBef>
                <a:spcPts val="670"/>
              </a:spcBef>
            </a:pPr>
            <a:r>
              <a:rPr lang="ar-SA" sz="2800" b="1" dirty="0">
                <a:solidFill>
                  <a:srgbClr val="3333CC"/>
                </a:solidFill>
                <a:latin typeface="Calibri" panose="020F0502020204030204" pitchFamily="34" charset="0"/>
                <a:ea typeface="+mn-ea"/>
                <a:cs typeface="Arial" panose="020B0604020202020204" pitchFamily="34" charset="0"/>
              </a:rPr>
              <a:t>3- إنّ كل من نظريّة المعرفة وعلم المنطق يدور حول الحقيقة </a:t>
            </a:r>
            <a:r>
              <a:rPr lang="ar-SA" sz="2800" b="1" dirty="0">
                <a:solidFill>
                  <a:srgbClr val="FF33CC"/>
                </a:solidFill>
                <a:latin typeface="Calibri" panose="020F0502020204030204" pitchFamily="34" charset="0"/>
                <a:ea typeface="+mn-ea"/>
                <a:cs typeface="Arial" panose="020B0604020202020204" pitchFamily="34" charset="0"/>
              </a:rPr>
              <a:t>أوضّح ذلك أبين الفرق بينهما.</a:t>
            </a:r>
            <a:r>
              <a:rPr lang="en-US" sz="2400" dirty="0">
                <a:solidFill>
                  <a:prstClr val="black"/>
                </a:solidFill>
                <a:latin typeface="Times New Roman" panose="02020603050405020304" pitchFamily="18" charset="0"/>
                <a:ea typeface="Times New Roman" panose="02020603050405020304" pitchFamily="18" charset="0"/>
                <a:cs typeface="+mn-cs"/>
              </a:rPr>
              <a:t/>
            </a:r>
            <a:br>
              <a:rPr lang="en-US" sz="2400" dirty="0">
                <a:solidFill>
                  <a:prstClr val="black"/>
                </a:solidFill>
                <a:latin typeface="Times New Roman" panose="02020603050405020304" pitchFamily="18" charset="0"/>
                <a:ea typeface="Times New Roman" panose="02020603050405020304" pitchFamily="18" charset="0"/>
                <a:cs typeface="+mn-cs"/>
              </a:rPr>
            </a:br>
            <a:endParaRPr lang="ar-SA" dirty="0"/>
          </a:p>
        </p:txBody>
      </p:sp>
      <p:sp>
        <p:nvSpPr>
          <p:cNvPr id="3" name="عنصر نائب للمحتوى 2"/>
          <p:cNvSpPr>
            <a:spLocks noGrp="1"/>
          </p:cNvSpPr>
          <p:nvPr>
            <p:ph idx="1"/>
          </p:nvPr>
        </p:nvSpPr>
        <p:spPr/>
        <p:txBody>
          <a:bodyPr/>
          <a:lstStyle/>
          <a:p>
            <a:pPr>
              <a:lnSpc>
                <a:spcPct val="110000"/>
              </a:lnSpc>
              <a:spcBef>
                <a:spcPts val="670"/>
              </a:spcBef>
            </a:pPr>
            <a:r>
              <a:rPr lang="ar-SA"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الأبستمولوجيا</a:t>
            </a:r>
            <a:r>
              <a:rPr lang="ar-SA" dirty="0" smtClean="0">
                <a:solidFill>
                  <a:srgbClr val="002060"/>
                </a:solidFill>
                <a:latin typeface="Calibri" panose="020F0502020204030204" pitchFamily="34" charset="0"/>
                <a:ea typeface="Calibri" panose="020F0502020204030204" pitchFamily="34" charset="0"/>
                <a:cs typeface="Simplified Arabic" panose="02020603050405020304" pitchFamily="18" charset="-78"/>
              </a:rPr>
              <a:t> </a:t>
            </a:r>
            <a:r>
              <a:rPr lang="ar-SA"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فهي دراسة نقدية لمبادئ العلوم المختلفة تحاول تحديد أصلها وقيمتها تنحصر في دراسة المعرفة العلمية</a:t>
            </a:r>
            <a:endParaRPr lang="en-US" sz="1800" dirty="0" smtClean="0">
              <a:effectLst/>
              <a:latin typeface="Calibri" panose="020F0502020204030204" pitchFamily="34" charset="0"/>
              <a:ea typeface="Times New Roman" panose="02020603050405020304" pitchFamily="18" charset="0"/>
              <a:cs typeface="Arial" panose="020B0604020202020204" pitchFamily="34" charset="0"/>
            </a:endParaRPr>
          </a:p>
          <a:p>
            <a:pPr>
              <a:lnSpc>
                <a:spcPct val="110000"/>
              </a:lnSpc>
              <a:spcBef>
                <a:spcPts val="670"/>
              </a:spcBef>
            </a:pPr>
            <a:r>
              <a:rPr lang="ar-SA" b="1" dirty="0">
                <a:solidFill>
                  <a:srgbClr val="3333CC"/>
                </a:solidFill>
                <a:latin typeface="Calibri" panose="020F0502020204030204" pitchFamily="34" charset="0"/>
              </a:rPr>
              <a:t>إنّ مهمة المنطق في المجال المعرفي  وضع قواعد التفكير الصحيح و تحديد طبيعة الخطأ والصواب</a:t>
            </a:r>
            <a:r>
              <a:rPr lang="ar-SA" dirty="0">
                <a:latin typeface="Calibri" panose="020F0502020204030204" pitchFamily="34" charset="0"/>
                <a:ea typeface="Times New Roman" panose="02020603050405020304" pitchFamily="18" charset="0"/>
                <a:cs typeface="Times New Roman" panose="02020603050405020304" pitchFamily="18" charset="0"/>
              </a:rPr>
              <a:t>   </a:t>
            </a:r>
            <a:r>
              <a:rPr lang="ar-SA"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والفرق بينهما </a:t>
            </a:r>
            <a:endParaRPr lang="en-US" sz="1800" dirty="0" smtClean="0">
              <a:effectLst/>
              <a:latin typeface="Calibri" panose="020F0502020204030204" pitchFamily="34" charset="0"/>
              <a:ea typeface="Times New Roman" panose="02020603050405020304" pitchFamily="18" charset="0"/>
              <a:cs typeface="Arial" panose="020B0604020202020204" pitchFamily="34" charset="0"/>
            </a:endParaRPr>
          </a:p>
          <a:p>
            <a:endParaRPr lang="ar-SA" dirty="0"/>
          </a:p>
        </p:txBody>
      </p:sp>
      <p:graphicFrame>
        <p:nvGraphicFramePr>
          <p:cNvPr id="4" name="جدول 3"/>
          <p:cNvGraphicFramePr>
            <a:graphicFrameLocks noGrp="1"/>
          </p:cNvGraphicFramePr>
          <p:nvPr>
            <p:extLst>
              <p:ext uri="{D42A27DB-BD31-4B8C-83A1-F6EECF244321}">
                <p14:modId xmlns:p14="http://schemas.microsoft.com/office/powerpoint/2010/main" val="2307193141"/>
              </p:ext>
            </p:extLst>
          </p:nvPr>
        </p:nvGraphicFramePr>
        <p:xfrm>
          <a:off x="1828796" y="4001293"/>
          <a:ext cx="9015214" cy="1910109"/>
        </p:xfrm>
        <a:graphic>
          <a:graphicData uri="http://schemas.openxmlformats.org/drawingml/2006/table">
            <a:tbl>
              <a:tblPr rtl="1" firstRow="1" bandRow="1"/>
              <a:tblGrid>
                <a:gridCol w="4507607">
                  <a:extLst>
                    <a:ext uri="{9D8B030D-6E8A-4147-A177-3AD203B41FA5}">
                      <a16:colId xmlns:a16="http://schemas.microsoft.com/office/drawing/2014/main" val="3522907336"/>
                    </a:ext>
                  </a:extLst>
                </a:gridCol>
                <a:gridCol w="4507607">
                  <a:extLst>
                    <a:ext uri="{9D8B030D-6E8A-4147-A177-3AD203B41FA5}">
                      <a16:colId xmlns:a16="http://schemas.microsoft.com/office/drawing/2014/main" val="2502375051"/>
                    </a:ext>
                  </a:extLst>
                </a:gridCol>
              </a:tblGrid>
              <a:tr h="607308">
                <a:tc>
                  <a:txBody>
                    <a:bodyPr/>
                    <a:lstStyle/>
                    <a:p>
                      <a:pPr algn="ctr" rtl="1">
                        <a:lnSpc>
                          <a:spcPct val="110000"/>
                        </a:lnSpc>
                        <a:spcAft>
                          <a:spcPts val="0"/>
                        </a:spcAft>
                      </a:pPr>
                      <a:r>
                        <a:rPr lang="ar-SA" sz="2400" b="1" kern="12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نظرية المعرفة </a:t>
                      </a:r>
                      <a:endParaRPr lang="en-US" sz="24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rtl="1">
                        <a:lnSpc>
                          <a:spcPct val="110000"/>
                        </a:lnSpc>
                        <a:spcAft>
                          <a:spcPts val="0"/>
                        </a:spcAft>
                      </a:pPr>
                      <a:r>
                        <a:rPr lang="ar-SA" sz="2400" b="1" kern="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المنطق </a:t>
                      </a:r>
                      <a:endParaRPr lang="en-US" sz="24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251768433"/>
                  </a:ext>
                </a:extLst>
              </a:tr>
              <a:tr h="1302801">
                <a:tc>
                  <a:txBody>
                    <a:bodyPr/>
                    <a:lstStyle/>
                    <a:p>
                      <a:pPr algn="r" rtl="1">
                        <a:lnSpc>
                          <a:spcPct val="110000"/>
                        </a:lnSpc>
                        <a:spcAft>
                          <a:spcPts val="0"/>
                        </a:spcAft>
                      </a:pPr>
                      <a:r>
                        <a:rPr lang="ar-SA" sz="2000" b="1" kern="1200" dirty="0">
                          <a:solidFill>
                            <a:srgbClr val="3333CC"/>
                          </a:solidFill>
                          <a:effectLst/>
                          <a:latin typeface="Calibri" panose="020F0502020204030204" pitchFamily="34" charset="0"/>
                          <a:ea typeface="Times New Roman" panose="02020603050405020304" pitchFamily="18" charset="0"/>
                          <a:cs typeface="Arial" panose="020B0604020202020204" pitchFamily="34" charset="0"/>
                        </a:rPr>
                        <a:t>تهتم بالبحث عن الوسائل المختلفة التي يتّخذها الإنسان ليصل إلى الحقيقة</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0000"/>
                        </a:lnSpc>
                        <a:spcAft>
                          <a:spcPts val="0"/>
                        </a:spcAft>
                      </a:pPr>
                      <a:r>
                        <a:rPr lang="ar-SA" sz="2000" b="1" kern="1200" dirty="0">
                          <a:solidFill>
                            <a:srgbClr val="3333CC"/>
                          </a:solidFill>
                          <a:effectLst/>
                          <a:latin typeface="Calibri" panose="020F0502020204030204" pitchFamily="34" charset="0"/>
                          <a:ea typeface="Times New Roman" panose="02020603050405020304" pitchFamily="18" charset="0"/>
                          <a:cs typeface="Arial" panose="020B0604020202020204" pitchFamily="34" charset="0"/>
                        </a:rPr>
                        <a:t>- وتحدد مصادرها وطبيعتها، </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1">
                        <a:lnSpc>
                          <a:spcPct val="110000"/>
                        </a:lnSpc>
                        <a:spcAft>
                          <a:spcPts val="0"/>
                        </a:spcAft>
                      </a:pPr>
                      <a:r>
                        <a:rPr lang="ar-SA" sz="2000" b="1" kern="1200" dirty="0">
                          <a:solidFill>
                            <a:srgbClr val="3333CC"/>
                          </a:solidFill>
                          <a:effectLst/>
                          <a:latin typeface="Calibri" panose="020F0502020204030204" pitchFamily="34" charset="0"/>
                          <a:ea typeface="Times New Roman" panose="02020603050405020304" pitchFamily="18" charset="0"/>
                          <a:cs typeface="Arial" panose="020B0604020202020204" pitchFamily="34" charset="0"/>
                        </a:rPr>
                        <a:t>يقوم بالبحث في بناء الحقيقة ونسقها </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p>
                      <a:pPr algn="r" rtl="1">
                        <a:lnSpc>
                          <a:spcPct val="110000"/>
                        </a:lnSpc>
                        <a:spcAft>
                          <a:spcPts val="0"/>
                        </a:spcAft>
                      </a:pPr>
                      <a:r>
                        <a:rPr lang="ar-SA" sz="2000" b="1" kern="1200" dirty="0">
                          <a:solidFill>
                            <a:srgbClr val="3333CC"/>
                          </a:solidFill>
                          <a:effectLst/>
                          <a:latin typeface="Calibri" panose="020F0502020204030204" pitchFamily="34" charset="0"/>
                          <a:ea typeface="Times New Roman" panose="02020603050405020304" pitchFamily="18" charset="0"/>
                          <a:cs typeface="Arial" panose="020B0604020202020204" pitchFamily="34" charset="0"/>
                        </a:rPr>
                        <a:t>-ويجعل الفكر ذاته موضوعاً لبحثه بدلاً من أن يتّخذ العالم أو الأشياء الخارجيّة موضوعاً لهذا البحث.</a:t>
                      </a:r>
                      <a:endParaRPr lang="en-US" sz="2000" dirty="0">
                        <a:effectLst/>
                        <a:latin typeface="Calibri" panose="020F0502020204030204" pitchFamily="34" charset="0"/>
                        <a:ea typeface="Times New Roman" panose="02020603050405020304" pitchFamily="18" charset="0"/>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819594018"/>
                  </a:ext>
                </a:extLst>
              </a:tr>
            </a:tbl>
          </a:graphicData>
        </a:graphic>
      </p:graphicFrame>
      <p:pic>
        <p:nvPicPr>
          <p:cNvPr id="5"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5256" y="6349284"/>
            <a:ext cx="609600" cy="333777"/>
          </a:xfrm>
          <a:prstGeom prst="rect">
            <a:avLst/>
          </a:prstGeom>
        </p:spPr>
      </p:pic>
    </p:spTree>
    <p:extLst>
      <p:ext uri="{BB962C8B-B14F-4D97-AF65-F5344CB8AC3E}">
        <p14:creationId xmlns:p14="http://schemas.microsoft.com/office/powerpoint/2010/main" val="256220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9356" fill="hold"/>
                                        <p:tgtEl>
                                          <p:spTgt spid="5"/>
                                        </p:tgtEl>
                                      </p:cBhvr>
                                    </p:cmd>
                                  </p:childTnLst>
                                </p:cTn>
                              </p:par>
                            </p:childTnLst>
                          </p:cTn>
                        </p:par>
                      </p:childTnLst>
                    </p:cTn>
                  </p:par>
                </p:childTnLst>
              </p:cTn>
              <p:nextCondLst>
                <p:cond evt="onClick" delay="0">
                  <p:tgtEl>
                    <p:spTgt spid="5"/>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210615" y="553793"/>
            <a:ext cx="10293998" cy="1867436"/>
          </a:xfrm>
        </p:spPr>
        <p:txBody>
          <a:bodyPr>
            <a:normAutofit/>
          </a:bodyPr>
          <a:lstStyle/>
          <a:p>
            <a:pPr>
              <a:lnSpc>
                <a:spcPct val="107000"/>
              </a:lnSpc>
              <a:spcAft>
                <a:spcPts val="800"/>
              </a:spcAft>
            </a:pPr>
            <a:r>
              <a:rPr lang="ar-SY" b="1" u="sng"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استراتيجية فكر زاوج شارك:</a:t>
            </a:r>
            <a:r>
              <a:rPr lang="en-US" sz="4400" dirty="0" smtClean="0">
                <a:effectLst/>
                <a:latin typeface="Calibri" panose="020F0502020204030204" pitchFamily="34" charset="0"/>
                <a:ea typeface="Times New Roman" panose="02020603050405020304" pitchFamily="18" charset="0"/>
                <a:cs typeface="Arial" panose="020B0604020202020204" pitchFamily="34" charset="0"/>
              </a:rPr>
              <a:t/>
            </a:r>
            <a:br>
              <a:rPr lang="en-US" sz="4400" dirty="0" smtClean="0">
                <a:effectLst/>
                <a:latin typeface="Calibri" panose="020F0502020204030204" pitchFamily="34" charset="0"/>
                <a:ea typeface="Times New Roman" panose="02020603050405020304" pitchFamily="18" charset="0"/>
                <a:cs typeface="Arial" panose="020B0604020202020204" pitchFamily="34" charset="0"/>
              </a:rPr>
            </a:br>
            <a:endParaRPr lang="ar-SA" dirty="0"/>
          </a:p>
        </p:txBody>
      </p:sp>
      <p:sp>
        <p:nvSpPr>
          <p:cNvPr id="3" name="عنوان فرعي 2"/>
          <p:cNvSpPr>
            <a:spLocks noGrp="1"/>
          </p:cNvSpPr>
          <p:nvPr>
            <p:ph type="subTitle" idx="1"/>
          </p:nvPr>
        </p:nvSpPr>
        <p:spPr>
          <a:xfrm>
            <a:off x="2589213" y="2292439"/>
            <a:ext cx="8915399" cy="3611223"/>
          </a:xfrm>
        </p:spPr>
        <p:txBody>
          <a:bodyPr>
            <a:normAutofit/>
          </a:bodyPr>
          <a:lstStyle/>
          <a:p>
            <a:pPr algn="just">
              <a:lnSpc>
                <a:spcPct val="107000"/>
              </a:lnSpc>
              <a:spcAft>
                <a:spcPts val="800"/>
              </a:spcAft>
            </a:pPr>
            <a:r>
              <a:rPr lang="ar-SA" sz="2400" dirty="0">
                <a:solidFill>
                  <a:srgbClr val="002060"/>
                </a:solidFill>
                <a:latin typeface="Calibri" panose="020F0502020204030204" pitchFamily="34" charset="0"/>
                <a:ea typeface="Simplified Arabic" panose="02020603050405020304" pitchFamily="18" charset="-78"/>
                <a:cs typeface="Simplified Arabic" panose="02020603050405020304" pitchFamily="18" charset="-78"/>
              </a:rPr>
              <a:t>هي إحدى طرائق التعلّم التعاوني النشط التي تُستخدم لتنشيط ما لدى المتعلّمين من معرفة سابقة للموقف التعليميّ، أو لإحداث ردّ فعل حول فكرة ما، فبعد أن يتمّ التأمّل في صمت في فكرة ما</a:t>
            </a:r>
            <a:r>
              <a:rPr lang="en-US" sz="2400" dirty="0">
                <a:solidFill>
                  <a:srgbClr val="002060"/>
                </a:solidFill>
                <a:latin typeface="Simplified Arabic" panose="02020603050405020304" pitchFamily="18" charset="-78"/>
                <a:ea typeface="Simplified Arabic" panose="02020603050405020304" pitchFamily="18" charset="-78"/>
                <a:cs typeface="Arial" panose="020B0604020202020204" pitchFamily="34" charset="0"/>
              </a:rPr>
              <a:t>- </a:t>
            </a:r>
            <a:r>
              <a:rPr lang="ar-SA" sz="2400" dirty="0">
                <a:solidFill>
                  <a:srgbClr val="002060"/>
                </a:solidFill>
                <a:latin typeface="Calibri" panose="020F0502020204030204" pitchFamily="34" charset="0"/>
                <a:ea typeface="Simplified Arabic" panose="02020603050405020304" pitchFamily="18" charset="-78"/>
                <a:cs typeface="Simplified Arabic" panose="02020603050405020304" pitchFamily="18" charset="-78"/>
              </a:rPr>
              <a:t>لبضع لحظات أو دقائق</a:t>
            </a:r>
            <a:r>
              <a:rPr lang="en-US" sz="2400" dirty="0">
                <a:solidFill>
                  <a:srgbClr val="002060"/>
                </a:solidFill>
                <a:latin typeface="Simplified Arabic" panose="02020603050405020304" pitchFamily="18" charset="-78"/>
                <a:ea typeface="Simplified Arabic" panose="02020603050405020304" pitchFamily="18" charset="-78"/>
                <a:cs typeface="Arial" panose="020B0604020202020204" pitchFamily="34" charset="0"/>
              </a:rPr>
              <a:t>- </a:t>
            </a:r>
            <a:r>
              <a:rPr lang="ar-SA" sz="2400" dirty="0">
                <a:solidFill>
                  <a:srgbClr val="002060"/>
                </a:solidFill>
                <a:latin typeface="Calibri" panose="020F0502020204030204" pitchFamily="34" charset="0"/>
                <a:ea typeface="Simplified Arabic" panose="02020603050405020304" pitchFamily="18" charset="-78"/>
                <a:cs typeface="Simplified Arabic" panose="02020603050405020304" pitchFamily="18" charset="-78"/>
              </a:rPr>
              <a:t> يناقش كلّ زوج من المتعلّمين ما توصل إليه، ثم يشارك زوجاً آخر من المتعلّمين لمناقشته</a:t>
            </a:r>
            <a:r>
              <a:rPr lang="en-US" sz="2400" dirty="0">
                <a:solidFill>
                  <a:srgbClr val="002060"/>
                </a:solidFill>
                <a:latin typeface="Simplified Arabic" panose="02020603050405020304" pitchFamily="18" charset="-78"/>
                <a:ea typeface="Simplified Arabic" panose="02020603050405020304" pitchFamily="18" charset="-78"/>
                <a:cs typeface="Arial" panose="020B0604020202020204" pitchFamily="34" charset="0"/>
              </a:rPr>
              <a:t>.</a:t>
            </a:r>
            <a:endParaRPr lang="en-US" sz="2400"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Y" sz="24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تتألف من عدة خطوات: 1</a:t>
            </a:r>
            <a:r>
              <a:rPr lang="ar-SY" sz="2400" b="1"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 التفكير 2- المزاوجة   3- المشاركة 4- المراجعة</a:t>
            </a:r>
            <a:endParaRPr lang="en-US" sz="2400" dirty="0" smtClean="0">
              <a:effectLst/>
              <a:latin typeface="Calibri" panose="020F0502020204030204" pitchFamily="34" charset="0"/>
              <a:ea typeface="Times New Roman" panose="02020603050405020304" pitchFamily="18" charset="0"/>
              <a:cs typeface="Arial" panose="020B0604020202020204" pitchFamily="34" charset="0"/>
            </a:endParaRPr>
          </a:p>
          <a:p>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9802" y="4893972"/>
            <a:ext cx="609600" cy="217868"/>
          </a:xfrm>
          <a:prstGeom prst="rect">
            <a:avLst/>
          </a:prstGeom>
        </p:spPr>
      </p:pic>
    </p:spTree>
    <p:extLst>
      <p:ext uri="{BB962C8B-B14F-4D97-AF65-F5344CB8AC3E}">
        <p14:creationId xmlns:p14="http://schemas.microsoft.com/office/powerpoint/2010/main" val="426640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445"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marL="228600" lvl="0" indent="-228600" algn="r">
              <a:spcBef>
                <a:spcPts val="670"/>
              </a:spcBef>
            </a:pPr>
            <a:r>
              <a:rPr lang="ar-SA" sz="2800" b="1" dirty="0">
                <a:solidFill>
                  <a:srgbClr val="3333CC"/>
                </a:solidFill>
                <a:latin typeface="Calibri" panose="020F0502020204030204" pitchFamily="34" charset="0"/>
                <a:ea typeface="+mn-ea"/>
                <a:cs typeface="Arial" panose="020B0604020202020204" pitchFamily="34" charset="0"/>
              </a:rPr>
              <a:t>4- الاعتراض بأنّ الميتافيزيقا كانت حجر عثرة في طريق التقدّم العلمي ثبت بأنّه باطل والدلائل على بطلانه عديدة، </a:t>
            </a:r>
            <a:r>
              <a:rPr lang="ar-SA" sz="2800" b="1" dirty="0">
                <a:solidFill>
                  <a:srgbClr val="FF33CC"/>
                </a:solidFill>
                <a:latin typeface="Calibri" panose="020F0502020204030204" pitchFamily="34" charset="0"/>
                <a:ea typeface="+mn-ea"/>
                <a:cs typeface="Arial" panose="020B0604020202020204" pitchFamily="34" charset="0"/>
              </a:rPr>
              <a:t>أوضح ذلك  .</a:t>
            </a:r>
            <a:r>
              <a:rPr lang="en-US" sz="2400" dirty="0">
                <a:solidFill>
                  <a:prstClr val="black"/>
                </a:solidFill>
                <a:latin typeface="Times New Roman" panose="02020603050405020304" pitchFamily="18" charset="0"/>
                <a:ea typeface="Times New Roman" panose="02020603050405020304" pitchFamily="18" charset="0"/>
                <a:cs typeface="+mn-cs"/>
              </a:rPr>
              <a:t/>
            </a:r>
            <a:br>
              <a:rPr lang="en-US" sz="2400" dirty="0">
                <a:solidFill>
                  <a:prstClr val="black"/>
                </a:solidFill>
                <a:latin typeface="Times New Roman" panose="02020603050405020304" pitchFamily="18" charset="0"/>
                <a:ea typeface="Times New Roman" panose="02020603050405020304" pitchFamily="18" charset="0"/>
                <a:cs typeface="+mn-cs"/>
              </a:rPr>
            </a:br>
            <a:endParaRPr lang="ar-SA" dirty="0"/>
          </a:p>
        </p:txBody>
      </p:sp>
      <p:sp>
        <p:nvSpPr>
          <p:cNvPr id="3" name="عنصر نائب للمحتوى 2"/>
          <p:cNvSpPr>
            <a:spLocks noGrp="1"/>
          </p:cNvSpPr>
          <p:nvPr>
            <p:ph idx="1"/>
          </p:nvPr>
        </p:nvSpPr>
        <p:spPr/>
        <p:txBody>
          <a:bodyPr>
            <a:normAutofit/>
          </a:bodyPr>
          <a:lstStyle/>
          <a:p>
            <a:pPr>
              <a:spcBef>
                <a:spcPts val="670"/>
              </a:spcBef>
            </a:pPr>
            <a:r>
              <a:rPr lang="ar-SA" sz="2400" b="1" dirty="0" smtClean="0">
                <a:solidFill>
                  <a:srgbClr val="002060"/>
                </a:solidFill>
                <a:latin typeface="Calibri" panose="020F0502020204030204" pitchFamily="34" charset="0"/>
              </a:rPr>
              <a:t>لأن </a:t>
            </a:r>
            <a:r>
              <a:rPr lang="ar-SA" sz="2400" b="1" dirty="0">
                <a:solidFill>
                  <a:srgbClr val="002060"/>
                </a:solidFill>
                <a:latin typeface="Calibri" panose="020F0502020204030204" pitchFamily="34" charset="0"/>
              </a:rPr>
              <a:t>هناك بعض النظريات العلمية الحديثة استندت إلى أفكار ميتافيزيقية كفرضيات بنت عليها نظرياتها       </a:t>
            </a:r>
            <a:endParaRPr lang="en-US" sz="2400" dirty="0" smtClean="0">
              <a:effectLst/>
              <a:latin typeface="Times New Roman" panose="02020603050405020304" pitchFamily="18" charset="0"/>
              <a:ea typeface="Times New Roman" panose="02020603050405020304" pitchFamily="18" charset="0"/>
            </a:endParaRPr>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8135" y="6465194"/>
            <a:ext cx="609600" cy="282262"/>
          </a:xfrm>
          <a:prstGeom prst="rect">
            <a:avLst/>
          </a:prstGeom>
        </p:spPr>
      </p:pic>
    </p:spTree>
    <p:extLst>
      <p:ext uri="{BB962C8B-B14F-4D97-AF65-F5344CB8AC3E}">
        <p14:creationId xmlns:p14="http://schemas.microsoft.com/office/powerpoint/2010/main" val="24340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1226"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marL="228600" lvl="0" indent="-228600" algn="r">
              <a:spcBef>
                <a:spcPts val="670"/>
              </a:spcBef>
              <a:buFont typeface="Arial" panose="020B0604020202020204" pitchFamily="34" charset="0"/>
              <a:buChar char="•"/>
            </a:pPr>
            <a:r>
              <a:rPr lang="ar-SA" sz="2800" b="1" dirty="0">
                <a:solidFill>
                  <a:srgbClr val="FF33CC"/>
                </a:solidFill>
                <a:latin typeface="Calibri" panose="020F0502020204030204" pitchFamily="34" charset="0"/>
                <a:ea typeface="+mn-ea"/>
                <a:cs typeface="Arial" panose="020B0604020202020204" pitchFamily="34" charset="0"/>
              </a:rPr>
              <a:t>5- أعالج الموضوع </a:t>
            </a:r>
            <a:r>
              <a:rPr lang="ar-SA" sz="2800" b="1" dirty="0">
                <a:solidFill>
                  <a:srgbClr val="3333CC"/>
                </a:solidFill>
                <a:latin typeface="Calibri" panose="020F0502020204030204" pitchFamily="34" charset="0"/>
                <a:ea typeface="+mn-ea"/>
                <a:cs typeface="Arial" panose="020B0604020202020204" pitchFamily="34" charset="0"/>
              </a:rPr>
              <a:t>أقدم رؤية أبين فيها أهمية نظرية المعرفة وتداخلاتها مع بقية العلوم.  </a:t>
            </a:r>
            <a:r>
              <a:rPr lang="en-US" sz="2400" dirty="0">
                <a:solidFill>
                  <a:prstClr val="black"/>
                </a:solidFill>
                <a:latin typeface="Times New Roman" panose="02020603050405020304" pitchFamily="18" charset="0"/>
                <a:ea typeface="Times New Roman" panose="02020603050405020304" pitchFamily="18" charset="0"/>
                <a:cs typeface="+mn-cs"/>
              </a:rPr>
              <a:t/>
            </a:r>
            <a:br>
              <a:rPr lang="en-US" sz="2400" dirty="0">
                <a:solidFill>
                  <a:prstClr val="black"/>
                </a:solidFill>
                <a:latin typeface="Times New Roman" panose="02020603050405020304" pitchFamily="18" charset="0"/>
                <a:ea typeface="Times New Roman" panose="02020603050405020304" pitchFamily="18" charset="0"/>
                <a:cs typeface="+mn-cs"/>
              </a:rPr>
            </a:br>
            <a:r>
              <a:rPr lang="ar-SA" sz="2800" dirty="0">
                <a:solidFill>
                  <a:prstClr val="black"/>
                </a:solidFill>
                <a:latin typeface="Calibri" panose="020F0502020204030204"/>
                <a:ea typeface="+mn-ea"/>
                <a:cs typeface="Arial" panose="020B0604020202020204" pitchFamily="34" charset="0"/>
              </a:rPr>
              <a:t/>
            </a:r>
            <a:br>
              <a:rPr lang="ar-SA" sz="2800" dirty="0">
                <a:solidFill>
                  <a:prstClr val="black"/>
                </a:solidFill>
                <a:latin typeface="Calibri" panose="020F0502020204030204"/>
                <a:ea typeface="+mn-ea"/>
                <a:cs typeface="Arial" panose="020B0604020202020204" pitchFamily="34" charset="0"/>
              </a:rPr>
            </a:br>
            <a:endParaRPr lang="ar-SA" dirty="0"/>
          </a:p>
        </p:txBody>
      </p:sp>
      <p:sp>
        <p:nvSpPr>
          <p:cNvPr id="3" name="عنصر نائب للمحتوى 2"/>
          <p:cNvSpPr>
            <a:spLocks noGrp="1"/>
          </p:cNvSpPr>
          <p:nvPr>
            <p:ph idx="1"/>
          </p:nvPr>
        </p:nvSpPr>
        <p:spPr/>
        <p:txBody>
          <a:bodyPr/>
          <a:lstStyle/>
          <a:p>
            <a:pPr>
              <a:spcBef>
                <a:spcPts val="670"/>
              </a:spcBef>
            </a:pPr>
            <a:r>
              <a:rPr lang="ar-SA" sz="2400" b="1" dirty="0" smtClean="0">
                <a:solidFill>
                  <a:srgbClr val="7030A0"/>
                </a:solidFill>
                <a:latin typeface="Times New Roman" panose="02020603050405020304" pitchFamily="18" charset="0"/>
                <a:ea typeface="Times New Roman" panose="02020603050405020304" pitchFamily="18" charset="0"/>
              </a:rPr>
              <a:t>نضع </a:t>
            </a:r>
            <a:r>
              <a:rPr lang="ar-SA" sz="2400" b="1" dirty="0">
                <a:solidFill>
                  <a:srgbClr val="7030A0"/>
                </a:solidFill>
                <a:latin typeface="Times New Roman" panose="02020603050405020304" pitchFamily="18" charset="0"/>
                <a:ea typeface="Times New Roman" panose="02020603050405020304" pitchFamily="18" charset="0"/>
              </a:rPr>
              <a:t>مقدمة مناسبة كأن نتكلم عن موضوع نظرية المعرفة وماذا تدرس </a:t>
            </a:r>
            <a:endParaRPr lang="en-US" sz="2400" dirty="0" smtClean="0">
              <a:effectLst/>
              <a:latin typeface="Times New Roman" panose="02020603050405020304" pitchFamily="18" charset="0"/>
              <a:ea typeface="Times New Roman" panose="02020603050405020304" pitchFamily="18" charset="0"/>
            </a:endParaRPr>
          </a:p>
          <a:p>
            <a:pPr>
              <a:spcBef>
                <a:spcPts val="670"/>
              </a:spcBef>
            </a:pPr>
            <a:r>
              <a:rPr lang="ar-SA" sz="2400" b="1" dirty="0">
                <a:solidFill>
                  <a:srgbClr val="7030A0"/>
                </a:solidFill>
                <a:latin typeface="Times New Roman" panose="02020603050405020304" pitchFamily="18" charset="0"/>
                <a:ea typeface="Times New Roman" panose="02020603050405020304" pitchFamily="18" charset="0"/>
              </a:rPr>
              <a:t>بعد ذلك نقدم تصور حول العلوم التي درسناها ولها علاقة بنظرية المعرفة </a:t>
            </a:r>
            <a:r>
              <a:rPr lang="ar-SA" sz="2400" b="1" dirty="0" smtClean="0">
                <a:solidFill>
                  <a:srgbClr val="7030A0"/>
                </a:solidFill>
                <a:latin typeface="Times New Roman" panose="02020603050405020304" pitchFamily="18" charset="0"/>
                <a:ea typeface="Times New Roman" panose="02020603050405020304" pitchFamily="18" charset="0"/>
              </a:rPr>
              <a:t>مع شرح مفصل لكل منها </a:t>
            </a:r>
            <a:endParaRPr lang="en-US" sz="2400" dirty="0" smtClean="0">
              <a:effectLst/>
              <a:latin typeface="Times New Roman" panose="02020603050405020304" pitchFamily="18" charset="0"/>
              <a:ea typeface="Times New Roman" panose="02020603050405020304" pitchFamily="18" charset="0"/>
            </a:endParaRPr>
          </a:p>
          <a:p>
            <a:pPr>
              <a:spcBef>
                <a:spcPts val="670"/>
              </a:spcBef>
            </a:pPr>
            <a:r>
              <a:rPr lang="ar-SA" sz="2400" b="1" dirty="0">
                <a:solidFill>
                  <a:srgbClr val="7030A0"/>
                </a:solidFill>
                <a:latin typeface="Times New Roman" panose="02020603050405020304" pitchFamily="18" charset="0"/>
                <a:ea typeface="Times New Roman" panose="02020603050405020304" pitchFamily="18" charset="0"/>
              </a:rPr>
              <a:t>نستنتج أن العلوم كلها متداخلة ويكمل بعضها الأخر </a:t>
            </a:r>
            <a:endParaRPr lang="en-US" sz="2400" dirty="0" smtClean="0">
              <a:effectLst/>
              <a:latin typeface="Times New Roman" panose="02020603050405020304" pitchFamily="18" charset="0"/>
              <a:ea typeface="Times New Roman" panose="02020603050405020304" pitchFamily="18" charset="0"/>
            </a:endParaRPr>
          </a:p>
          <a:p>
            <a:pPr>
              <a:spcBef>
                <a:spcPts val="670"/>
              </a:spcBef>
            </a:pPr>
            <a:r>
              <a:rPr lang="ar-SA" sz="2400" b="1" dirty="0">
                <a:solidFill>
                  <a:srgbClr val="7030A0"/>
                </a:solidFill>
                <a:latin typeface="Times New Roman" panose="02020603050405020304" pitchFamily="18" charset="0"/>
                <a:ea typeface="Times New Roman" panose="02020603050405020304" pitchFamily="18" charset="0"/>
              </a:rPr>
              <a:t>أعطي رأي في أهمية نظرية المعرفة وارتباطها بالعلوم الأخرى </a:t>
            </a:r>
            <a:r>
              <a:rPr lang="ar-SA" sz="2400" b="1" dirty="0" smtClean="0">
                <a:solidFill>
                  <a:srgbClr val="7030A0"/>
                </a:solidFill>
                <a:latin typeface="Times New Roman" panose="02020603050405020304" pitchFamily="18" charset="0"/>
                <a:ea typeface="Times New Roman" panose="02020603050405020304" pitchFamily="18" charset="0"/>
              </a:rPr>
              <a:t>وتعليل موقفي من الموضوع </a:t>
            </a:r>
            <a:endParaRPr lang="en-US" sz="2400" dirty="0" smtClean="0">
              <a:effectLst/>
              <a:latin typeface="Times New Roman" panose="02020603050405020304" pitchFamily="18" charset="0"/>
              <a:ea typeface="Times New Roman" panose="02020603050405020304" pitchFamily="18" charset="0"/>
            </a:endParaRPr>
          </a:p>
          <a:p>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9194" y="6452315"/>
            <a:ext cx="609600" cy="243626"/>
          </a:xfrm>
          <a:prstGeom prst="rect">
            <a:avLst/>
          </a:prstGeom>
        </p:spPr>
      </p:pic>
    </p:spTree>
    <p:extLst>
      <p:ext uri="{BB962C8B-B14F-4D97-AF65-F5344CB8AC3E}">
        <p14:creationId xmlns:p14="http://schemas.microsoft.com/office/powerpoint/2010/main" val="93821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1)">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10260" fill="hold"/>
                                        <p:tgtEl>
                                          <p:spTgt spid="4"/>
                                        </p:tgtEl>
                                      </p:cBhvr>
                                    </p:cmd>
                                  </p:child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1609859" y="850006"/>
            <a:ext cx="9894754" cy="4773478"/>
          </a:xfrm>
          <a:prstGeom prst="rect">
            <a:avLst/>
          </a:prstGeom>
          <a:noFill/>
          <a:ln>
            <a:noFill/>
          </a:ln>
        </p:spPr>
      </p:pic>
      <p:pic>
        <p:nvPicPr>
          <p:cNvPr id="5"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2073" y="6336405"/>
            <a:ext cx="609600" cy="308020"/>
          </a:xfrm>
          <a:prstGeom prst="rect">
            <a:avLst/>
          </a:prstGeom>
        </p:spPr>
      </p:pic>
    </p:spTree>
    <p:extLst>
      <p:ext uri="{BB962C8B-B14F-4D97-AF65-F5344CB8AC3E}">
        <p14:creationId xmlns:p14="http://schemas.microsoft.com/office/powerpoint/2010/main" val="10334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52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nSpc>
                <a:spcPct val="107000"/>
              </a:lnSpc>
              <a:spcAft>
                <a:spcPts val="800"/>
              </a:spcAft>
            </a:pPr>
            <a:r>
              <a:rPr lang="ar-SY" b="1" u="sng" dirty="0">
                <a:solidFill>
                  <a:srgbClr val="FF33CC"/>
                </a:solidFill>
                <a:latin typeface="Calibri" panose="020F0502020204030204" pitchFamily="34" charset="0"/>
                <a:ea typeface="Calibri" panose="020F0502020204030204" pitchFamily="34" charset="0"/>
                <a:cs typeface="Simplified Arabic" panose="02020603050405020304" pitchFamily="18" charset="-78"/>
              </a:rPr>
              <a:t>النشاط الأول: إثارة الدافعية للدرس:</a:t>
            </a:r>
            <a:r>
              <a:rPr lang="en-US" sz="3200" dirty="0" smtClean="0">
                <a:effectLst/>
                <a:latin typeface="Calibri" panose="020F0502020204030204" pitchFamily="34" charset="0"/>
                <a:ea typeface="Times New Roman" panose="02020603050405020304" pitchFamily="18" charset="0"/>
                <a:cs typeface="Arial" panose="020B0604020202020204" pitchFamily="34" charset="0"/>
              </a:rPr>
              <a:t/>
            </a:r>
            <a:br>
              <a:rPr lang="en-US" sz="3200" dirty="0" smtClean="0">
                <a:effectLst/>
                <a:latin typeface="Calibri" panose="020F0502020204030204" pitchFamily="34" charset="0"/>
                <a:ea typeface="Times New Roman" panose="02020603050405020304" pitchFamily="18" charset="0"/>
                <a:cs typeface="Arial" panose="020B0604020202020204" pitchFamily="34" charset="0"/>
              </a:rPr>
            </a:br>
            <a:endParaRPr lang="ar-SA" dirty="0"/>
          </a:p>
        </p:txBody>
      </p:sp>
      <p:sp>
        <p:nvSpPr>
          <p:cNvPr id="3" name="عنصر نائب للمحتوى 2"/>
          <p:cNvSpPr>
            <a:spLocks noGrp="1"/>
          </p:cNvSpPr>
          <p:nvPr>
            <p:ph idx="1"/>
          </p:nvPr>
        </p:nvSpPr>
        <p:spPr>
          <a:xfrm>
            <a:off x="2589212" y="1493949"/>
            <a:ext cx="8915400" cy="4417273"/>
          </a:xfrm>
        </p:spPr>
        <p:txBody>
          <a:bodyPr>
            <a:normAutofit/>
          </a:bodyPr>
          <a:lstStyle/>
          <a:p>
            <a:pPr algn="just">
              <a:lnSpc>
                <a:spcPct val="107000"/>
              </a:lnSpc>
              <a:spcAft>
                <a:spcPts val="800"/>
              </a:spcAft>
            </a:pPr>
            <a:r>
              <a:rPr lang="ar-SY" sz="19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إثارة تفكير الطلبة بأسئلة تحفيزية:</a:t>
            </a:r>
            <a:endParaRPr lang="en-US" sz="1900" b="1"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Y" sz="19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 ماذا تعني نظرية المعرفة </a:t>
            </a:r>
            <a:r>
              <a:rPr lang="ar-SY" sz="1900" b="1" dirty="0" smtClean="0">
                <a:solidFill>
                  <a:srgbClr val="7030A0"/>
                </a:solidFill>
                <a:latin typeface="Calibri" panose="020F0502020204030204" pitchFamily="34" charset="0"/>
                <a:ea typeface="Calibri" panose="020F0502020204030204" pitchFamily="34" charset="0"/>
                <a:cs typeface="Simplified Arabic" panose="02020603050405020304" pitchFamily="18" charset="-78"/>
              </a:rPr>
              <a:t>؟  بعد أخذ أراء الطلاب  بوصلنا </a:t>
            </a:r>
            <a:r>
              <a:rPr lang="ar-SY" sz="19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بأنها </a:t>
            </a:r>
            <a:endParaRPr lang="en-US" sz="1900" b="1" dirty="0" smtClean="0">
              <a:solidFill>
                <a:srgbClr val="FF0000"/>
              </a:solidFill>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Y" sz="1900" b="1" dirty="0">
                <a:solidFill>
                  <a:srgbClr val="00B050"/>
                </a:solidFill>
                <a:latin typeface="Calibri" panose="020F0502020204030204" pitchFamily="34" charset="0"/>
                <a:ea typeface="Calibri" panose="020F0502020204030204" pitchFamily="34" charset="0"/>
                <a:cs typeface="Simplified Arabic" panose="02020603050405020304" pitchFamily="18" charset="-78"/>
              </a:rPr>
              <a:t>تعالج عملية تكوين المعرفة الإنسانية من حيث طبيعتها وقيمتها وحدودها ومصدرها وعلاقتها بالواقع </a:t>
            </a:r>
            <a:endParaRPr lang="en-US" sz="1900" b="1" dirty="0" smtClean="0">
              <a:effectLst/>
              <a:latin typeface="Calibri" panose="020F0502020204030204" pitchFamily="34" charset="0"/>
              <a:ea typeface="Times New Roman" panose="02020603050405020304" pitchFamily="18" charset="0"/>
              <a:cs typeface="Arial" panose="020B0604020202020204" pitchFamily="34" charset="0"/>
            </a:endParaRPr>
          </a:p>
          <a:p>
            <a:pPr lvl="0" algn="just">
              <a:lnSpc>
                <a:spcPct val="107000"/>
              </a:lnSpc>
              <a:spcAft>
                <a:spcPts val="800"/>
              </a:spcAft>
              <a:buClr>
                <a:srgbClr val="A53010"/>
              </a:buClr>
            </a:pPr>
            <a:r>
              <a:rPr lang="ar-SY" sz="19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 ما هي فروع المعرفة التي عالجناها في السنوات الماضية</a:t>
            </a:r>
            <a:r>
              <a:rPr lang="ar-SY" sz="1900" b="1" dirty="0" smtClean="0">
                <a:solidFill>
                  <a:srgbClr val="7030A0"/>
                </a:solidFill>
                <a:latin typeface="Calibri" panose="020F0502020204030204" pitchFamily="34" charset="0"/>
                <a:ea typeface="Calibri" panose="020F0502020204030204" pitchFamily="34" charset="0"/>
                <a:cs typeface="Simplified Arabic" panose="02020603050405020304" pitchFamily="18" charset="-78"/>
              </a:rPr>
              <a:t>؟ </a:t>
            </a:r>
            <a:r>
              <a:rPr lang="ar-SY" sz="19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بعد أخذ أراء الطلاب  </a:t>
            </a:r>
            <a:r>
              <a:rPr lang="ar-SY" sz="1900" b="1" dirty="0" smtClean="0">
                <a:solidFill>
                  <a:srgbClr val="7030A0"/>
                </a:solidFill>
                <a:latin typeface="Calibri" panose="020F0502020204030204" pitchFamily="34" charset="0"/>
                <a:ea typeface="Calibri" panose="020F0502020204030204" pitchFamily="34" charset="0"/>
                <a:cs typeface="Simplified Arabic" panose="02020603050405020304" pitchFamily="18" charset="-78"/>
              </a:rPr>
              <a:t>توصلنا </a:t>
            </a:r>
            <a:r>
              <a:rPr lang="ar-SY" sz="19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بأنها </a:t>
            </a:r>
            <a:endParaRPr lang="en-US" sz="1900" b="1"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Y" sz="1900" b="1" dirty="0">
                <a:solidFill>
                  <a:srgbClr val="00B050"/>
                </a:solidFill>
                <a:latin typeface="Calibri" panose="020F0502020204030204" pitchFamily="34" charset="0"/>
                <a:ea typeface="Calibri" panose="020F0502020204030204" pitchFamily="34" charset="0"/>
                <a:cs typeface="Simplified Arabic" panose="02020603050405020304" pitchFamily="18" charset="-78"/>
              </a:rPr>
              <a:t>الميتافيزيقا     المنطق     علم النفس    الابستمولوجيا    الأنطولوجيا     الميتودلوجيا  </a:t>
            </a:r>
            <a:endParaRPr lang="en-US" sz="1900" b="1" dirty="0" smtClean="0">
              <a:effectLst/>
              <a:latin typeface="Calibri" panose="020F0502020204030204" pitchFamily="34" charset="0"/>
              <a:ea typeface="Times New Roman" panose="02020603050405020304" pitchFamily="18" charset="0"/>
              <a:cs typeface="Arial" panose="020B0604020202020204" pitchFamily="34" charset="0"/>
            </a:endParaRPr>
          </a:p>
          <a:p>
            <a:pPr lvl="0" algn="just">
              <a:lnSpc>
                <a:spcPct val="107000"/>
              </a:lnSpc>
              <a:spcAft>
                <a:spcPts val="800"/>
              </a:spcAft>
              <a:buClr>
                <a:srgbClr val="A53010"/>
              </a:buClr>
            </a:pPr>
            <a:r>
              <a:rPr lang="ar-SY" sz="1900" b="1" dirty="0">
                <a:latin typeface="Calibri" panose="020F0502020204030204" pitchFamily="34" charset="0"/>
                <a:ea typeface="Calibri" panose="020F0502020204030204" pitchFamily="34" charset="0"/>
                <a:cs typeface="Simplified Arabic" panose="02020603050405020304" pitchFamily="18" charset="-78"/>
              </a:rPr>
              <a:t>- </a:t>
            </a:r>
            <a:r>
              <a:rPr lang="ar-SA" sz="19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 هل هناك علاقة بين فروع المعرفة المختلفة </a:t>
            </a:r>
            <a:r>
              <a:rPr lang="ar-SA" sz="1900" b="1" dirty="0" smtClean="0">
                <a:solidFill>
                  <a:srgbClr val="7030A0"/>
                </a:solidFill>
                <a:latin typeface="Calibri" panose="020F0502020204030204" pitchFamily="34" charset="0"/>
                <a:ea typeface="Calibri" panose="020F0502020204030204" pitchFamily="34" charset="0"/>
                <a:cs typeface="Simplified Arabic" panose="02020603050405020304" pitchFamily="18" charset="-78"/>
              </a:rPr>
              <a:t>؟</a:t>
            </a:r>
            <a:r>
              <a:rPr lang="ar-SY" sz="19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 بعد أخذ أراء الطلاب  </a:t>
            </a:r>
            <a:r>
              <a:rPr lang="ar-SY" sz="1900" b="1" dirty="0" smtClean="0">
                <a:solidFill>
                  <a:srgbClr val="7030A0"/>
                </a:solidFill>
                <a:latin typeface="Calibri" panose="020F0502020204030204" pitchFamily="34" charset="0"/>
                <a:ea typeface="Calibri" panose="020F0502020204030204" pitchFamily="34" charset="0"/>
                <a:cs typeface="Simplified Arabic" panose="02020603050405020304" pitchFamily="18" charset="-78"/>
              </a:rPr>
              <a:t>توصلنا </a:t>
            </a:r>
            <a:r>
              <a:rPr lang="ar-SY" sz="19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بأنها </a:t>
            </a:r>
            <a:endParaRPr lang="en-US" sz="1900" b="1"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A" sz="1900" b="1" dirty="0">
                <a:solidFill>
                  <a:srgbClr val="00B050"/>
                </a:solidFill>
                <a:latin typeface="Calibri" panose="020F0502020204030204" pitchFamily="34" charset="0"/>
                <a:ea typeface="Calibri" panose="020F0502020204030204" pitchFamily="34" charset="0"/>
                <a:cs typeface="Simplified Arabic" panose="02020603050405020304" pitchFamily="18" charset="-78"/>
              </a:rPr>
              <a:t>العلاقة تكاملية كل منها يكمل عمل الأخر وتسعى لفهم الكون والإنسان وتفسير الظواهر </a:t>
            </a:r>
            <a:endParaRPr lang="en-US" sz="1900" b="1"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A" sz="19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 </a:t>
            </a:r>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4953" y="6310647"/>
            <a:ext cx="609600" cy="320899"/>
          </a:xfrm>
          <a:prstGeom prst="rect">
            <a:avLst/>
          </a:prstGeom>
        </p:spPr>
      </p:pic>
    </p:spTree>
    <p:extLst>
      <p:ext uri="{BB962C8B-B14F-4D97-AF65-F5344CB8AC3E}">
        <p14:creationId xmlns:p14="http://schemas.microsoft.com/office/powerpoint/2010/main" val="34611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1)">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heel(1)">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heel(1)">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heel(1)">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heel(1)">
                                      <p:cBhvr>
                                        <p:cTn id="4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4"/>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34400" fill="hold"/>
                                        <p:tgtEl>
                                          <p:spTgt spid="4"/>
                                        </p:tgtEl>
                                      </p:cBhvr>
                                    </p:cmd>
                                  </p:childTnLst>
                                </p:cTn>
                              </p:par>
                            </p:childTnLst>
                          </p:cTn>
                        </p:par>
                      </p:childTnLst>
                    </p:cTn>
                  </p:par>
                </p:childTnLst>
              </p:cTn>
              <p:nextCondLst>
                <p:cond evt="onClick" delay="0">
                  <p:tgtEl>
                    <p:spTgt spid="4"/>
                  </p:tgtEl>
                </p:cond>
              </p:nextCondLst>
            </p:seq>
            <p:audio>
              <p:cMediaNode vol="80000">
                <p:cTn id="5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marL="342900" lvl="0" indent="-342900">
              <a:lnSpc>
                <a:spcPct val="107000"/>
              </a:lnSpc>
              <a:spcBef>
                <a:spcPts val="1000"/>
              </a:spcBef>
              <a:spcAft>
                <a:spcPts val="800"/>
              </a:spcAft>
            </a:pPr>
            <a:r>
              <a:rPr lang="ar-SA" sz="18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لنتمكن من تتمة الأنشطة الصفية </a:t>
            </a:r>
            <a:r>
              <a:rPr lang="ar-SA" sz="17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لابدّ من تحديد الاستراتيجية المناسبة للدرس وهي استراتيجية</a:t>
            </a:r>
            <a:r>
              <a:rPr lang="ar-SA" sz="1700"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 </a:t>
            </a:r>
            <a:r>
              <a:rPr lang="en-US" sz="1700" dirty="0">
                <a:solidFill>
                  <a:prstClr val="black">
                    <a:lumMod val="75000"/>
                    <a:lumOff val="25000"/>
                  </a:prstClr>
                </a:solidFill>
                <a:latin typeface="Calibri" panose="020F0502020204030204" pitchFamily="34" charset="0"/>
                <a:ea typeface="Times New Roman" panose="02020603050405020304" pitchFamily="18" charset="0"/>
                <a:cs typeface="Arial" panose="020B0604020202020204" pitchFamily="34" charset="0"/>
              </a:rPr>
              <a:t/>
            </a:r>
            <a:br>
              <a:rPr lang="en-US" sz="1700" dirty="0">
                <a:solidFill>
                  <a:prstClr val="black">
                    <a:lumMod val="75000"/>
                    <a:lumOff val="25000"/>
                  </a:prstClr>
                </a:solidFill>
                <a:latin typeface="Calibri" panose="020F0502020204030204" pitchFamily="34" charset="0"/>
                <a:ea typeface="Times New Roman" panose="02020603050405020304" pitchFamily="18" charset="0"/>
                <a:cs typeface="Arial" panose="020B0604020202020204" pitchFamily="34" charset="0"/>
              </a:rPr>
            </a:br>
            <a:r>
              <a:rPr lang="ar-SA" sz="1700" b="1" dirty="0">
                <a:solidFill>
                  <a:srgbClr val="00B050"/>
                </a:solidFill>
                <a:latin typeface="Calibri" panose="020F0502020204030204" pitchFamily="34" charset="0"/>
                <a:ea typeface="Calibri" panose="020F0502020204030204" pitchFamily="34" charset="0"/>
                <a:cs typeface="Simplified Arabic" panose="02020603050405020304" pitchFamily="18" charset="-78"/>
              </a:rPr>
              <a:t>التعلم التعاوني-  فكر زاوج شارك</a:t>
            </a:r>
            <a:r>
              <a:rPr lang="en-US" sz="1700" dirty="0">
                <a:solidFill>
                  <a:prstClr val="black">
                    <a:lumMod val="75000"/>
                    <a:lumOff val="25000"/>
                  </a:prstClr>
                </a:solidFill>
                <a:latin typeface="Calibri" panose="020F0502020204030204" pitchFamily="34" charset="0"/>
                <a:ea typeface="Times New Roman" panose="02020603050405020304" pitchFamily="18" charset="0"/>
                <a:cs typeface="Arial" panose="020B0604020202020204" pitchFamily="34" charset="0"/>
              </a:rPr>
              <a:t/>
            </a:r>
            <a:br>
              <a:rPr lang="en-US" sz="1700" dirty="0">
                <a:solidFill>
                  <a:prstClr val="black">
                    <a:lumMod val="75000"/>
                    <a:lumOff val="25000"/>
                  </a:prstClr>
                </a:solidFill>
                <a:latin typeface="Calibri" panose="020F0502020204030204" pitchFamily="34" charset="0"/>
                <a:ea typeface="Times New Roman" panose="02020603050405020304" pitchFamily="18" charset="0"/>
                <a:cs typeface="Arial" panose="020B0604020202020204" pitchFamily="34" charset="0"/>
              </a:rPr>
            </a:br>
            <a:endParaRPr lang="ar-SA" dirty="0"/>
          </a:p>
        </p:txBody>
      </p:sp>
      <p:pic>
        <p:nvPicPr>
          <p:cNvPr id="4" name="عنصر نائب للمحتوى 3"/>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63650" y="1905000"/>
            <a:ext cx="9478851" cy="4351338"/>
          </a:xfrm>
          <a:prstGeom prst="rect">
            <a:avLst/>
          </a:prstGeom>
          <a:noFill/>
          <a:ln>
            <a:noFill/>
          </a:ln>
        </p:spPr>
      </p:pic>
      <p:pic>
        <p:nvPicPr>
          <p:cNvPr id="5"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6468" y="6387921"/>
            <a:ext cx="609600" cy="346656"/>
          </a:xfrm>
          <a:prstGeom prst="rect">
            <a:avLst/>
          </a:prstGeom>
        </p:spPr>
      </p:pic>
    </p:spTree>
    <p:extLst>
      <p:ext uri="{BB962C8B-B14F-4D97-AF65-F5344CB8AC3E}">
        <p14:creationId xmlns:p14="http://schemas.microsoft.com/office/powerpoint/2010/main" val="40398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0917"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marL="228600" lvl="0" indent="-228600">
              <a:lnSpc>
                <a:spcPct val="107000"/>
              </a:lnSpc>
              <a:spcBef>
                <a:spcPts val="1000"/>
              </a:spcBef>
              <a:spcAft>
                <a:spcPts val="800"/>
              </a:spcAft>
            </a:pPr>
            <a:r>
              <a:rPr lang="ar-SA" sz="2800" b="1" u="sng" dirty="0">
                <a:solidFill>
                  <a:srgbClr val="FF33CC"/>
                </a:solidFill>
                <a:latin typeface="Calibri" panose="020F0502020204030204" pitchFamily="34" charset="0"/>
                <a:ea typeface="Calibri" panose="020F0502020204030204" pitchFamily="34" charset="0"/>
                <a:cs typeface="Simplified Arabic" panose="02020603050405020304" pitchFamily="18" charset="-78"/>
              </a:rPr>
              <a:t>النشاط الثاني:</a:t>
            </a:r>
            <a:r>
              <a:rPr lang="en-US" sz="1800" dirty="0">
                <a:solidFill>
                  <a:prstClr val="black"/>
                </a:solidFill>
                <a:latin typeface="Calibri" panose="020F0502020204030204" pitchFamily="34" charset="0"/>
                <a:ea typeface="Times New Roman" panose="02020603050405020304" pitchFamily="18" charset="0"/>
                <a:cs typeface="Arial" panose="020B0604020202020204" pitchFamily="34" charset="0"/>
              </a:rPr>
              <a:t/>
            </a:r>
            <a:br>
              <a:rPr lang="en-US" sz="1800" dirty="0">
                <a:solidFill>
                  <a:prstClr val="black"/>
                </a:solidFill>
                <a:latin typeface="Calibri" panose="020F0502020204030204" pitchFamily="34" charset="0"/>
                <a:ea typeface="Times New Roman" panose="02020603050405020304" pitchFamily="18" charset="0"/>
                <a:cs typeface="Arial" panose="020B0604020202020204" pitchFamily="34" charset="0"/>
              </a:rPr>
            </a:br>
            <a:endParaRPr lang="ar-SA" dirty="0"/>
          </a:p>
        </p:txBody>
      </p:sp>
      <p:sp>
        <p:nvSpPr>
          <p:cNvPr id="3" name="عنصر نائب للمحتوى 2"/>
          <p:cNvSpPr>
            <a:spLocks noGrp="1"/>
          </p:cNvSpPr>
          <p:nvPr>
            <p:ph idx="1"/>
          </p:nvPr>
        </p:nvSpPr>
        <p:spPr/>
        <p:txBody>
          <a:bodyPr/>
          <a:lstStyle/>
          <a:p>
            <a:pPr algn="just">
              <a:lnSpc>
                <a:spcPct val="107000"/>
              </a:lnSpc>
              <a:spcAft>
                <a:spcPts val="800"/>
              </a:spcAft>
            </a:pPr>
            <a:r>
              <a:rPr lang="ar-SA" sz="2400" dirty="0" smtClean="0">
                <a:solidFill>
                  <a:srgbClr val="002060"/>
                </a:solidFill>
                <a:latin typeface="Calibri" panose="020F0502020204030204" pitchFamily="34" charset="0"/>
                <a:ea typeface="Calibri" panose="020F0502020204030204" pitchFamily="34" charset="0"/>
                <a:cs typeface="Simplified Arabic" panose="02020603050405020304" pitchFamily="18" charset="-78"/>
              </a:rPr>
              <a:t>ثم </a:t>
            </a:r>
            <a:r>
              <a:rPr lang="ar-SA" sz="24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يقوم المعلم بطرح سؤال:</a:t>
            </a:r>
            <a:endParaRPr lang="en-US" sz="2400"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A" sz="2400"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    عن موضوع دراسة كلا منها </a:t>
            </a:r>
            <a:endParaRPr lang="en-US" sz="2400"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A" sz="24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 نطلب من الطلبة التفكير فردياً في هذا السؤال لمدة دقيقة .</a:t>
            </a:r>
            <a:endParaRPr lang="en-US" sz="2400"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A" sz="24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 ثم نطلب من كل </a:t>
            </a:r>
            <a:r>
              <a:rPr lang="ar-SA" sz="2400" dirty="0" smtClean="0">
                <a:solidFill>
                  <a:srgbClr val="002060"/>
                </a:solidFill>
                <a:latin typeface="Calibri" panose="020F0502020204030204" pitchFamily="34" charset="0"/>
                <a:ea typeface="Calibri" panose="020F0502020204030204" pitchFamily="34" charset="0"/>
                <a:cs typeface="Simplified Arabic" panose="02020603050405020304" pitchFamily="18" charset="-78"/>
              </a:rPr>
              <a:t>طالبين أن </a:t>
            </a:r>
            <a:r>
              <a:rPr lang="ar-SA" sz="24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يفكروا في هذا السؤال لمدة (دقيقتين  ).</a:t>
            </a:r>
            <a:endParaRPr lang="en-US" sz="2400"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A" sz="24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نطلب من كل مجموعة عرض إجابتها شفهياً،</a:t>
            </a:r>
            <a:endParaRPr lang="en-US" sz="2400" dirty="0" smtClean="0">
              <a:effectLst/>
              <a:latin typeface="Calibri" panose="020F0502020204030204" pitchFamily="34" charset="0"/>
              <a:ea typeface="Times New Roman" panose="02020603050405020304" pitchFamily="18" charset="0"/>
              <a:cs typeface="Arial" panose="020B0604020202020204" pitchFamily="34" charset="0"/>
            </a:endParaRPr>
          </a:p>
          <a:p>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3893" y="6297769"/>
            <a:ext cx="609600" cy="359536"/>
          </a:xfrm>
          <a:prstGeom prst="rect">
            <a:avLst/>
          </a:prstGeom>
        </p:spPr>
      </p:pic>
    </p:spTree>
    <p:extLst>
      <p:ext uri="{BB962C8B-B14F-4D97-AF65-F5344CB8AC3E}">
        <p14:creationId xmlns:p14="http://schemas.microsoft.com/office/powerpoint/2010/main" val="303165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5122"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37893" y="624110"/>
            <a:ext cx="9366719" cy="1280890"/>
          </a:xfrm>
        </p:spPr>
        <p:txBody>
          <a:bodyPr>
            <a:normAutofit/>
          </a:bodyPr>
          <a:lstStyle/>
          <a:p>
            <a:r>
              <a:rPr lang="ar-SA" sz="28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نعتمد على الإجابات التي حصلنا عليها من إثارة الدافعية، لنتوصل إلى </a:t>
            </a:r>
            <a:br>
              <a:rPr lang="ar-SA" sz="2800"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br>
            <a:r>
              <a:rPr lang="ar-SA" sz="2800" b="1" dirty="0" smtClean="0">
                <a:solidFill>
                  <a:srgbClr val="7030A0"/>
                </a:solidFill>
                <a:latin typeface="Calibri" panose="020F0502020204030204" pitchFamily="34" charset="0"/>
                <a:ea typeface="Calibri" panose="020F0502020204030204" pitchFamily="34" charset="0"/>
                <a:cs typeface="Simplified Arabic" panose="02020603050405020304" pitchFamily="18" charset="-78"/>
              </a:rPr>
              <a:t>المعلومات التالية </a:t>
            </a:r>
            <a:endParaRPr lang="ar-SA" b="1" dirty="0">
              <a:solidFill>
                <a:srgbClr val="7030A0"/>
              </a:solidFill>
            </a:endParaRPr>
          </a:p>
        </p:txBody>
      </p:sp>
      <p:sp>
        <p:nvSpPr>
          <p:cNvPr id="3" name="عنصر نائب للمحتوى 2"/>
          <p:cNvSpPr>
            <a:spLocks noGrp="1"/>
          </p:cNvSpPr>
          <p:nvPr>
            <p:ph idx="1"/>
          </p:nvPr>
        </p:nvSpPr>
        <p:spPr/>
        <p:txBody>
          <a:bodyPr/>
          <a:lstStyle/>
          <a:p>
            <a:pPr algn="just">
              <a:lnSpc>
                <a:spcPct val="107000"/>
              </a:lnSpc>
              <a:spcAft>
                <a:spcPts val="800"/>
              </a:spcAft>
            </a:pPr>
            <a:r>
              <a:rPr lang="ar-SA" sz="28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مبحث </a:t>
            </a:r>
            <a:r>
              <a:rPr lang="ar-SA" sz="28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المعرفة</a:t>
            </a:r>
            <a:r>
              <a:rPr lang="ar-SA" sz="2800"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 </a:t>
            </a:r>
            <a:r>
              <a:rPr lang="ar-SA" sz="28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يتناول عملية تكوين المعرفة الإنسانية من حيث طبيعتها وقيمتها وحدودها وعلاقاتها بالواقع ومصدرها أما </a:t>
            </a:r>
            <a:r>
              <a:rPr lang="ar-SA" sz="28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الأبستمولوجيا</a:t>
            </a:r>
            <a:r>
              <a:rPr lang="ar-SA" sz="28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 فهي دراسة نقدية لمبادئ العلوم المختلفة تحاول تحديد أصلها وقيمتها تنحصر في دراسة المعرفة العلمية فقط في وضع محدد تاريخيا من دون أن تنزع نحو إجابات مطلقة </a:t>
            </a:r>
            <a:endParaRPr lang="en-US" sz="2800"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A" sz="28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إنها دراسة نمو المعرفة العلمية </a:t>
            </a:r>
            <a:endParaRPr lang="en-US" sz="2800" dirty="0" smtClean="0">
              <a:effectLst/>
              <a:latin typeface="Calibri" panose="020F0502020204030204" pitchFamily="34" charset="0"/>
              <a:ea typeface="Times New Roman" panose="02020603050405020304" pitchFamily="18" charset="0"/>
              <a:cs typeface="Arial" panose="020B0604020202020204" pitchFamily="34" charset="0"/>
            </a:endParaRPr>
          </a:p>
          <a:p>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2377" y="6735650"/>
            <a:ext cx="609600" cy="122349"/>
          </a:xfrm>
          <a:prstGeom prst="rect">
            <a:avLst/>
          </a:prstGeom>
        </p:spPr>
      </p:pic>
    </p:spTree>
    <p:extLst>
      <p:ext uri="{BB962C8B-B14F-4D97-AF65-F5344CB8AC3E}">
        <p14:creationId xmlns:p14="http://schemas.microsoft.com/office/powerpoint/2010/main" val="182137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4611"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ar-SA" b="1" dirty="0">
                <a:solidFill>
                  <a:srgbClr val="7030A0"/>
                </a:solidFill>
                <a:latin typeface="Calibri" panose="020F0502020204030204" pitchFamily="34" charset="0"/>
                <a:ea typeface="Calibri" panose="020F0502020204030204" pitchFamily="34" charset="0"/>
                <a:cs typeface="Simplified Arabic" panose="02020603050405020304" pitchFamily="18" charset="-78"/>
              </a:rPr>
              <a:t>وهناك فروع عديدة للمعرفة مثل</a:t>
            </a:r>
            <a:endParaRPr lang="ar-SA" b="1" dirty="0">
              <a:solidFill>
                <a:srgbClr val="7030A0"/>
              </a:solidFill>
            </a:endParaRPr>
          </a:p>
        </p:txBody>
      </p:sp>
      <p:sp>
        <p:nvSpPr>
          <p:cNvPr id="3" name="عنصر نائب للمحتوى 2"/>
          <p:cNvSpPr>
            <a:spLocks noGrp="1"/>
          </p:cNvSpPr>
          <p:nvPr>
            <p:ph idx="1"/>
          </p:nvPr>
        </p:nvSpPr>
        <p:spPr/>
        <p:txBody>
          <a:bodyPr/>
          <a:lstStyle/>
          <a:p>
            <a:pPr algn="just">
              <a:lnSpc>
                <a:spcPct val="107000"/>
              </a:lnSpc>
              <a:spcAft>
                <a:spcPts val="800"/>
              </a:spcAft>
            </a:pPr>
            <a:r>
              <a:rPr lang="ar-SA" sz="28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السيكولوجيا </a:t>
            </a:r>
            <a:r>
              <a:rPr lang="ar-SA" sz="28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علم النفس تدرس سلوك الكائنات ومن ضمنها العمليات المعرفية و</a:t>
            </a:r>
            <a:r>
              <a:rPr lang="ar-SA" sz="28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المنطق</a:t>
            </a:r>
            <a:r>
              <a:rPr lang="ar-SA" sz="28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 الذي أعتبره أرسطو آلة العلم وجعلة مدخل لجميع العلوم ومر معنا بالدرس السابق أنه علم قوانين الفكر، أَي أنهَ فرع من فروع المعرفة  </a:t>
            </a:r>
            <a:endParaRPr lang="en-US" sz="2800"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A" sz="28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وأيضاً </a:t>
            </a:r>
            <a:r>
              <a:rPr lang="ar-SA" sz="2800"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الميتافيزيقا</a:t>
            </a:r>
            <a:r>
              <a:rPr lang="ar-SA" sz="28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 ما بعد الطبيعة وأعتبرها أرسطو الفلسفة الأولى وقسمها إلى الأنطولوجيا وعلم اللاهوت والعلم الكلي (أي معرفة المطلق وعلة الكون) </a:t>
            </a:r>
            <a:endParaRPr lang="en-US" sz="2800" dirty="0" smtClean="0">
              <a:effectLst/>
              <a:latin typeface="Calibri" panose="020F0502020204030204" pitchFamily="34" charset="0"/>
              <a:ea typeface="Times New Roman" panose="02020603050405020304" pitchFamily="18" charset="0"/>
              <a:cs typeface="Arial" panose="020B0604020202020204" pitchFamily="34" charset="0"/>
            </a:endParaRPr>
          </a:p>
          <a:p>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8135" y="6336405"/>
            <a:ext cx="609600" cy="359535"/>
          </a:xfrm>
          <a:prstGeom prst="rect">
            <a:avLst/>
          </a:prstGeom>
        </p:spPr>
      </p:pic>
    </p:spTree>
    <p:extLst>
      <p:ext uri="{BB962C8B-B14F-4D97-AF65-F5344CB8AC3E}">
        <p14:creationId xmlns:p14="http://schemas.microsoft.com/office/powerpoint/2010/main" val="58325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4150"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marL="228600" lvl="0" indent="-228600">
              <a:lnSpc>
                <a:spcPct val="107000"/>
              </a:lnSpc>
              <a:spcBef>
                <a:spcPts val="1000"/>
              </a:spcBef>
              <a:spcAft>
                <a:spcPts val="800"/>
              </a:spcAft>
            </a:pPr>
            <a:r>
              <a:rPr lang="ar-SA" sz="2800" b="1" dirty="0">
                <a:solidFill>
                  <a:srgbClr val="FF33CC"/>
                </a:solidFill>
                <a:latin typeface="Calibri" panose="020F0502020204030204" pitchFamily="34" charset="0"/>
                <a:ea typeface="Simplified Arabic" panose="02020603050405020304" pitchFamily="18" charset="-78"/>
                <a:cs typeface="Simplified Arabic" panose="02020603050405020304" pitchFamily="18" charset="-78"/>
              </a:rPr>
              <a:t>ثانياً: استراتيجية جيكسو (</a:t>
            </a:r>
            <a:r>
              <a:rPr lang="ar-SA" sz="2800" b="1" dirty="0">
                <a:solidFill>
                  <a:srgbClr val="FF33CC"/>
                </a:solidFill>
                <a:latin typeface="Calibri" panose="020F0502020204030204" pitchFamily="34" charset="0"/>
                <a:ea typeface="Times New Roman" panose="02020603050405020304" pitchFamily="18" charset="0"/>
                <a:cs typeface="Simplified Arabic" panose="02020603050405020304" pitchFamily="18" charset="-78"/>
              </a:rPr>
              <a:t>مجموعات التركيب ):</a:t>
            </a:r>
            <a:r>
              <a:rPr lang="en-US" sz="1800" dirty="0">
                <a:solidFill>
                  <a:prstClr val="black"/>
                </a:solidFill>
                <a:latin typeface="Calibri" panose="020F0502020204030204" pitchFamily="34" charset="0"/>
                <a:ea typeface="Times New Roman" panose="02020603050405020304" pitchFamily="18" charset="0"/>
                <a:cs typeface="Arial" panose="020B0604020202020204" pitchFamily="34" charset="0"/>
              </a:rPr>
              <a:t/>
            </a:r>
            <a:br>
              <a:rPr lang="en-US" sz="1800" dirty="0">
                <a:solidFill>
                  <a:prstClr val="black"/>
                </a:solidFill>
                <a:latin typeface="Calibri" panose="020F0502020204030204" pitchFamily="34" charset="0"/>
                <a:ea typeface="Times New Roman" panose="02020603050405020304" pitchFamily="18" charset="0"/>
                <a:cs typeface="Arial" panose="020B0604020202020204" pitchFamily="34" charset="0"/>
              </a:rPr>
            </a:br>
            <a:endParaRPr lang="ar-SA" dirty="0"/>
          </a:p>
        </p:txBody>
      </p:sp>
      <p:sp>
        <p:nvSpPr>
          <p:cNvPr id="3" name="عنصر نائب للمحتوى 2"/>
          <p:cNvSpPr>
            <a:spLocks noGrp="1"/>
          </p:cNvSpPr>
          <p:nvPr>
            <p:ph idx="1"/>
          </p:nvPr>
        </p:nvSpPr>
        <p:spPr>
          <a:xfrm>
            <a:off x="2589212" y="1571223"/>
            <a:ext cx="8915400" cy="4339999"/>
          </a:xfrm>
        </p:spPr>
        <p:txBody>
          <a:bodyPr>
            <a:normAutofit/>
          </a:bodyPr>
          <a:lstStyle/>
          <a:p>
            <a:pPr algn="just">
              <a:lnSpc>
                <a:spcPct val="107000"/>
              </a:lnSpc>
              <a:spcAft>
                <a:spcPts val="800"/>
              </a:spcAft>
            </a:pPr>
            <a:r>
              <a:rPr lang="ar-SA" sz="2800" dirty="0" smtClean="0">
                <a:solidFill>
                  <a:srgbClr val="002060"/>
                </a:solidFill>
                <a:latin typeface="Calibri" panose="020F0502020204030204" pitchFamily="34" charset="0"/>
                <a:ea typeface="Calibri" panose="020F0502020204030204" pitchFamily="34" charset="0"/>
                <a:cs typeface="Simplified Arabic" panose="02020603050405020304" pitchFamily="18" charset="-78"/>
              </a:rPr>
              <a:t>- </a:t>
            </a:r>
            <a:r>
              <a:rPr lang="ar-SA" sz="28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ثم نقسم الطلبة إلى أربع مجموعات كل مجموعة 8 طلاب حسب عدد طلاب الصف تسمى المجموعة الأم نعطيهم أرقام من 1-8  كل طالبين ينتقلون لمجموعة الخبراء ونعطيهم مدة (6 دقائق)  حيث كل مجموعة تدرس علاقة  نظرية المعرفة بفرع من فروع المعرفة السابقة والوصول إلى فكرة صحيحة تجيب عن السؤال المطروح </a:t>
            </a:r>
            <a:endParaRPr lang="en-US" sz="2800" dirty="0" smtClean="0">
              <a:effectLst/>
              <a:latin typeface="Calibri" panose="020F050202020403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ar-SA" sz="2800" dirty="0">
                <a:solidFill>
                  <a:srgbClr val="002060"/>
                </a:solidFill>
                <a:latin typeface="Calibri" panose="020F0502020204030204" pitchFamily="34" charset="0"/>
                <a:ea typeface="Calibri" panose="020F0502020204030204" pitchFamily="34" charset="0"/>
                <a:cs typeface="Simplified Arabic" panose="02020603050405020304" pitchFamily="18" charset="-78"/>
              </a:rPr>
              <a:t>بعد ذلك يرجع كل طالبين إلى مجموعتهم الأم ونعطيهم 10 دقائق لينقل كل طالبين ما توصلون له إلى باقي زملائهم وبالتالي يحصل جميع أفراد المجموعة على علاقة نظرية المعرفة بفروع المعرفة التي تكلمنا عنها </a:t>
            </a:r>
            <a:endParaRPr lang="en-US" sz="2800" dirty="0" smtClean="0">
              <a:effectLst/>
              <a:latin typeface="Calibri" panose="020F0502020204030204" pitchFamily="34" charset="0"/>
              <a:ea typeface="Times New Roman" panose="02020603050405020304" pitchFamily="18" charset="0"/>
              <a:cs typeface="Arial" panose="020B0604020202020204" pitchFamily="34" charset="0"/>
            </a:endParaRPr>
          </a:p>
          <a:p>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3741" y="6323527"/>
            <a:ext cx="609600" cy="320898"/>
          </a:xfrm>
          <a:prstGeom prst="rect">
            <a:avLst/>
          </a:prstGeom>
        </p:spPr>
      </p:pic>
    </p:spTree>
    <p:extLst>
      <p:ext uri="{BB962C8B-B14F-4D97-AF65-F5344CB8AC3E}">
        <p14:creationId xmlns:p14="http://schemas.microsoft.com/office/powerpoint/2010/main" val="203749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55762"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ربطة">
  <a:themeElements>
    <a:clrScheme name="ربطة">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ربطة">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ربطة">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75</TotalTime>
  <Words>864</Words>
  <Application>Microsoft Office PowerPoint</Application>
  <PresentationFormat>شاشة عريضة</PresentationFormat>
  <Paragraphs>65</Paragraphs>
  <Slides>21</Slides>
  <Notes>0</Notes>
  <HiddenSlides>0</HiddenSlides>
  <MMClips>21</MMClips>
  <ScaleCrop>false</ScaleCrop>
  <HeadingPairs>
    <vt:vector size="6" baseType="variant">
      <vt:variant>
        <vt:lpstr>الخطوط المستخدمة</vt:lpstr>
      </vt:variant>
      <vt:variant>
        <vt:i4>7</vt:i4>
      </vt:variant>
      <vt:variant>
        <vt:lpstr>نسق</vt:lpstr>
      </vt:variant>
      <vt:variant>
        <vt:i4>2</vt:i4>
      </vt:variant>
      <vt:variant>
        <vt:lpstr>عناوين الشرائح</vt:lpstr>
      </vt:variant>
      <vt:variant>
        <vt:i4>21</vt:i4>
      </vt:variant>
    </vt:vector>
  </HeadingPairs>
  <TitlesOfParts>
    <vt:vector size="30" baseType="lpstr">
      <vt:lpstr>Arial</vt:lpstr>
      <vt:lpstr>Calibri</vt:lpstr>
      <vt:lpstr>Century Gothic</vt:lpstr>
      <vt:lpstr>Simplified Arabic</vt:lpstr>
      <vt:lpstr>Tahoma</vt:lpstr>
      <vt:lpstr>Times New Roman</vt:lpstr>
      <vt:lpstr>Wingdings 3</vt:lpstr>
      <vt:lpstr>Office Theme</vt:lpstr>
      <vt:lpstr>ربطة</vt:lpstr>
      <vt:lpstr> مبحث المعرفة وتداخلاته مع العلوم الآخرى   </vt:lpstr>
      <vt:lpstr>استراتيجية فكر زاوج شارك: </vt:lpstr>
      <vt:lpstr>عرض تقديمي في PowerPoint</vt:lpstr>
      <vt:lpstr>النشاط الأول: إثارة الدافعية للدرس: </vt:lpstr>
      <vt:lpstr>لنتمكن من تتمة الأنشطة الصفية لابدّ من تحديد الاستراتيجية المناسبة للدرس وهي استراتيجية  التعلم التعاوني-  فكر زاوج شارك </vt:lpstr>
      <vt:lpstr>النشاط الثاني: </vt:lpstr>
      <vt:lpstr>نعتمد على الإجابات التي حصلنا عليها من إثارة الدافعية، لنتوصل إلى  المعلومات التالية </vt:lpstr>
      <vt:lpstr>وهناك فروع عديدة للمعرفة مثل</vt:lpstr>
      <vt:lpstr>ثانياً: استراتيجية جيكسو (مجموعات التركيب ): </vt:lpstr>
      <vt:lpstr>وبعد ذلك يطرح المدرس على الطلاب أسئلة حول الأفكار ونطلب من كل مجموعة عرض إجابتها شفهياً، لنصل لإجابة مفيدة وصحيحة  </vt:lpstr>
      <vt:lpstr>حيث مجموعة الخبراء الأولى بحثت في      1-  مبحث المعرفة وعلاقته بعلم النفس وتوصلت للأفكار التالية : </vt:lpstr>
      <vt:lpstr>المجموعة الخبراء الثانية بحثت في :  2- نظريّة المعرفة والإبستمولوجيا </vt:lpstr>
      <vt:lpstr>مجموعة الخبراء الثالثة بحثت في  3 - نظريّة المعرفة والميتافيزيقا </vt:lpstr>
      <vt:lpstr>مجموعة الخبراء الرابعة بحثت عن     4-  نظريّة المعرفة والمنطق </vt:lpstr>
      <vt:lpstr>التقويم </vt:lpstr>
      <vt:lpstr>ب- أصبحت المعرفة موضع اهتمام علم النفس المعرفي، أفسَر ذلك. </vt:lpstr>
      <vt:lpstr>ت-  أبين لماذا تختلف نظريّة المعرفة التقليديّة عن الأبستمولوجيا من حيث الوسائل والاختصاص </vt:lpstr>
      <vt:lpstr>2- أحدّد معنى المصطلحات الآتية: الأبستمولوجيا – الميتافيزيقا . </vt:lpstr>
      <vt:lpstr>3- إنّ كل من نظريّة المعرفة وعلم المنطق يدور حول الحقيقة أوضّح ذلك أبين الفرق بينهما. </vt:lpstr>
      <vt:lpstr>4- الاعتراض بأنّ الميتافيزيقا كانت حجر عثرة في طريق التقدّم العلمي ثبت بأنّه باطل والدلائل على بطلانه عديدة، أوضح ذلك  . </vt:lpstr>
      <vt:lpstr>5- أعالج الموضوع أقدم رؤية أبين فيها أهمية نظرية المعرفة وتداخلاتها مع بقية العلوم.    </vt:lpstr>
    </vt:vector>
  </TitlesOfParts>
  <Company>Microsoft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مبحث المعرفة وتداخلاته مع العلوم الآخرى</dc:title>
  <dc:creator>asus</dc:creator>
  <cp:lastModifiedBy>asus</cp:lastModifiedBy>
  <cp:revision>12</cp:revision>
  <dcterms:created xsi:type="dcterms:W3CDTF">2019-06-20T08:18:42Z</dcterms:created>
  <dcterms:modified xsi:type="dcterms:W3CDTF">2019-06-20T09:44:55Z</dcterms:modified>
</cp:coreProperties>
</file>