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notesMasterIdLst>
    <p:notesMasterId r:id="rId44"/>
  </p:notesMasterIdLst>
  <p:sldIdLst>
    <p:sldId id="256" r:id="rId2"/>
    <p:sldId id="257" r:id="rId3"/>
    <p:sldId id="258" r:id="rId4"/>
    <p:sldId id="290" r:id="rId5"/>
    <p:sldId id="259" r:id="rId6"/>
    <p:sldId id="260" r:id="rId7"/>
    <p:sldId id="269" r:id="rId8"/>
    <p:sldId id="261" r:id="rId9"/>
    <p:sldId id="291" r:id="rId10"/>
    <p:sldId id="262" r:id="rId11"/>
    <p:sldId id="263" r:id="rId12"/>
    <p:sldId id="264" r:id="rId13"/>
    <p:sldId id="292" r:id="rId14"/>
    <p:sldId id="265" r:id="rId15"/>
    <p:sldId id="266" r:id="rId16"/>
    <p:sldId id="267" r:id="rId17"/>
    <p:sldId id="293" r:id="rId18"/>
    <p:sldId id="268" r:id="rId19"/>
    <p:sldId id="270" r:id="rId20"/>
    <p:sldId id="271" r:id="rId21"/>
    <p:sldId id="272" r:id="rId22"/>
    <p:sldId id="294" r:id="rId23"/>
    <p:sldId id="286" r:id="rId24"/>
    <p:sldId id="273" r:id="rId25"/>
    <p:sldId id="295" r:id="rId26"/>
    <p:sldId id="298" r:id="rId27"/>
    <p:sldId id="274" r:id="rId28"/>
    <p:sldId id="275" r:id="rId29"/>
    <p:sldId id="287" r:id="rId30"/>
    <p:sldId id="276" r:id="rId31"/>
    <p:sldId id="296" r:id="rId32"/>
    <p:sldId id="277" r:id="rId33"/>
    <p:sldId id="278" r:id="rId34"/>
    <p:sldId id="288" r:id="rId35"/>
    <p:sldId id="297" r:id="rId36"/>
    <p:sldId id="289" r:id="rId37"/>
    <p:sldId id="279" r:id="rId38"/>
    <p:sldId id="280" r:id="rId39"/>
    <p:sldId id="281" r:id="rId40"/>
    <p:sldId id="282" r:id="rId41"/>
    <p:sldId id="283" r:id="rId42"/>
    <p:sldId id="284"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333CC"/>
    <a:srgbClr val="FF0000"/>
    <a:srgbClr val="006600"/>
    <a:srgbClr val="F9F9F9"/>
    <a:srgbClr val="008080"/>
    <a:srgbClr val="009999"/>
    <a:srgbClr val="F7F7F7"/>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60" autoAdjust="0"/>
    <p:restoredTop sz="86025" autoAdjust="0"/>
  </p:normalViewPr>
  <p:slideViewPr>
    <p:cSldViewPr>
      <p:cViewPr varScale="1">
        <p:scale>
          <a:sx n="69" d="100"/>
          <a:sy n="69" d="100"/>
        </p:scale>
        <p:origin x="13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0AC93B-D233-4A8E-9969-3ACE5546C58C}" type="datetimeFigureOut">
              <a:rPr lang="ar-SA" smtClean="0"/>
              <a:t>15/01/41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C5BA1C-211C-495C-B17C-4E422C963406}" type="slidenum">
              <a:rPr lang="ar-SA" smtClean="0"/>
              <a:t>‹#›</a:t>
            </a:fld>
            <a:endParaRPr lang="ar-SA"/>
          </a:p>
        </p:txBody>
      </p:sp>
    </p:spTree>
    <p:extLst>
      <p:ext uri="{BB962C8B-B14F-4D97-AF65-F5344CB8AC3E}">
        <p14:creationId xmlns:p14="http://schemas.microsoft.com/office/powerpoint/2010/main" val="32139135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BC5BA1C-211C-495C-B17C-4E422C963406}" type="slidenum">
              <a:rPr lang="ar-SA" smtClean="0"/>
              <a:t>7</a:t>
            </a:fld>
            <a:endParaRPr lang="ar-SA"/>
          </a:p>
        </p:txBody>
      </p:sp>
    </p:spTree>
    <p:extLst>
      <p:ext uri="{BB962C8B-B14F-4D97-AF65-F5344CB8AC3E}">
        <p14:creationId xmlns:p14="http://schemas.microsoft.com/office/powerpoint/2010/main" val="85437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BC5BA1C-211C-495C-B17C-4E422C963406}"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4040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r>
              <a:rPr lang="ar-SA" smtClean="0"/>
              <a:t>15/01/41</a:t>
            </a:r>
            <a:endParaRPr lang="ar-SA"/>
          </a:p>
        </p:txBody>
      </p:sp>
      <p:sp>
        <p:nvSpPr>
          <p:cNvPr id="5" name="Footer Placeholder 4"/>
          <p:cNvSpPr>
            <a:spLocks noGrp="1"/>
          </p:cNvSpPr>
          <p:nvPr>
            <p:ph type="ftr" sz="quarter" idx="11"/>
          </p:nvPr>
        </p:nvSpPr>
        <p:spPr/>
        <p:txBody>
          <a:bodyPr/>
          <a:lstStyle/>
          <a:p>
            <a:r>
              <a:rPr lang="ar-SA" smtClean="0"/>
              <a:t>المدرس ماهر صالح </a:t>
            </a:r>
            <a:endParaRPr lang="ar-S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995007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r>
              <a:rPr lang="ar-SA" smtClean="0"/>
              <a:t>15/01/41</a:t>
            </a:r>
            <a:endParaRPr lang="ar-SA"/>
          </a:p>
        </p:txBody>
      </p:sp>
      <p:sp>
        <p:nvSpPr>
          <p:cNvPr id="5" name="Footer Placeholder 4"/>
          <p:cNvSpPr>
            <a:spLocks noGrp="1"/>
          </p:cNvSpPr>
          <p:nvPr>
            <p:ph type="ftr" sz="quarter" idx="11"/>
          </p:nvPr>
        </p:nvSpPr>
        <p:spPr/>
        <p:txBody>
          <a:bodyPr/>
          <a:lstStyle/>
          <a:p>
            <a:r>
              <a:rPr lang="ar-SA" smtClean="0"/>
              <a:t>المدرس ماهر صالح </a:t>
            </a:r>
            <a:endParaRPr lang="ar-S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150383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r>
              <a:rPr lang="ar-SA" smtClean="0"/>
              <a:t>15/01/41</a:t>
            </a:r>
            <a:endParaRPr lang="ar-SA"/>
          </a:p>
        </p:txBody>
      </p:sp>
      <p:sp>
        <p:nvSpPr>
          <p:cNvPr id="5" name="Footer Placeholder 4"/>
          <p:cNvSpPr>
            <a:spLocks noGrp="1"/>
          </p:cNvSpPr>
          <p:nvPr>
            <p:ph type="ftr" sz="quarter" idx="11"/>
          </p:nvPr>
        </p:nvSpPr>
        <p:spPr/>
        <p:txBody>
          <a:bodyPr/>
          <a:lstStyle/>
          <a:p>
            <a:r>
              <a:rPr lang="ar-SA" smtClean="0"/>
              <a:t>المدرس ماهر صالح </a:t>
            </a:r>
            <a:endParaRPr lang="ar-S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2A5AC58-B762-455E-BAC0-B1F689BCDE47}" type="slidenum">
              <a:rPr lang="ar-SA" smtClean="0"/>
              <a:t>‹#›</a:t>
            </a:fld>
            <a:endParaRPr lang="ar-S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259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r>
              <a:rPr lang="ar-SA" smtClean="0"/>
              <a:t>15/01/41</a:t>
            </a:r>
            <a:endParaRPr lang="ar-SA"/>
          </a:p>
        </p:txBody>
      </p:sp>
      <p:sp>
        <p:nvSpPr>
          <p:cNvPr id="6" name="Footer Placeholder 5"/>
          <p:cNvSpPr>
            <a:spLocks noGrp="1"/>
          </p:cNvSpPr>
          <p:nvPr>
            <p:ph type="ftr" sz="quarter" idx="11"/>
          </p:nvPr>
        </p:nvSpPr>
        <p:spPr/>
        <p:txBody>
          <a:bodyPr/>
          <a:lstStyle/>
          <a:p>
            <a:r>
              <a:rPr lang="ar-SA" smtClean="0"/>
              <a:t>المدرس ماهر صالح </a:t>
            </a:r>
            <a:endParaRPr lang="ar-S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1783036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r>
              <a:rPr lang="ar-SA" smtClean="0"/>
              <a:t>15/01/41</a:t>
            </a:r>
            <a:endParaRPr lang="ar-SA"/>
          </a:p>
        </p:txBody>
      </p:sp>
      <p:sp>
        <p:nvSpPr>
          <p:cNvPr id="6" name="Footer Placeholder 5"/>
          <p:cNvSpPr>
            <a:spLocks noGrp="1"/>
          </p:cNvSpPr>
          <p:nvPr>
            <p:ph type="ftr" sz="quarter" idx="11"/>
          </p:nvPr>
        </p:nvSpPr>
        <p:spPr/>
        <p:txBody>
          <a:bodyPr/>
          <a:lstStyle/>
          <a:p>
            <a:r>
              <a:rPr lang="ar-SA" smtClean="0"/>
              <a:t>المدرس ماهر صالح </a:t>
            </a:r>
            <a:endParaRPr lang="ar-S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2A5AC58-B762-455E-BAC0-B1F689BCDE47}" type="slidenum">
              <a:rPr lang="ar-SA" smtClean="0"/>
              <a:t>‹#›</a:t>
            </a:fld>
            <a:endParaRPr lang="ar-S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030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r>
              <a:rPr lang="ar-SA" smtClean="0"/>
              <a:t>15/01/41</a:t>
            </a:r>
            <a:endParaRPr lang="ar-SA"/>
          </a:p>
        </p:txBody>
      </p:sp>
      <p:sp>
        <p:nvSpPr>
          <p:cNvPr id="6" name="Footer Placeholder 5"/>
          <p:cNvSpPr>
            <a:spLocks noGrp="1"/>
          </p:cNvSpPr>
          <p:nvPr>
            <p:ph type="ftr" sz="quarter" idx="11"/>
          </p:nvPr>
        </p:nvSpPr>
        <p:spPr/>
        <p:txBody>
          <a:bodyPr/>
          <a:lstStyle/>
          <a:p>
            <a:r>
              <a:rPr lang="ar-SA" smtClean="0"/>
              <a:t>المدرس ماهر صالح </a:t>
            </a:r>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304226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r>
              <a:rPr lang="ar-SA" smtClean="0"/>
              <a:t>15/01/41</a:t>
            </a:r>
            <a:endParaRPr lang="ar-SA"/>
          </a:p>
        </p:txBody>
      </p:sp>
      <p:sp>
        <p:nvSpPr>
          <p:cNvPr id="5" name="Footer Placeholder 4"/>
          <p:cNvSpPr>
            <a:spLocks noGrp="1"/>
          </p:cNvSpPr>
          <p:nvPr>
            <p:ph type="ftr" sz="quarter" idx="11"/>
          </p:nvPr>
        </p:nvSpPr>
        <p:spPr/>
        <p:txBody>
          <a:bodyPr/>
          <a:lstStyle/>
          <a:p>
            <a:r>
              <a:rPr lang="ar-SA" smtClean="0"/>
              <a:t>المدرس ماهر صالح </a:t>
            </a:r>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304364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r>
              <a:rPr lang="ar-SA" smtClean="0"/>
              <a:t>15/01/41</a:t>
            </a:r>
            <a:endParaRPr lang="ar-SA"/>
          </a:p>
        </p:txBody>
      </p:sp>
      <p:sp>
        <p:nvSpPr>
          <p:cNvPr id="5" name="Footer Placeholder 4"/>
          <p:cNvSpPr>
            <a:spLocks noGrp="1"/>
          </p:cNvSpPr>
          <p:nvPr>
            <p:ph type="ftr" sz="quarter" idx="11"/>
          </p:nvPr>
        </p:nvSpPr>
        <p:spPr/>
        <p:txBody>
          <a:bodyPr/>
          <a:lstStyle/>
          <a:p>
            <a:r>
              <a:rPr lang="ar-SA" smtClean="0"/>
              <a:t>المدرس ماهر صالح </a:t>
            </a:r>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150476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r>
              <a:rPr lang="ar-SA" smtClean="0"/>
              <a:t>15/01/41</a:t>
            </a:r>
            <a:endParaRPr lang="ar-SA"/>
          </a:p>
        </p:txBody>
      </p:sp>
      <p:sp>
        <p:nvSpPr>
          <p:cNvPr id="5" name="Footer Placeholder 4"/>
          <p:cNvSpPr>
            <a:spLocks noGrp="1"/>
          </p:cNvSpPr>
          <p:nvPr>
            <p:ph type="ftr" sz="quarter" idx="11"/>
          </p:nvPr>
        </p:nvSpPr>
        <p:spPr/>
        <p:txBody>
          <a:bodyPr/>
          <a:lstStyle/>
          <a:p>
            <a:r>
              <a:rPr lang="ar-SA" smtClean="0"/>
              <a:t>المدرس ماهر صالح </a:t>
            </a:r>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347183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r>
              <a:rPr lang="ar-SA" smtClean="0"/>
              <a:t>15/01/41</a:t>
            </a:r>
            <a:endParaRPr lang="ar-SA"/>
          </a:p>
        </p:txBody>
      </p:sp>
      <p:sp>
        <p:nvSpPr>
          <p:cNvPr id="5" name="Footer Placeholder 4"/>
          <p:cNvSpPr>
            <a:spLocks noGrp="1"/>
          </p:cNvSpPr>
          <p:nvPr>
            <p:ph type="ftr" sz="quarter" idx="11"/>
          </p:nvPr>
        </p:nvSpPr>
        <p:spPr/>
        <p:txBody>
          <a:bodyPr/>
          <a:lstStyle/>
          <a:p>
            <a:r>
              <a:rPr lang="ar-SA" smtClean="0"/>
              <a:t>المدرس ماهر صالح </a:t>
            </a:r>
            <a:endParaRPr lang="ar-S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273364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r>
              <a:rPr lang="ar-SA" smtClean="0"/>
              <a:t>15/01/41</a:t>
            </a:r>
            <a:endParaRPr lang="ar-SA"/>
          </a:p>
        </p:txBody>
      </p:sp>
      <p:sp>
        <p:nvSpPr>
          <p:cNvPr id="6" name="Footer Placeholder 5"/>
          <p:cNvSpPr>
            <a:spLocks noGrp="1"/>
          </p:cNvSpPr>
          <p:nvPr>
            <p:ph type="ftr" sz="quarter" idx="11"/>
          </p:nvPr>
        </p:nvSpPr>
        <p:spPr/>
        <p:txBody>
          <a:bodyPr/>
          <a:lstStyle/>
          <a:p>
            <a:r>
              <a:rPr lang="ar-SA" smtClean="0"/>
              <a:t>المدرس ماهر صالح </a:t>
            </a:r>
            <a:endParaRPr lang="ar-S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410455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r>
              <a:rPr lang="ar-SA" smtClean="0"/>
              <a:t>15/01/41</a:t>
            </a:r>
            <a:endParaRPr lang="ar-SA"/>
          </a:p>
        </p:txBody>
      </p:sp>
      <p:sp>
        <p:nvSpPr>
          <p:cNvPr id="8" name="Footer Placeholder 7"/>
          <p:cNvSpPr>
            <a:spLocks noGrp="1"/>
          </p:cNvSpPr>
          <p:nvPr>
            <p:ph type="ftr" sz="quarter" idx="11"/>
          </p:nvPr>
        </p:nvSpPr>
        <p:spPr/>
        <p:txBody>
          <a:bodyPr/>
          <a:lstStyle/>
          <a:p>
            <a:r>
              <a:rPr lang="ar-SA" smtClean="0"/>
              <a:t>المدرس ماهر صالح </a:t>
            </a:r>
            <a:endParaRPr lang="ar-S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417537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r>
              <a:rPr lang="ar-SA" smtClean="0"/>
              <a:t>15/01/41</a:t>
            </a:r>
            <a:endParaRPr lang="ar-SA"/>
          </a:p>
        </p:txBody>
      </p:sp>
      <p:sp>
        <p:nvSpPr>
          <p:cNvPr id="4" name="Footer Placeholder 3"/>
          <p:cNvSpPr>
            <a:spLocks noGrp="1"/>
          </p:cNvSpPr>
          <p:nvPr>
            <p:ph type="ftr" sz="quarter" idx="11"/>
          </p:nvPr>
        </p:nvSpPr>
        <p:spPr/>
        <p:txBody>
          <a:bodyPr/>
          <a:lstStyle/>
          <a:p>
            <a:r>
              <a:rPr lang="ar-SA" smtClean="0"/>
              <a:t>المدرس ماهر صالح </a:t>
            </a:r>
            <a:endParaRPr lang="ar-S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342243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15/01/41</a:t>
            </a:r>
            <a:endParaRPr lang="ar-SA"/>
          </a:p>
        </p:txBody>
      </p:sp>
      <p:sp>
        <p:nvSpPr>
          <p:cNvPr id="3" name="Footer Placeholder 2"/>
          <p:cNvSpPr>
            <a:spLocks noGrp="1"/>
          </p:cNvSpPr>
          <p:nvPr>
            <p:ph type="ftr" sz="quarter" idx="11"/>
          </p:nvPr>
        </p:nvSpPr>
        <p:spPr/>
        <p:txBody>
          <a:bodyPr/>
          <a:lstStyle/>
          <a:p>
            <a:r>
              <a:rPr lang="ar-SA" smtClean="0"/>
              <a:t>المدرس ماهر صالح </a:t>
            </a:r>
            <a:endParaRPr lang="ar-S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328432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r>
              <a:rPr lang="ar-SA" smtClean="0"/>
              <a:t>15/01/41</a:t>
            </a:r>
            <a:endParaRPr lang="ar-SA"/>
          </a:p>
        </p:txBody>
      </p:sp>
      <p:sp>
        <p:nvSpPr>
          <p:cNvPr id="6" name="Footer Placeholder 5"/>
          <p:cNvSpPr>
            <a:spLocks noGrp="1"/>
          </p:cNvSpPr>
          <p:nvPr>
            <p:ph type="ftr" sz="quarter" idx="11"/>
          </p:nvPr>
        </p:nvSpPr>
        <p:spPr/>
        <p:txBody>
          <a:bodyPr/>
          <a:lstStyle/>
          <a:p>
            <a:r>
              <a:rPr lang="ar-SA" smtClean="0"/>
              <a:t>المدرس ماهر صالح </a:t>
            </a:r>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309463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r>
              <a:rPr lang="ar-SA" smtClean="0"/>
              <a:t>15/01/41</a:t>
            </a:r>
            <a:endParaRPr lang="ar-SA"/>
          </a:p>
        </p:txBody>
      </p:sp>
      <p:sp>
        <p:nvSpPr>
          <p:cNvPr id="6" name="Footer Placeholder 5"/>
          <p:cNvSpPr>
            <a:spLocks noGrp="1"/>
          </p:cNvSpPr>
          <p:nvPr>
            <p:ph type="ftr" sz="quarter" idx="11"/>
          </p:nvPr>
        </p:nvSpPr>
        <p:spPr/>
        <p:txBody>
          <a:bodyPr/>
          <a:lstStyle/>
          <a:p>
            <a:r>
              <a:rPr lang="ar-SA" smtClean="0"/>
              <a:t>المدرس ماهر صالح </a:t>
            </a:r>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2A5AC58-B762-455E-BAC0-B1F689BCDE47}" type="slidenum">
              <a:rPr lang="ar-SA" smtClean="0"/>
              <a:t>‹#›</a:t>
            </a:fld>
            <a:endParaRPr lang="ar-SA"/>
          </a:p>
        </p:txBody>
      </p:sp>
    </p:spTree>
    <p:extLst>
      <p:ext uri="{BB962C8B-B14F-4D97-AF65-F5344CB8AC3E}">
        <p14:creationId xmlns:p14="http://schemas.microsoft.com/office/powerpoint/2010/main" val="15784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ar-SA" smtClean="0"/>
              <a:t>15/01/41</a:t>
            </a:r>
            <a:endParaRPr lang="ar-S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ar-SA" smtClean="0"/>
              <a:t>المدرس ماهر صالح </a:t>
            </a:r>
            <a:endParaRPr lang="ar-S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2A5AC58-B762-455E-BAC0-B1F689BCDE47}" type="slidenum">
              <a:rPr lang="ar-SA" smtClean="0"/>
              <a:t>‹#›</a:t>
            </a:fld>
            <a:endParaRPr lang="ar-SA"/>
          </a:p>
        </p:txBody>
      </p:sp>
    </p:spTree>
    <p:extLst>
      <p:ext uri="{BB962C8B-B14F-4D97-AF65-F5344CB8AC3E}">
        <p14:creationId xmlns:p14="http://schemas.microsoft.com/office/powerpoint/2010/main" val="28496086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34734" y="1318942"/>
            <a:ext cx="7128792" cy="1470025"/>
          </a:xfrm>
        </p:spPr>
        <p:txBody>
          <a:bodyPr>
            <a:noAutofit/>
          </a:bodyPr>
          <a:lstStyle/>
          <a:p>
            <a:r>
              <a:rPr lang="ar-SY" sz="9000" dirty="0">
                <a:solidFill>
                  <a:srgbClr val="FF0000"/>
                </a:solidFill>
              </a:rPr>
              <a:t>قوانين الفكر</a:t>
            </a:r>
            <a:endParaRPr lang="ar-SA" sz="9000" dirty="0">
              <a:solidFill>
                <a:srgbClr val="FF0000"/>
              </a:solidFill>
            </a:endParaRPr>
          </a:p>
        </p:txBody>
      </p:sp>
      <p:sp>
        <p:nvSpPr>
          <p:cNvPr id="6" name="عنصر نائب لرقم الشريحة 5"/>
          <p:cNvSpPr>
            <a:spLocks noGrp="1"/>
          </p:cNvSpPr>
          <p:nvPr>
            <p:ph type="sldNum" sz="quarter" idx="12"/>
          </p:nvPr>
        </p:nvSpPr>
        <p:spPr/>
        <p:txBody>
          <a:bodyPr/>
          <a:lstStyle/>
          <a:p>
            <a:fld id="{B2A5AC58-B762-455E-BAC0-B1F689BCDE47}" type="slidenum">
              <a:rPr lang="ar-SA" smtClean="0"/>
              <a:t>1</a:t>
            </a:fld>
            <a:endParaRPr lang="ar-SA"/>
          </a:p>
        </p:txBody>
      </p:sp>
      <p:sp>
        <p:nvSpPr>
          <p:cNvPr id="4" name="Rounded Rectangle 3"/>
          <p:cNvSpPr/>
          <p:nvPr/>
        </p:nvSpPr>
        <p:spPr>
          <a:xfrm>
            <a:off x="3009710" y="2600327"/>
            <a:ext cx="5472608" cy="4069033"/>
          </a:xfrm>
          <a:prstGeom prst="roundRect">
            <a:avLst/>
          </a:prstGeom>
          <a:blipFill>
            <a:blip r:embed="rId3"/>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تاريخ 2"/>
          <p:cNvSpPr>
            <a:spLocks noGrp="1"/>
          </p:cNvSpPr>
          <p:nvPr>
            <p:ph type="dt" sz="half" idx="10"/>
          </p:nvPr>
        </p:nvSpPr>
        <p:spPr/>
        <p:txBody>
          <a:bodyPr/>
          <a:lstStyle/>
          <a:p>
            <a:r>
              <a:rPr lang="ar-SA" smtClean="0"/>
              <a:t>15/01/41</a:t>
            </a:r>
            <a:endParaRPr lang="ar-SA"/>
          </a:p>
        </p:txBody>
      </p:sp>
      <p:sp>
        <p:nvSpPr>
          <p:cNvPr id="5" name="عنصر نائب للتذييل 4"/>
          <p:cNvSpPr>
            <a:spLocks noGrp="1"/>
          </p:cNvSpPr>
          <p:nvPr>
            <p:ph type="ftr" sz="quarter" idx="11"/>
          </p:nvPr>
        </p:nvSpPr>
        <p:spPr/>
        <p:txBody>
          <a:bodyPr/>
          <a:lstStyle/>
          <a:p>
            <a:r>
              <a:rPr lang="ar-SA" smtClean="0"/>
              <a:t>المدرس ماهر صالح </a:t>
            </a:r>
            <a:endParaRPr lang="ar-SA"/>
          </a:p>
        </p:txBody>
      </p:sp>
    </p:spTree>
    <p:extLst>
      <p:ext uri="{BB962C8B-B14F-4D97-AF65-F5344CB8AC3E}">
        <p14:creationId xmlns:p14="http://schemas.microsoft.com/office/powerpoint/2010/main" val="11734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840" y="1412776"/>
            <a:ext cx="5698976" cy="4525963"/>
          </a:xfrm>
        </p:spPr>
        <p:txBody>
          <a:bodyPr>
            <a:normAutofit lnSpcReduction="10000"/>
          </a:bodyPr>
          <a:lstStyle/>
          <a:p>
            <a:pPr marL="0" indent="0" algn="ctr">
              <a:buNone/>
            </a:pPr>
            <a:endParaRPr lang="ar-SA" sz="3800" dirty="0" smtClean="0"/>
          </a:p>
          <a:p>
            <a:pPr marL="0" indent="0" algn="ctr">
              <a:buNone/>
            </a:pPr>
            <a:r>
              <a:rPr lang="ar-SA" sz="3800" b="1" dirty="0" smtClean="0">
                <a:solidFill>
                  <a:srgbClr val="002060"/>
                </a:solidFill>
              </a:rPr>
              <a:t>أهمها </a:t>
            </a:r>
            <a:r>
              <a:rPr lang="ar-SA" sz="3800" b="1" dirty="0">
                <a:solidFill>
                  <a:srgbClr val="FF0000"/>
                </a:solidFill>
              </a:rPr>
              <a:t>الصيغة </a:t>
            </a:r>
            <a:r>
              <a:rPr lang="ar-SA" sz="3800" b="1" u="sng" dirty="0">
                <a:solidFill>
                  <a:srgbClr val="FF0000"/>
                </a:solidFill>
              </a:rPr>
              <a:t>الرمزية:</a:t>
            </a:r>
            <a:r>
              <a:rPr lang="ar-SA" sz="3800" b="1" dirty="0">
                <a:solidFill>
                  <a:srgbClr val="FF0000"/>
                </a:solidFill>
              </a:rPr>
              <a:t> </a:t>
            </a:r>
            <a:r>
              <a:rPr lang="ar-SA" sz="3800" b="1" dirty="0">
                <a:solidFill>
                  <a:srgbClr val="002060"/>
                </a:solidFill>
              </a:rPr>
              <a:t>(أ) هي(أ)، و</a:t>
            </a:r>
            <a:r>
              <a:rPr lang="ar-SA" sz="3800" b="1" dirty="0">
                <a:solidFill>
                  <a:srgbClr val="FF0000"/>
                </a:solidFill>
              </a:rPr>
              <a:t>الصيغة اللفظية</a:t>
            </a:r>
            <a:r>
              <a:rPr lang="ar-SA" sz="3800" b="1" u="sng" dirty="0">
                <a:solidFill>
                  <a:srgbClr val="FF0000"/>
                </a:solidFill>
              </a:rPr>
              <a:t>:</a:t>
            </a:r>
            <a:r>
              <a:rPr lang="ar-SA" sz="3800" b="1" dirty="0">
                <a:solidFill>
                  <a:srgbClr val="FF0000"/>
                </a:solidFill>
              </a:rPr>
              <a:t> </a:t>
            </a:r>
            <a:r>
              <a:rPr lang="ar-SA" sz="3800" b="1" dirty="0">
                <a:solidFill>
                  <a:srgbClr val="002060"/>
                </a:solidFill>
              </a:rPr>
              <a:t>مشتقة من (ما هو هو) أو (الشيء هو نفسه).  </a:t>
            </a:r>
            <a:r>
              <a:rPr lang="ar-SY" sz="3800" b="1" dirty="0">
                <a:solidFill>
                  <a:srgbClr val="002060"/>
                </a:solidFill>
              </a:rPr>
              <a:t>الكتاب هو الكتاب</a:t>
            </a:r>
            <a:r>
              <a:rPr lang="ar-SA" sz="3800" b="1" dirty="0">
                <a:solidFill>
                  <a:srgbClr val="002060"/>
                </a:solidFill>
              </a:rPr>
              <a:t>. فالهوية تفترض ثبات الشيء.</a:t>
            </a: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10</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32735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5842992" cy="4525963"/>
          </a:xfrm>
        </p:spPr>
        <p:txBody>
          <a:bodyPr>
            <a:normAutofit/>
          </a:bodyPr>
          <a:lstStyle/>
          <a:p>
            <a:pPr marL="0" indent="0" algn="ctr">
              <a:buNone/>
            </a:pPr>
            <a:endParaRPr lang="ar-SA" sz="4000" dirty="0" smtClean="0">
              <a:solidFill>
                <a:schemeClr val="bg1"/>
              </a:solidFill>
            </a:endParaRPr>
          </a:p>
          <a:p>
            <a:pPr marL="0" indent="0" algn="ctr">
              <a:buNone/>
            </a:pPr>
            <a:r>
              <a:rPr lang="ar-SA" sz="4000" b="1" dirty="0" smtClean="0">
                <a:solidFill>
                  <a:srgbClr val="7030A0"/>
                </a:solidFill>
              </a:rPr>
              <a:t>استنتج </a:t>
            </a:r>
          </a:p>
          <a:p>
            <a:pPr marL="0" indent="0" algn="ctr">
              <a:buNone/>
            </a:pPr>
            <a:r>
              <a:rPr lang="ar-SA" sz="4000" b="1" dirty="0">
                <a:solidFill>
                  <a:srgbClr val="002060"/>
                </a:solidFill>
              </a:rPr>
              <a:t>أقدم مثالاً عن قانون الهوية يبين ثبات الجوهر وتغير الأعراض؟</a:t>
            </a:r>
            <a:endParaRPr lang="en-US" sz="4000" b="1" dirty="0">
              <a:solidFill>
                <a:srgbClr val="002060"/>
              </a:solidFill>
            </a:endParaRPr>
          </a:p>
          <a:p>
            <a:pPr marL="0" indent="0" algn="ctr">
              <a:buNone/>
            </a:pPr>
            <a:endParaRPr lang="ar-SA" sz="40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11</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11405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768" y="1268760"/>
            <a:ext cx="6660232" cy="4525963"/>
          </a:xfrm>
        </p:spPr>
        <p:txBody>
          <a:bodyPr>
            <a:noAutofit/>
          </a:bodyPr>
          <a:lstStyle/>
          <a:p>
            <a:pPr marL="0" lvl="0" indent="0" algn="ctr">
              <a:buNone/>
            </a:pPr>
            <a:r>
              <a:rPr lang="ar-SA" sz="3800" b="1" dirty="0">
                <a:solidFill>
                  <a:srgbClr val="FF0000"/>
                </a:solidFill>
              </a:rPr>
              <a:t>قانون عدم </a:t>
            </a:r>
            <a:r>
              <a:rPr lang="ar-SA" sz="3800" b="1" dirty="0" smtClean="0">
                <a:solidFill>
                  <a:srgbClr val="FF0000"/>
                </a:solidFill>
              </a:rPr>
              <a:t>التناقض</a:t>
            </a: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12</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995" y="1948903"/>
            <a:ext cx="5845381" cy="1816330"/>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4090237"/>
            <a:ext cx="2428875" cy="1876425"/>
          </a:xfrm>
          <a:prstGeom prst="rect">
            <a:avLst/>
          </a:prstGeom>
        </p:spPr>
      </p:pic>
      <p:pic>
        <p:nvPicPr>
          <p:cNvPr id="9" name="صورة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884" y="4090237"/>
            <a:ext cx="2466975" cy="1847850"/>
          </a:xfrm>
          <a:prstGeom prst="rect">
            <a:avLst/>
          </a:prstGeom>
        </p:spPr>
      </p:pic>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5886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768" y="1268760"/>
            <a:ext cx="6660232" cy="4525963"/>
          </a:xfrm>
        </p:spPr>
        <p:txBody>
          <a:bodyPr>
            <a:noAutofit/>
          </a:bodyPr>
          <a:lstStyle/>
          <a:p>
            <a:pPr marL="0" lvl="0" indent="0" algn="ctr">
              <a:buNone/>
            </a:pPr>
            <a:r>
              <a:rPr lang="ar-SA" sz="3800" b="1" dirty="0">
                <a:solidFill>
                  <a:srgbClr val="FF0000"/>
                </a:solidFill>
              </a:rPr>
              <a:t>قانون عدم </a:t>
            </a:r>
            <a:r>
              <a:rPr lang="ar-SA" sz="3800" b="1" dirty="0" smtClean="0">
                <a:solidFill>
                  <a:srgbClr val="FF0000"/>
                </a:solidFill>
              </a:rPr>
              <a:t>التناقض</a:t>
            </a:r>
          </a:p>
          <a:p>
            <a:pPr marL="0" lvl="0" indent="0" algn="ctr">
              <a:buNone/>
            </a:pPr>
            <a:r>
              <a:rPr lang="ar-SA" sz="3200" b="1" dirty="0" smtClean="0">
                <a:solidFill>
                  <a:srgbClr val="002060"/>
                </a:solidFill>
              </a:rPr>
              <a:t>هو </a:t>
            </a:r>
            <a:r>
              <a:rPr lang="ar-SA" sz="3200" b="1" dirty="0">
                <a:solidFill>
                  <a:srgbClr val="002060"/>
                </a:solidFill>
              </a:rPr>
              <a:t>القانون الذي ينكر إمكان الجمع بين الشيء ونقيضه، فلا يصح أن يصدق النقيضان، كأن نقول إن الشخص طالب وليس طالب في الوقت نفسه، فالجمع بين المتناقضين أمر يرفضه العقل حتى من الناحية النظرية. ويصاغ هذا القانون بعدة تعبيرات أهمها </a:t>
            </a:r>
            <a:endParaRPr lang="en-US" sz="3200" b="1" dirty="0">
              <a:solidFill>
                <a:srgbClr val="002060"/>
              </a:solidFill>
            </a:endParaRP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13</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28268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6347048" cy="4525963"/>
          </a:xfrm>
        </p:spPr>
        <p:txBody>
          <a:bodyPr>
            <a:noAutofit/>
          </a:bodyPr>
          <a:lstStyle/>
          <a:p>
            <a:pPr marL="0" indent="0" algn="ctr">
              <a:buNone/>
            </a:pPr>
            <a:r>
              <a:rPr lang="ar-SA" sz="2400" b="1" dirty="0">
                <a:solidFill>
                  <a:srgbClr val="FF0000"/>
                </a:solidFill>
              </a:rPr>
              <a:t>الصيغة </a:t>
            </a:r>
            <a:r>
              <a:rPr lang="ar-SA" sz="2400" b="1" u="sng" dirty="0">
                <a:solidFill>
                  <a:srgbClr val="FF0000"/>
                </a:solidFill>
              </a:rPr>
              <a:t>الرمزية:</a:t>
            </a:r>
            <a:r>
              <a:rPr lang="ar-SA" sz="2400" b="1" dirty="0">
                <a:solidFill>
                  <a:srgbClr val="FF0000"/>
                </a:solidFill>
              </a:rPr>
              <a:t> </a:t>
            </a:r>
            <a:r>
              <a:rPr lang="ar-SA" sz="2400" b="1" dirty="0">
                <a:solidFill>
                  <a:srgbClr val="002060"/>
                </a:solidFill>
              </a:rPr>
              <a:t>وهي (أ) لا يمكن أن تكون (ب) و (لا – ب) في الوقت نفسه ومن الجهة نفسها، </a:t>
            </a:r>
            <a:r>
              <a:rPr lang="ar-SA" sz="2400" b="1" dirty="0">
                <a:solidFill>
                  <a:srgbClr val="FF0000"/>
                </a:solidFill>
              </a:rPr>
              <a:t>الصيغة </a:t>
            </a:r>
            <a:r>
              <a:rPr lang="ar-SA" sz="2400" b="1" u="sng" dirty="0">
                <a:solidFill>
                  <a:srgbClr val="FF0000"/>
                </a:solidFill>
              </a:rPr>
              <a:t>اللفظية</a:t>
            </a:r>
            <a:r>
              <a:rPr lang="ar-SA" sz="2400" b="1" dirty="0">
                <a:solidFill>
                  <a:srgbClr val="FF0000"/>
                </a:solidFill>
              </a:rPr>
              <a:t>: </a:t>
            </a:r>
            <a:r>
              <a:rPr lang="ar-SA" sz="2400" b="1" dirty="0">
                <a:solidFill>
                  <a:srgbClr val="002060"/>
                </a:solidFill>
              </a:rPr>
              <a:t>وهي أن الشيء لا يمكن أن يتصف بصفة ونقيضها في الوقت نفسه ومن الجهة نفسها، فلا يمكن أن نقول ان هذه الفكرة صحيحة وغير صحيحة في نفس الوقت ومن الجهة نفسها.</a:t>
            </a:r>
            <a:endParaRPr lang="en-US" sz="2400" b="1" dirty="0">
              <a:solidFill>
                <a:srgbClr val="002060"/>
              </a:solidFill>
            </a:endParaRPr>
          </a:p>
          <a:p>
            <a:pPr marL="0" indent="0" algn="ctr">
              <a:buNone/>
            </a:pPr>
            <a:endParaRPr lang="ar-SA" sz="24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14</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378492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1484784"/>
            <a:ext cx="6059016" cy="4525963"/>
          </a:xfrm>
        </p:spPr>
        <p:txBody>
          <a:bodyPr>
            <a:normAutofit/>
          </a:bodyPr>
          <a:lstStyle/>
          <a:p>
            <a:pPr marL="0" indent="0" algn="ctr">
              <a:buNone/>
            </a:pPr>
            <a:endParaRPr lang="ar-SA" sz="4000" dirty="0" smtClean="0"/>
          </a:p>
          <a:p>
            <a:pPr marL="0" indent="0" algn="ctr">
              <a:buNone/>
            </a:pPr>
            <a:r>
              <a:rPr lang="ar-SA" sz="4000" b="1" dirty="0" smtClean="0">
                <a:solidFill>
                  <a:srgbClr val="006600"/>
                </a:solidFill>
              </a:rPr>
              <a:t>استنتج</a:t>
            </a:r>
          </a:p>
          <a:p>
            <a:pPr marL="0" indent="0" algn="ctr">
              <a:buNone/>
            </a:pPr>
            <a:r>
              <a:rPr lang="ar-SA" sz="4000" b="1" dirty="0">
                <a:solidFill>
                  <a:srgbClr val="002060"/>
                </a:solidFill>
              </a:rPr>
              <a:t>أتحاور مع زملائي وأعط أمثلة أخرى على قانون عدم التناقض؟</a:t>
            </a:r>
            <a:endParaRPr lang="en-US" sz="4000" b="1" dirty="0">
              <a:solidFill>
                <a:srgbClr val="002060"/>
              </a:solidFill>
            </a:endParaRPr>
          </a:p>
          <a:p>
            <a:pPr marL="0" indent="0" algn="ctr">
              <a:buNone/>
            </a:pPr>
            <a:endParaRPr lang="ar-SA" sz="40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15</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25352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8" y="692696"/>
            <a:ext cx="7591618" cy="5904656"/>
          </a:xfrm>
        </p:spPr>
        <p:txBody>
          <a:bodyPr>
            <a:noAutofit/>
          </a:bodyPr>
          <a:lstStyle/>
          <a:p>
            <a:pPr marL="0" lvl="0" indent="0" algn="ctr">
              <a:buNone/>
            </a:pPr>
            <a:r>
              <a:rPr lang="ar-SA" sz="2800" b="1" dirty="0">
                <a:solidFill>
                  <a:srgbClr val="006600"/>
                </a:solidFill>
              </a:rPr>
              <a:t>قانون الثالث المرفوع </a:t>
            </a:r>
            <a:r>
              <a:rPr lang="ar-SA" sz="2800" b="1" dirty="0" smtClean="0">
                <a:solidFill>
                  <a:srgbClr val="006600"/>
                </a:solidFill>
              </a:rPr>
              <a:t>أو </a:t>
            </a:r>
          </a:p>
          <a:p>
            <a:pPr marL="0" lvl="0" indent="0" algn="ctr">
              <a:buNone/>
            </a:pPr>
            <a:r>
              <a:rPr lang="ar-SA" sz="2800" b="1" dirty="0">
                <a:solidFill>
                  <a:srgbClr val="006600"/>
                </a:solidFill>
              </a:rPr>
              <a:t> </a:t>
            </a:r>
            <a:r>
              <a:rPr lang="ar-SA" sz="2800" b="1" dirty="0" smtClean="0">
                <a:solidFill>
                  <a:srgbClr val="006600"/>
                </a:solidFill>
              </a:rPr>
              <a:t>                       (</a:t>
            </a:r>
            <a:r>
              <a:rPr lang="ar-SA" sz="2800" b="1" dirty="0">
                <a:solidFill>
                  <a:srgbClr val="006600"/>
                </a:solidFill>
              </a:rPr>
              <a:t>الوسط المرفوع</a:t>
            </a:r>
            <a:r>
              <a:rPr lang="ar-SA" sz="2800" b="1" dirty="0" smtClean="0">
                <a:solidFill>
                  <a:srgbClr val="006600"/>
                </a:solidFill>
              </a:rPr>
              <a:t>)</a:t>
            </a:r>
            <a:endParaRPr lang="en-US" sz="2800" b="1" dirty="0">
              <a:solidFill>
                <a:srgbClr val="006600"/>
              </a:solidFill>
            </a:endParaRP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16</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08" y="3497412"/>
            <a:ext cx="2085975" cy="2190750"/>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163" y="3854599"/>
            <a:ext cx="2097038" cy="1476375"/>
          </a:xfrm>
          <a:prstGeom prst="rect">
            <a:avLst/>
          </a:prstGeom>
        </p:spPr>
      </p:pic>
      <p:sp>
        <p:nvSpPr>
          <p:cNvPr id="9" name="مستطيل مستدير الزوايا 8"/>
          <p:cNvSpPr/>
          <p:nvPr/>
        </p:nvSpPr>
        <p:spPr>
          <a:xfrm>
            <a:off x="3178355" y="4135586"/>
            <a:ext cx="1094688"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أو</a:t>
            </a:r>
            <a:r>
              <a:rPr lang="ar-SA" sz="2800" b="1" dirty="0" smtClean="0">
                <a:solidFill>
                  <a:schemeClr val="accent3">
                    <a:lumMod val="20000"/>
                    <a:lumOff val="80000"/>
                  </a:schemeClr>
                </a:solidFill>
              </a:rPr>
              <a:t> </a:t>
            </a:r>
            <a:endParaRPr lang="ar-SA" sz="2800" b="1" dirty="0">
              <a:solidFill>
                <a:schemeClr val="accent3">
                  <a:lumMod val="20000"/>
                  <a:lumOff val="80000"/>
                </a:schemeClr>
              </a:solidFill>
            </a:endParaRPr>
          </a:p>
        </p:txBody>
      </p:sp>
      <p:sp>
        <p:nvSpPr>
          <p:cNvPr id="10" name="مستطيل مستدير الزوايا 9"/>
          <p:cNvSpPr/>
          <p:nvPr/>
        </p:nvSpPr>
        <p:spPr>
          <a:xfrm>
            <a:off x="4211960" y="1359248"/>
            <a:ext cx="283254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FF00"/>
                </a:solidFill>
              </a:rPr>
              <a:t>الطالب</a:t>
            </a:r>
            <a:endParaRPr lang="ar-SA" sz="2400" b="1" dirty="0">
              <a:solidFill>
                <a:srgbClr val="FFFF00"/>
              </a:solidFill>
            </a:endParaRPr>
          </a:p>
        </p:txBody>
      </p:sp>
      <p:sp>
        <p:nvSpPr>
          <p:cNvPr id="12" name="مستطيل مستدير الزوايا 11"/>
          <p:cNvSpPr/>
          <p:nvPr/>
        </p:nvSpPr>
        <p:spPr>
          <a:xfrm>
            <a:off x="5171030" y="2583012"/>
            <a:ext cx="9144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إما</a:t>
            </a:r>
            <a:r>
              <a:rPr lang="ar-SA" dirty="0" smtClean="0"/>
              <a:t> </a:t>
            </a:r>
            <a:endParaRPr lang="ar-SA" dirty="0"/>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35405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8" y="692696"/>
            <a:ext cx="7591618" cy="5904656"/>
          </a:xfrm>
        </p:spPr>
        <p:txBody>
          <a:bodyPr>
            <a:noAutofit/>
          </a:bodyPr>
          <a:lstStyle/>
          <a:p>
            <a:pPr marL="0" lvl="0" indent="0" algn="ctr">
              <a:buNone/>
            </a:pPr>
            <a:r>
              <a:rPr lang="ar-SA" sz="3600" b="1" dirty="0">
                <a:solidFill>
                  <a:srgbClr val="3333CC"/>
                </a:solidFill>
              </a:rPr>
              <a:t>قانون الثالث المرفوع أو </a:t>
            </a:r>
            <a:endParaRPr lang="ar-SA" sz="3600" b="1" dirty="0" smtClean="0">
              <a:solidFill>
                <a:srgbClr val="3333CC"/>
              </a:solidFill>
            </a:endParaRPr>
          </a:p>
          <a:p>
            <a:pPr marL="0" lvl="0" indent="0" algn="ctr">
              <a:buNone/>
            </a:pPr>
            <a:r>
              <a:rPr lang="ar-SA" sz="3600" b="1" dirty="0" smtClean="0">
                <a:solidFill>
                  <a:srgbClr val="3333CC"/>
                </a:solidFill>
              </a:rPr>
              <a:t>(</a:t>
            </a:r>
            <a:r>
              <a:rPr lang="ar-SA" sz="3600" b="1" dirty="0">
                <a:solidFill>
                  <a:srgbClr val="3333CC"/>
                </a:solidFill>
              </a:rPr>
              <a:t>الوسط المرفوع</a:t>
            </a:r>
            <a:r>
              <a:rPr lang="ar-SA" sz="3600" b="1" dirty="0" smtClean="0">
                <a:solidFill>
                  <a:srgbClr val="3333CC"/>
                </a:solidFill>
              </a:rPr>
              <a:t>)</a:t>
            </a:r>
            <a:endParaRPr lang="en-US" sz="3600" b="1" dirty="0">
              <a:solidFill>
                <a:srgbClr val="3333CC"/>
              </a:solidFill>
            </a:endParaRPr>
          </a:p>
          <a:p>
            <a:pPr marL="0" indent="0" algn="ctr">
              <a:buNone/>
            </a:pPr>
            <a:r>
              <a:rPr lang="ar-SA" sz="2800" b="1" dirty="0">
                <a:solidFill>
                  <a:srgbClr val="002060"/>
                </a:solidFill>
              </a:rPr>
              <a:t>وهو القانون الذي يقرر أن الشي إما أن يوصف بصفة معينة أو نقيضها ولا وسط (ثالث) بين النقيضين، لأن </a:t>
            </a:r>
            <a:r>
              <a:rPr lang="ar-SA" sz="2800" b="1" dirty="0">
                <a:solidFill>
                  <a:srgbClr val="FF0000"/>
                </a:solidFill>
              </a:rPr>
              <a:t>المتناقضين</a:t>
            </a:r>
            <a:r>
              <a:rPr lang="ar-SA" sz="2800" b="1" dirty="0">
                <a:solidFill>
                  <a:srgbClr val="002060"/>
                </a:solidFill>
              </a:rPr>
              <a:t> هنا يقتسمان العالم فيما بينهما إلى قسمين، </a:t>
            </a:r>
            <a:r>
              <a:rPr lang="ar-SA" sz="2800" b="1" dirty="0">
                <a:solidFill>
                  <a:srgbClr val="7030A0"/>
                </a:solidFill>
              </a:rPr>
              <a:t>مثل أن نقول الشيء إما أن يكون كرسياً (وهذا قسم)، أو لا يكون كرسياً (وهذا القسم الآخر الذي يشتمل على كل ما عدا الكرسي من أشياء)، </a:t>
            </a:r>
            <a:r>
              <a:rPr lang="ar-SA" sz="2800" b="1" dirty="0">
                <a:solidFill>
                  <a:srgbClr val="002060"/>
                </a:solidFill>
              </a:rPr>
              <a:t>فلو كذب القول بأنه كرسي لصدق القول إنه غير كرسي، ولا ثالث لهذين الاحتمالين. ومن أهم تعبيراتها </a:t>
            </a: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17</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415671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792" y="1340768"/>
            <a:ext cx="6131024" cy="4525963"/>
          </a:xfrm>
        </p:spPr>
        <p:txBody>
          <a:bodyPr>
            <a:normAutofit fontScale="92500"/>
          </a:bodyPr>
          <a:lstStyle/>
          <a:p>
            <a:pPr marL="0" indent="0" algn="ctr">
              <a:buNone/>
            </a:pPr>
            <a:r>
              <a:rPr lang="ar-SA" sz="3800" b="1" dirty="0">
                <a:solidFill>
                  <a:srgbClr val="FF0000"/>
                </a:solidFill>
              </a:rPr>
              <a:t>الصيغة </a:t>
            </a:r>
            <a:r>
              <a:rPr lang="ar-SA" sz="3800" b="1" u="sng" dirty="0">
                <a:solidFill>
                  <a:srgbClr val="FF0000"/>
                </a:solidFill>
              </a:rPr>
              <a:t>الرمزية: </a:t>
            </a:r>
            <a:r>
              <a:rPr lang="ar-SA" sz="3800" dirty="0">
                <a:solidFill>
                  <a:srgbClr val="002060"/>
                </a:solidFill>
              </a:rPr>
              <a:t>" أ " إما أن تكون " ب " أو " لا ب " ولا ثالث لهما، </a:t>
            </a:r>
            <a:r>
              <a:rPr lang="ar-SA" sz="3800" b="1" dirty="0">
                <a:solidFill>
                  <a:srgbClr val="FF0000"/>
                </a:solidFill>
              </a:rPr>
              <a:t>و</a:t>
            </a:r>
            <a:r>
              <a:rPr lang="ar-SA" sz="3800" b="1" u="sng" dirty="0">
                <a:solidFill>
                  <a:srgbClr val="FF0000"/>
                </a:solidFill>
              </a:rPr>
              <a:t>الصيغة اللفظية:</a:t>
            </a:r>
            <a:r>
              <a:rPr lang="ar-SA" sz="3800" b="1" dirty="0">
                <a:solidFill>
                  <a:srgbClr val="FF0000"/>
                </a:solidFill>
              </a:rPr>
              <a:t> </a:t>
            </a:r>
            <a:r>
              <a:rPr lang="ar-SA" sz="3800" dirty="0">
                <a:solidFill>
                  <a:srgbClr val="002060"/>
                </a:solidFill>
              </a:rPr>
              <a:t>هي أن (الشيء إما أن يتصف بصفة ما أو لا يتصف بها ولا ثالث لهذين الاحتمالين) أو (لا وسط بين النقيضين). فإما أن تكون مفكرا أو لا مفكر إذ لا وسط بينهما.</a:t>
            </a:r>
            <a:endParaRPr lang="en-US" sz="3800" dirty="0">
              <a:solidFill>
                <a:srgbClr val="002060"/>
              </a:solidFill>
            </a:endParaRPr>
          </a:p>
          <a:p>
            <a:pPr marL="0" indent="0" algn="ctr">
              <a:buNone/>
            </a:pPr>
            <a:endParaRPr lang="ar-SA" sz="38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18</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382150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6779096" cy="5472608"/>
          </a:xfrm>
        </p:spPr>
        <p:txBody>
          <a:bodyPr>
            <a:noAutofit/>
          </a:bodyPr>
          <a:lstStyle/>
          <a:p>
            <a:pPr marL="0" indent="0" algn="ctr">
              <a:buNone/>
            </a:pPr>
            <a:r>
              <a:rPr lang="en-US" sz="2800" b="1" dirty="0"/>
              <a:t> </a:t>
            </a:r>
            <a:r>
              <a:rPr lang="ar-SA" sz="2800" b="1" dirty="0">
                <a:solidFill>
                  <a:srgbClr val="FF0000"/>
                </a:solidFill>
              </a:rPr>
              <a:t>وخلاصة القول: </a:t>
            </a:r>
            <a:r>
              <a:rPr lang="ar-SA" sz="2800" b="1" dirty="0">
                <a:solidFill>
                  <a:srgbClr val="7030A0"/>
                </a:solidFill>
              </a:rPr>
              <a:t>إن هذه القوانين الثلاثة تكمل بعضها بعضاً: </a:t>
            </a:r>
            <a:endParaRPr lang="en-US" sz="2800" b="1" dirty="0">
              <a:solidFill>
                <a:srgbClr val="7030A0"/>
              </a:solidFill>
            </a:endParaRPr>
          </a:p>
          <a:p>
            <a:pPr marL="0" indent="0" algn="ctr">
              <a:buNone/>
            </a:pPr>
            <a:r>
              <a:rPr lang="ar-SA" sz="2800" b="1" dirty="0">
                <a:solidFill>
                  <a:srgbClr val="FF0000"/>
                </a:solidFill>
              </a:rPr>
              <a:t>فإذا كان الشيء هو نفسه بمقتضى قانون الهوية، </a:t>
            </a:r>
            <a:r>
              <a:rPr lang="ar-SA" sz="2800" b="1" dirty="0">
                <a:solidFill>
                  <a:srgbClr val="7030A0"/>
                </a:solidFill>
              </a:rPr>
              <a:t>فلا يجوز وفقاً لقانون عدم التناقض أن نصف الشيء نفسه بصفة ما وبنقيضها في الآن نفسه</a:t>
            </a:r>
            <a:r>
              <a:rPr lang="ar-SA" sz="2800" b="1" dirty="0">
                <a:solidFill>
                  <a:srgbClr val="FF0000"/>
                </a:solidFill>
              </a:rPr>
              <a:t>، وإلا وقعنا في تناقض. </a:t>
            </a:r>
            <a:r>
              <a:rPr lang="ar-SA" sz="2800" b="1" dirty="0">
                <a:solidFill>
                  <a:srgbClr val="7030A0"/>
                </a:solidFill>
              </a:rPr>
              <a:t>وهذا يعني وفقاً لقانون الثالث المرفوع أن الشيء إما أن يتصف بصفة ما أو بنقيضها، إذ إنه لا وسط بين النقيضين.</a:t>
            </a:r>
            <a:endParaRPr lang="en-US" sz="2800" b="1" dirty="0">
              <a:solidFill>
                <a:srgbClr val="7030A0"/>
              </a:solidFill>
            </a:endParaRPr>
          </a:p>
          <a:p>
            <a:pPr marL="0" indent="0" algn="ctr">
              <a:buNone/>
            </a:pPr>
            <a:endParaRPr lang="ar-SA" sz="37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19</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98196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51520" y="1484784"/>
            <a:ext cx="6876256" cy="1143000"/>
          </a:xfrm>
        </p:spPr>
        <p:txBody>
          <a:bodyPr>
            <a:noAutofit/>
          </a:bodyPr>
          <a:lstStyle/>
          <a:p>
            <a:r>
              <a:rPr lang="ar-SY" sz="8000" dirty="0" smtClean="0">
                <a:solidFill>
                  <a:schemeClr val="accent2">
                    <a:lumMod val="75000"/>
                  </a:schemeClr>
                </a:solidFill>
              </a:rPr>
              <a:t>قضية للمناقشة </a:t>
            </a:r>
            <a:endParaRPr lang="ar-SA" sz="8000" dirty="0">
              <a:solidFill>
                <a:schemeClr val="accent2">
                  <a:lumMod val="75000"/>
                </a:schemeClr>
              </a:solidFill>
            </a:endParaRPr>
          </a:p>
        </p:txBody>
      </p:sp>
      <p:pic>
        <p:nvPicPr>
          <p:cNvPr id="7" name="صورة 6"/>
          <p:cNvPicPr>
            <a:picLocks noChangeAspect="1"/>
          </p:cNvPicPr>
          <p:nvPr/>
        </p:nvPicPr>
        <p:blipFill>
          <a:blip r:embed="rId3"/>
          <a:stretch>
            <a:fillRect/>
          </a:stretch>
        </p:blipFill>
        <p:spPr>
          <a:xfrm>
            <a:off x="1534344" y="2770324"/>
            <a:ext cx="4535817" cy="2676376"/>
          </a:xfrm>
          <a:prstGeom prst="rect">
            <a:avLst/>
          </a:prstGeom>
        </p:spPr>
      </p:pic>
      <p:sp>
        <p:nvSpPr>
          <p:cNvPr id="2" name="عنصر نائب للتاريخ 1"/>
          <p:cNvSpPr>
            <a:spLocks noGrp="1"/>
          </p:cNvSpPr>
          <p:nvPr>
            <p:ph type="dt" sz="half" idx="10"/>
          </p:nvPr>
        </p:nvSpPr>
        <p:spPr/>
        <p:txBody>
          <a:bodyPr/>
          <a:lstStyle/>
          <a:p>
            <a:r>
              <a:rPr lang="ar-SA" smtClean="0"/>
              <a:t>15/01/41</a:t>
            </a:r>
            <a:endParaRPr lang="ar-SA"/>
          </a:p>
        </p:txBody>
      </p:sp>
      <p:sp>
        <p:nvSpPr>
          <p:cNvPr id="3" name="عنصر نائب للتذييل 2"/>
          <p:cNvSpPr>
            <a:spLocks noGrp="1"/>
          </p:cNvSpPr>
          <p:nvPr>
            <p:ph type="ftr" sz="quarter" idx="11"/>
          </p:nvPr>
        </p:nvSpPr>
        <p:spPr/>
        <p:txBody>
          <a:bodyPr/>
          <a:lstStyle/>
          <a:p>
            <a:r>
              <a:rPr lang="ar-SA" smtClean="0"/>
              <a:t>المدرس ماهر صالح </a:t>
            </a:r>
            <a:endParaRPr lang="ar-SA"/>
          </a:p>
        </p:txBody>
      </p:sp>
      <p:sp>
        <p:nvSpPr>
          <p:cNvPr id="4" name="عنصر نائب لرقم الشريحة 3"/>
          <p:cNvSpPr>
            <a:spLocks noGrp="1"/>
          </p:cNvSpPr>
          <p:nvPr>
            <p:ph type="sldNum" sz="quarter" idx="12"/>
          </p:nvPr>
        </p:nvSpPr>
        <p:spPr/>
        <p:txBody>
          <a:bodyPr/>
          <a:lstStyle/>
          <a:p>
            <a:fld id="{B2A5AC58-B762-455E-BAC0-B1F689BCDE47}" type="slidenum">
              <a:rPr lang="ar-SA" smtClean="0"/>
              <a:t>2</a:t>
            </a:fld>
            <a:endParaRPr lang="ar-SA"/>
          </a:p>
        </p:txBody>
      </p:sp>
    </p:spTree>
    <p:extLst>
      <p:ext uri="{BB962C8B-B14F-4D97-AF65-F5344CB8AC3E}">
        <p14:creationId xmlns:p14="http://schemas.microsoft.com/office/powerpoint/2010/main" val="84460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484784"/>
            <a:ext cx="6563072" cy="4525963"/>
          </a:xfrm>
        </p:spPr>
        <p:txBody>
          <a:bodyPr>
            <a:normAutofit/>
          </a:bodyPr>
          <a:lstStyle/>
          <a:p>
            <a:pPr marL="0" indent="0" algn="ctr">
              <a:buNone/>
            </a:pPr>
            <a:endParaRPr lang="ar-SA" sz="4000" dirty="0" smtClean="0"/>
          </a:p>
          <a:p>
            <a:pPr marL="0" indent="0" algn="ctr">
              <a:buNone/>
            </a:pPr>
            <a:r>
              <a:rPr lang="ar-SA" sz="4000" b="1" dirty="0" smtClean="0">
                <a:solidFill>
                  <a:srgbClr val="FF0000"/>
                </a:solidFill>
              </a:rPr>
              <a:t>استنتج</a:t>
            </a:r>
          </a:p>
          <a:p>
            <a:pPr marL="0" indent="0" algn="ctr">
              <a:buNone/>
            </a:pPr>
            <a:r>
              <a:rPr lang="ar-SA" sz="4000" b="1" dirty="0">
                <a:solidFill>
                  <a:srgbClr val="3333CC"/>
                </a:solidFill>
              </a:rPr>
              <a:t>أوضح العلاقة بين قانون عدم التناقض وقانون الثالث المرفوع مستعيناً بالأمثلة؟</a:t>
            </a:r>
            <a:endParaRPr lang="en-US" sz="4000" dirty="0">
              <a:solidFill>
                <a:srgbClr val="3333CC"/>
              </a:solidFill>
            </a:endParaRPr>
          </a:p>
          <a:p>
            <a:pPr marL="0" indent="0" algn="ctr">
              <a:buNone/>
            </a:pPr>
            <a:endParaRPr lang="ar-SA" sz="40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20</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7657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6923112" cy="4525963"/>
          </a:xfrm>
        </p:spPr>
        <p:txBody>
          <a:bodyPr>
            <a:normAutofit/>
          </a:bodyPr>
          <a:lstStyle/>
          <a:p>
            <a:pPr marL="0" indent="0" algn="ctr">
              <a:buNone/>
            </a:pPr>
            <a:endParaRPr lang="ar-SA" sz="4000" b="1" dirty="0" smtClean="0"/>
          </a:p>
          <a:p>
            <a:pPr marL="0" indent="0" algn="ctr">
              <a:buNone/>
            </a:pPr>
            <a:r>
              <a:rPr lang="ar-SA" sz="4000" b="1" dirty="0" smtClean="0">
                <a:solidFill>
                  <a:srgbClr val="7030A0"/>
                </a:solidFill>
              </a:rPr>
              <a:t>ومع </a:t>
            </a:r>
            <a:r>
              <a:rPr lang="ar-SA" sz="4000" b="1" dirty="0">
                <a:solidFill>
                  <a:srgbClr val="7030A0"/>
                </a:solidFill>
              </a:rPr>
              <a:t>تطور العلوم في العصور الحديثة تبلورت قوانين أخرى أُلحقت بقوانين الفكر السابقة. </a:t>
            </a:r>
            <a:endParaRPr lang="ar-SA" sz="40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21</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a:xfrm>
            <a:off x="1331640" y="6198607"/>
            <a:ext cx="5716488" cy="365125"/>
          </a:xfrm>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402218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4088" y="1052736"/>
            <a:ext cx="3096344" cy="1143000"/>
          </a:xfrm>
        </p:spPr>
        <p:txBody>
          <a:bodyPr>
            <a:normAutofit fontScale="90000"/>
          </a:bodyPr>
          <a:lstStyle/>
          <a:p>
            <a:pPr lvl="0"/>
            <a:r>
              <a:rPr lang="ar-SA" b="1" dirty="0">
                <a:solidFill>
                  <a:srgbClr val="FF0000"/>
                </a:solidFill>
              </a:rPr>
              <a:t>قانون </a:t>
            </a:r>
            <a:r>
              <a:rPr lang="ar-SA" b="1" dirty="0" smtClean="0">
                <a:solidFill>
                  <a:srgbClr val="FF0000"/>
                </a:solidFill>
              </a:rPr>
              <a:t>السببية </a:t>
            </a:r>
            <a:endParaRPr lang="en-US" b="1" dirty="0">
              <a:solidFill>
                <a:srgbClr val="FF0000"/>
              </a:solidFill>
            </a:endParaRPr>
          </a:p>
        </p:txBody>
      </p:sp>
      <p:sp>
        <p:nvSpPr>
          <p:cNvPr id="7" name="عنصر نائب لرقم الشريحة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A5AC58-B762-455E-BAC0-B1F689BCDE47}"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Title 1"/>
          <p:cNvSpPr txBox="1">
            <a:spLocks/>
          </p:cNvSpPr>
          <p:nvPr/>
        </p:nvSpPr>
        <p:spPr>
          <a:xfrm>
            <a:off x="603321" y="1094819"/>
            <a:ext cx="3096344"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rgbClr val="3333CC"/>
                </a:solidFill>
                <a:effectLst/>
                <a:uLnTx/>
                <a:uFillTx/>
                <a:latin typeface="Calibri"/>
                <a:ea typeface="+mj-ea"/>
                <a:cs typeface="Times New Roman" panose="02020603050405020304" pitchFamily="18" charset="0"/>
              </a:rPr>
              <a:t>قانون الحتمية</a:t>
            </a:r>
            <a:endParaRPr kumimoji="0" lang="ar-SA" sz="4400" b="1" i="0" u="none" strike="noStrike" kern="1200" cap="none" spc="0" normalizeH="0" baseline="0" noProof="0" dirty="0">
              <a:ln>
                <a:noFill/>
              </a:ln>
              <a:solidFill>
                <a:srgbClr val="3333CC"/>
              </a:solidFill>
              <a:effectLst/>
              <a:uLnTx/>
              <a:uFillTx/>
              <a:latin typeface="Calibri"/>
              <a:ea typeface="+mj-ea"/>
              <a:cs typeface="Times New Roman" panose="02020603050405020304" pitchFamily="18" charset="0"/>
            </a:endParaRPr>
          </a:p>
        </p:txBody>
      </p:sp>
      <p:sp>
        <p:nvSpPr>
          <p:cNvPr id="6" name="Title 1"/>
          <p:cNvSpPr txBox="1">
            <a:spLocks/>
          </p:cNvSpPr>
          <p:nvPr/>
        </p:nvSpPr>
        <p:spPr>
          <a:xfrm>
            <a:off x="3798218" y="4288543"/>
            <a:ext cx="2455423" cy="216024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a:ln>
                  <a:noFill/>
                </a:ln>
                <a:solidFill>
                  <a:srgbClr val="FF00FF"/>
                </a:solidFill>
                <a:effectLst/>
                <a:uLnTx/>
                <a:uFillTx/>
                <a:latin typeface="Calibri"/>
                <a:ea typeface="+mj-ea"/>
                <a:cs typeface="Times New Roman" panose="02020603050405020304" pitchFamily="18" charset="0"/>
              </a:rPr>
              <a:t>قانون </a:t>
            </a:r>
            <a:r>
              <a:rPr kumimoji="0" lang="ar-SA" sz="4400" b="1" i="0" u="none" strike="noStrike" kern="1200" cap="none" spc="0" normalizeH="0" baseline="0" noProof="0" dirty="0" smtClean="0">
                <a:ln>
                  <a:noFill/>
                </a:ln>
                <a:solidFill>
                  <a:srgbClr val="FF00FF"/>
                </a:solidFill>
                <a:effectLst/>
                <a:uLnTx/>
                <a:uFillTx/>
                <a:latin typeface="Calibri"/>
                <a:ea typeface="+mj-ea"/>
                <a:cs typeface="Times New Roman" panose="02020603050405020304" pitchFamily="18" charset="0"/>
              </a:rPr>
              <a:t>الغائية</a:t>
            </a:r>
            <a:r>
              <a:rPr kumimoji="0" lang="ar-SA" sz="4400" b="1" i="0" u="none" strike="noStrike" kern="1200" cap="none" spc="0" normalizeH="0" noProof="0" dirty="0" smtClean="0">
                <a:ln>
                  <a:noFill/>
                </a:ln>
                <a:solidFill>
                  <a:srgbClr val="FF00FF"/>
                </a:solidFill>
                <a:effectLst/>
                <a:uLnTx/>
                <a:uFillTx/>
                <a:latin typeface="Calibri"/>
                <a:ea typeface="+mj-ea"/>
                <a:cs typeface="Times New Roman" panose="02020603050405020304" pitchFamily="18" charset="0"/>
              </a:rPr>
              <a:t> </a:t>
            </a:r>
            <a:endParaRPr kumimoji="0" lang="ar-SA" sz="4400" b="1" i="0" u="none" strike="noStrike" kern="1200" cap="none" spc="0" normalizeH="0" baseline="0" noProof="0" dirty="0" smtClean="0">
              <a:ln>
                <a:noFill/>
              </a:ln>
              <a:solidFill>
                <a:srgbClr val="FF00FF"/>
              </a:solidFill>
              <a:effectLst/>
              <a:uLnTx/>
              <a:uFillTx/>
              <a:latin typeface="Calibri"/>
              <a:ea typeface="+mj-ea"/>
              <a:cs typeface="Times New Roman" panose="02020603050405020304" pitchFamily="18" charset="0"/>
            </a:endParaRPr>
          </a:p>
        </p:txBody>
      </p:sp>
      <p:sp>
        <p:nvSpPr>
          <p:cNvPr id="3" name="عنصر نائب للتاريخ 2"/>
          <p:cNvSpPr>
            <a:spLocks noGrp="1"/>
          </p:cNvSpPr>
          <p:nvPr>
            <p:ph type="dt" sz="half" idx="10"/>
          </p:nvPr>
        </p:nvSpPr>
        <p:spPr/>
        <p:txBody>
          <a:bodyPr/>
          <a:lstStyle/>
          <a:p>
            <a:r>
              <a:rPr lang="ar-SA" smtClean="0"/>
              <a:t>15/01/41</a:t>
            </a:r>
            <a:endParaRPr lang="ar-SA"/>
          </a:p>
        </p:txBody>
      </p:sp>
      <p:sp>
        <p:nvSpPr>
          <p:cNvPr id="5" name="عنصر نائب للتذييل 4"/>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16489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B2A5AC58-B762-455E-BAC0-B1F689BCDE47}" type="slidenum">
              <a:rPr lang="ar-SA" smtClean="0"/>
              <a:t>23</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3" name="عنصر نائب للتذييل 2"/>
          <p:cNvSpPr>
            <a:spLocks noGrp="1"/>
          </p:cNvSpPr>
          <p:nvPr>
            <p:ph type="ftr" sz="quarter" idx="11"/>
          </p:nvPr>
        </p:nvSpPr>
        <p:spPr/>
        <p:txBody>
          <a:bodyPr/>
          <a:lstStyle/>
          <a:p>
            <a:r>
              <a:rPr lang="ar-SA" smtClean="0"/>
              <a:t>المدرس ماهر صالح </a:t>
            </a:r>
            <a:endParaRPr lang="ar-SA"/>
          </a:p>
        </p:txBody>
      </p:sp>
    </p:spTree>
    <p:extLst>
      <p:ext uri="{BB962C8B-B14F-4D97-AF65-F5344CB8AC3E}">
        <p14:creationId xmlns:p14="http://schemas.microsoft.com/office/powerpoint/2010/main" val="85571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0619" y="260648"/>
            <a:ext cx="7164288" cy="6480720"/>
          </a:xfrm>
        </p:spPr>
        <p:txBody>
          <a:bodyPr>
            <a:noAutofit/>
          </a:bodyPr>
          <a:lstStyle/>
          <a:p>
            <a:pPr marL="0" lvl="0" indent="0" algn="ctr">
              <a:buNone/>
            </a:pPr>
            <a:endParaRPr lang="ar-SA" sz="3500" b="1" dirty="0" smtClean="0">
              <a:solidFill>
                <a:srgbClr val="FFFF00"/>
              </a:solidFill>
            </a:endParaRPr>
          </a:p>
          <a:p>
            <a:pPr marL="0" lvl="0" indent="0" algn="ctr">
              <a:buNone/>
            </a:pPr>
            <a:r>
              <a:rPr lang="ar-SA" sz="3500" b="1" dirty="0" smtClean="0">
                <a:solidFill>
                  <a:srgbClr val="FF0000"/>
                </a:solidFill>
              </a:rPr>
              <a:t>قانون السببية</a:t>
            </a:r>
            <a:endParaRPr lang="en-US" sz="3500" dirty="0">
              <a:solidFill>
                <a:srgbClr val="FF0000"/>
              </a:solidFill>
            </a:endParaRPr>
          </a:p>
          <a:p>
            <a:pPr marL="0" indent="0" algn="ctr">
              <a:buNone/>
            </a:pPr>
            <a:endParaRPr lang="ar-SA" sz="35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24</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068" y="1628800"/>
            <a:ext cx="3111699" cy="4419724"/>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467" y="1484784"/>
            <a:ext cx="2864290" cy="2094869"/>
          </a:xfrm>
          <a:prstGeom prst="rect">
            <a:avLst/>
          </a:prstGeom>
        </p:spPr>
      </p:pic>
      <p:pic>
        <p:nvPicPr>
          <p:cNvPr id="9" name="صورة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466" y="3960391"/>
            <a:ext cx="2867025" cy="2088133"/>
          </a:xfrm>
          <a:prstGeom prst="rect">
            <a:avLst/>
          </a:prstGeom>
        </p:spPr>
      </p:pic>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21960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0619" y="260648"/>
            <a:ext cx="7164288" cy="6480720"/>
          </a:xfrm>
        </p:spPr>
        <p:txBody>
          <a:bodyPr>
            <a:noAutofit/>
          </a:bodyPr>
          <a:lstStyle/>
          <a:p>
            <a:pPr marL="0" lvl="0" indent="0" algn="ctr">
              <a:buNone/>
            </a:pPr>
            <a:endParaRPr lang="ar-SA" sz="3500" b="1" dirty="0" smtClean="0">
              <a:solidFill>
                <a:srgbClr val="FFFF00"/>
              </a:solidFill>
            </a:endParaRPr>
          </a:p>
          <a:p>
            <a:pPr marL="0" lvl="0" indent="0" algn="ctr">
              <a:buNone/>
            </a:pPr>
            <a:r>
              <a:rPr lang="ar-SA" sz="3500" b="1" dirty="0" smtClean="0">
                <a:solidFill>
                  <a:srgbClr val="FF0000"/>
                </a:solidFill>
              </a:rPr>
              <a:t>قانون السببية</a:t>
            </a:r>
            <a:endParaRPr lang="en-US" sz="3500" dirty="0">
              <a:solidFill>
                <a:srgbClr val="FF0000"/>
              </a:solidFill>
            </a:endParaRPr>
          </a:p>
          <a:p>
            <a:pPr marL="0" indent="0" algn="ctr">
              <a:buNone/>
            </a:pPr>
            <a:r>
              <a:rPr lang="ar-SA" sz="3500" b="1" dirty="0">
                <a:solidFill>
                  <a:srgbClr val="7030A0"/>
                </a:solidFill>
              </a:rPr>
              <a:t>      يُعد قانون السببية من أكثر المبادئ الفلسفية تداولاً في حياتنا اليومية، واختلف الفلاسفة والمفكرون حول وضع تعريف محدد ومتفق عليه للسببية، إلا أنه يمكن القول</a:t>
            </a:r>
            <a:r>
              <a:rPr lang="ar-SA" sz="3500" b="1" dirty="0" smtClean="0">
                <a:solidFill>
                  <a:srgbClr val="7030A0"/>
                </a:solidFill>
              </a:rPr>
              <a:t>:</a:t>
            </a:r>
            <a:endParaRPr lang="ar-SA" sz="35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25</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29606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0619" y="260648"/>
            <a:ext cx="7164288" cy="6480720"/>
          </a:xfrm>
        </p:spPr>
        <p:txBody>
          <a:bodyPr>
            <a:noAutofit/>
          </a:bodyPr>
          <a:lstStyle/>
          <a:p>
            <a:pPr marL="0" lvl="0" indent="0" algn="ctr">
              <a:buNone/>
            </a:pPr>
            <a:endParaRPr lang="ar-SA" sz="3500" b="1" dirty="0" smtClean="0">
              <a:solidFill>
                <a:srgbClr val="FFFF00"/>
              </a:solidFill>
            </a:endParaRPr>
          </a:p>
          <a:p>
            <a:pPr marL="0" indent="0" algn="ctr">
              <a:buNone/>
            </a:pPr>
            <a:r>
              <a:rPr lang="ar-SA" sz="3500" b="1" dirty="0" smtClean="0">
                <a:solidFill>
                  <a:srgbClr val="FF0000"/>
                </a:solidFill>
              </a:rPr>
              <a:t>إن السببية في أبسط</a:t>
            </a:r>
            <a:r>
              <a:rPr lang="ar-SA" sz="3500" dirty="0" smtClean="0">
                <a:solidFill>
                  <a:srgbClr val="FF0000"/>
                </a:solidFill>
              </a:rPr>
              <a:t> </a:t>
            </a:r>
            <a:r>
              <a:rPr lang="ar-SA" sz="3500" b="1" dirty="0" smtClean="0">
                <a:solidFill>
                  <a:srgbClr val="FF0000"/>
                </a:solidFill>
              </a:rPr>
              <a:t>أشكالها هي الاعتراف بأنه</a:t>
            </a:r>
            <a:r>
              <a:rPr lang="ar-SA" sz="3500" dirty="0" smtClean="0">
                <a:solidFill>
                  <a:srgbClr val="FF0000"/>
                </a:solidFill>
              </a:rPr>
              <a:t> </a:t>
            </a:r>
            <a:r>
              <a:rPr lang="ar-SA" sz="3500" b="1" dirty="0" smtClean="0">
                <a:solidFill>
                  <a:srgbClr val="FF0000"/>
                </a:solidFill>
              </a:rPr>
              <a:t>لكل حادثة</a:t>
            </a:r>
            <a:r>
              <a:rPr lang="ar-SA" sz="3500" dirty="0" smtClean="0">
                <a:solidFill>
                  <a:srgbClr val="FF0000"/>
                </a:solidFill>
              </a:rPr>
              <a:t> </a:t>
            </a:r>
            <a:r>
              <a:rPr lang="ar-SA" sz="3500" b="1" dirty="0" smtClean="0">
                <a:solidFill>
                  <a:srgbClr val="FF0000"/>
                </a:solidFill>
              </a:rPr>
              <a:t>سبب يؤدي إلى وقوعها</a:t>
            </a:r>
            <a:r>
              <a:rPr lang="ar-SA" sz="3500" dirty="0" smtClean="0"/>
              <a:t>، </a:t>
            </a:r>
            <a:r>
              <a:rPr lang="ar-SA" sz="3500" b="1" dirty="0" smtClean="0">
                <a:solidFill>
                  <a:srgbClr val="FF00FF"/>
                </a:solidFill>
              </a:rPr>
              <a:t>وأن تتابع الحوادث محكوم بالعلاقة بين المسبب والنتيجة </a:t>
            </a:r>
            <a:r>
              <a:rPr lang="ar-SY" sz="3500" b="1" dirty="0" smtClean="0">
                <a:solidFill>
                  <a:srgbClr val="7030A0"/>
                </a:solidFill>
              </a:rPr>
              <a:t>فالسبب والنتيجة لا يتعاقبان فحسب بل يقتضي كلاً منهما الآخر، </a:t>
            </a:r>
            <a:r>
              <a:rPr lang="ar-SA" sz="3500" b="1" dirty="0" smtClean="0">
                <a:solidFill>
                  <a:srgbClr val="7030A0"/>
                </a:solidFill>
              </a:rPr>
              <a:t>إذ إن الحوادث لا تقع بطريقة عشوائية أو بالمصادفة، مثال: غليان الماء سببه الارتفاع في درجة الحرارة.</a:t>
            </a:r>
            <a:endParaRPr lang="en-US" sz="3500" b="1" dirty="0" smtClean="0">
              <a:solidFill>
                <a:srgbClr val="7030A0"/>
              </a:solidFill>
            </a:endParaRPr>
          </a:p>
          <a:p>
            <a:pPr marL="0" indent="0" algn="ctr">
              <a:buNone/>
            </a:pPr>
            <a:endParaRPr lang="ar-SA" sz="35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26</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307014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6732240" cy="4525963"/>
          </a:xfrm>
        </p:spPr>
        <p:txBody>
          <a:bodyPr>
            <a:normAutofit fontScale="92500" lnSpcReduction="20000"/>
          </a:bodyPr>
          <a:lstStyle/>
          <a:p>
            <a:pPr marL="0" indent="0" algn="ctr">
              <a:buNone/>
            </a:pPr>
            <a:r>
              <a:rPr lang="ar-SA" sz="3800" dirty="0"/>
              <a:t> </a:t>
            </a:r>
            <a:endParaRPr lang="ar-SA" sz="3800" dirty="0" smtClean="0"/>
          </a:p>
          <a:p>
            <a:pPr marL="0" indent="0" algn="ctr">
              <a:buNone/>
            </a:pPr>
            <a:r>
              <a:rPr lang="ar-SA" sz="3800" b="1" dirty="0" smtClean="0">
                <a:solidFill>
                  <a:srgbClr val="7030A0"/>
                </a:solidFill>
              </a:rPr>
              <a:t>ويمكن </a:t>
            </a:r>
            <a:r>
              <a:rPr lang="ar-SA" sz="3800" b="1" dirty="0">
                <a:solidFill>
                  <a:srgbClr val="7030A0"/>
                </a:solidFill>
              </a:rPr>
              <a:t>التمييز بين نوعين من الأسباب إحداها </a:t>
            </a:r>
            <a:r>
              <a:rPr lang="ar-SA" sz="3800" b="1" dirty="0">
                <a:solidFill>
                  <a:srgbClr val="FF0000"/>
                </a:solidFill>
              </a:rPr>
              <a:t>علمية</a:t>
            </a:r>
            <a:r>
              <a:rPr lang="ar-SA" sz="3800" dirty="0">
                <a:solidFill>
                  <a:srgbClr val="FF0000"/>
                </a:solidFill>
              </a:rPr>
              <a:t>،</a:t>
            </a:r>
            <a:r>
              <a:rPr lang="ar-SA" sz="3800" dirty="0"/>
              <a:t> </a:t>
            </a:r>
            <a:r>
              <a:rPr lang="ar-SA" sz="3800" b="1" dirty="0">
                <a:solidFill>
                  <a:srgbClr val="7030A0"/>
                </a:solidFill>
              </a:rPr>
              <a:t>كقولنا مثلاً "الحرارة سبب تمدد الحديد"، وأخرى </a:t>
            </a:r>
            <a:r>
              <a:rPr lang="ar-SA" sz="3800" b="1" dirty="0">
                <a:solidFill>
                  <a:srgbClr val="FF0000"/>
                </a:solidFill>
              </a:rPr>
              <a:t>وهمية</a:t>
            </a:r>
            <a:r>
              <a:rPr lang="ar-SA" sz="3800" dirty="0">
                <a:solidFill>
                  <a:srgbClr val="FF0000"/>
                </a:solidFill>
              </a:rPr>
              <a:t> </a:t>
            </a:r>
            <a:r>
              <a:rPr lang="ar-SA" sz="3800" b="1" dirty="0">
                <a:solidFill>
                  <a:srgbClr val="7030A0"/>
                </a:solidFill>
              </a:rPr>
              <a:t>أي ذات صبغة خرافية سادت في المراحل السابقة على ظهور العلم، مثلاً " تفسير المرض بأرواح شريرة ".</a:t>
            </a: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27</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417157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700808"/>
            <a:ext cx="6923112" cy="4525963"/>
          </a:xfrm>
        </p:spPr>
        <p:txBody>
          <a:bodyPr>
            <a:normAutofit/>
          </a:bodyPr>
          <a:lstStyle/>
          <a:p>
            <a:pPr marL="0" indent="0" algn="ctr">
              <a:buNone/>
            </a:pPr>
            <a:endParaRPr lang="ar-SA" sz="4000" dirty="0" smtClean="0"/>
          </a:p>
          <a:p>
            <a:pPr marL="0" indent="0" algn="ctr">
              <a:buNone/>
            </a:pPr>
            <a:r>
              <a:rPr lang="ar-SA" sz="4000" b="1" dirty="0" smtClean="0">
                <a:solidFill>
                  <a:srgbClr val="FF0000"/>
                </a:solidFill>
              </a:rPr>
              <a:t>نشاط</a:t>
            </a:r>
          </a:p>
          <a:p>
            <a:pPr marL="0" indent="0" algn="ctr">
              <a:buNone/>
            </a:pPr>
            <a:r>
              <a:rPr lang="ar-SA" sz="4000" b="1" dirty="0">
                <a:solidFill>
                  <a:srgbClr val="7030A0"/>
                </a:solidFill>
              </a:rPr>
              <a:t>أتحاور مع زملائي وأقدم أمثلة أخرى لقانون السببية ؟</a:t>
            </a:r>
            <a:endParaRPr lang="en-US" sz="4000" dirty="0">
              <a:solidFill>
                <a:srgbClr val="7030A0"/>
              </a:solidFill>
            </a:endParaRPr>
          </a:p>
          <a:p>
            <a:pPr marL="0" indent="0" algn="ctr">
              <a:buNone/>
            </a:pPr>
            <a:endParaRPr lang="ar-SA" sz="40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28</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328752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z="1600" b="1" smtClean="0">
                <a:solidFill>
                  <a:srgbClr val="FF00FF"/>
                </a:solidFill>
              </a:rPr>
              <a:t>المدرس ماهر صالح </a:t>
            </a:r>
            <a:endParaRPr lang="ar-SA" sz="1600" b="1" dirty="0">
              <a:solidFill>
                <a:srgbClr val="FF00FF"/>
              </a:solidFill>
            </a:endParaRPr>
          </a:p>
        </p:txBody>
      </p:sp>
      <p:sp>
        <p:nvSpPr>
          <p:cNvPr id="4" name="عنصر نائب لرقم الشريحة 3"/>
          <p:cNvSpPr>
            <a:spLocks noGrp="1"/>
          </p:cNvSpPr>
          <p:nvPr>
            <p:ph type="sldNum" sz="quarter" idx="12"/>
          </p:nvPr>
        </p:nvSpPr>
        <p:spPr/>
        <p:txBody>
          <a:bodyPr/>
          <a:lstStyle/>
          <a:p>
            <a:fld id="{B2A5AC58-B762-455E-BAC0-B1F689BCDE47}" type="slidenum">
              <a:rPr lang="ar-SA" smtClean="0"/>
              <a:t>29</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Tree>
    <p:extLst>
      <p:ext uri="{BB962C8B-B14F-4D97-AF65-F5344CB8AC3E}">
        <p14:creationId xmlns:p14="http://schemas.microsoft.com/office/powerpoint/2010/main" val="2943563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907704" y="404664"/>
            <a:ext cx="7236296" cy="5616624"/>
          </a:xfrm>
        </p:spPr>
        <p:txBody>
          <a:bodyPr>
            <a:normAutofit fontScale="92500" lnSpcReduction="20000"/>
          </a:bodyPr>
          <a:lstStyle/>
          <a:p>
            <a:pPr marL="0" indent="0" algn="ctr">
              <a:buNone/>
            </a:pPr>
            <a:r>
              <a:rPr lang="ar-SY" sz="3300" b="1" dirty="0" smtClean="0">
                <a:solidFill>
                  <a:srgbClr val="FFFF00"/>
                </a:solidFill>
              </a:rPr>
              <a:t>تتوزع </a:t>
            </a:r>
            <a:r>
              <a:rPr lang="ar-SY" sz="3300" b="1" dirty="0">
                <a:solidFill>
                  <a:srgbClr val="FFFF00"/>
                </a:solidFill>
              </a:rPr>
              <a:t>الأفكار التي تفسر العالم على رأيين:</a:t>
            </a:r>
            <a:endParaRPr lang="en-US" sz="3300" dirty="0">
              <a:solidFill>
                <a:srgbClr val="FFFF00"/>
              </a:solidFill>
            </a:endParaRPr>
          </a:p>
          <a:p>
            <a:pPr marL="0" indent="0" algn="ctr">
              <a:buNone/>
            </a:pPr>
            <a:r>
              <a:rPr lang="ar-SY" sz="3300" b="1" dirty="0"/>
              <a:t>     </a:t>
            </a:r>
            <a:r>
              <a:rPr lang="ar-SY" sz="3300" b="1" dirty="0">
                <a:solidFill>
                  <a:schemeClr val="accent2">
                    <a:lumMod val="75000"/>
                  </a:schemeClr>
                </a:solidFill>
              </a:rPr>
              <a:t>الرأي </a:t>
            </a:r>
            <a:r>
              <a:rPr lang="ar-SY" sz="3300" b="1" dirty="0" smtClean="0">
                <a:solidFill>
                  <a:schemeClr val="accent2">
                    <a:lumMod val="75000"/>
                  </a:schemeClr>
                </a:solidFill>
              </a:rPr>
              <a:t>الأول</a:t>
            </a:r>
          </a:p>
          <a:p>
            <a:pPr marL="0" indent="0" algn="ctr">
              <a:buNone/>
            </a:pPr>
            <a:endParaRPr lang="ar-SY" sz="3300" b="1" dirty="0">
              <a:solidFill>
                <a:schemeClr val="accent2">
                  <a:lumMod val="75000"/>
                </a:schemeClr>
              </a:solidFill>
            </a:endParaRPr>
          </a:p>
          <a:p>
            <a:pPr marL="0" indent="0" algn="ctr">
              <a:buNone/>
            </a:pPr>
            <a:endParaRPr lang="ar-SY" sz="3300" b="1" dirty="0" smtClean="0">
              <a:solidFill>
                <a:schemeClr val="accent2">
                  <a:lumMod val="75000"/>
                </a:schemeClr>
              </a:solidFill>
            </a:endParaRPr>
          </a:p>
          <a:p>
            <a:pPr marL="0" indent="0" algn="ctr">
              <a:buNone/>
            </a:pPr>
            <a:r>
              <a:rPr lang="ar-SY" sz="3300" b="1" dirty="0" smtClean="0">
                <a:solidFill>
                  <a:schemeClr val="accent2">
                    <a:lumMod val="75000"/>
                  </a:schemeClr>
                </a:solidFill>
              </a:rPr>
              <a:t> </a:t>
            </a:r>
          </a:p>
          <a:p>
            <a:pPr marL="0" indent="0" algn="ctr">
              <a:buNone/>
            </a:pPr>
            <a:endParaRPr lang="ar-SY" sz="3300" dirty="0" smtClean="0">
              <a:solidFill>
                <a:srgbClr val="002060"/>
              </a:solidFill>
            </a:endParaRPr>
          </a:p>
          <a:p>
            <a:pPr marL="0" indent="0" algn="ctr">
              <a:buNone/>
            </a:pPr>
            <a:r>
              <a:rPr lang="ar-SY" sz="3300" dirty="0" smtClean="0">
                <a:solidFill>
                  <a:srgbClr val="002060"/>
                </a:solidFill>
              </a:rPr>
              <a:t>يميل </a:t>
            </a:r>
            <a:r>
              <a:rPr lang="ar-SY" sz="3300" dirty="0">
                <a:solidFill>
                  <a:srgbClr val="002060"/>
                </a:solidFill>
              </a:rPr>
              <a:t>إلى الاعتقاد بأنَ العالَم </a:t>
            </a:r>
            <a:r>
              <a:rPr lang="ar-SY" sz="3300" dirty="0" smtClean="0">
                <a:solidFill>
                  <a:srgbClr val="002060"/>
                </a:solidFill>
              </a:rPr>
              <a:t>فوضَويَ </a:t>
            </a:r>
            <a:r>
              <a:rPr lang="ar-SY" sz="3300" dirty="0">
                <a:solidFill>
                  <a:srgbClr val="002060"/>
                </a:solidFill>
              </a:rPr>
              <a:t>بمعزل عن </a:t>
            </a:r>
            <a:r>
              <a:rPr lang="ar-SY" sz="3300" dirty="0" smtClean="0">
                <a:solidFill>
                  <a:srgbClr val="002060"/>
                </a:solidFill>
              </a:rPr>
              <a:t>أيَ </a:t>
            </a:r>
            <a:r>
              <a:rPr lang="ar-SY" sz="3300" dirty="0">
                <a:solidFill>
                  <a:srgbClr val="002060"/>
                </a:solidFill>
              </a:rPr>
              <a:t>تنظيم </a:t>
            </a:r>
            <a:r>
              <a:rPr lang="ar-SY" sz="3300" dirty="0" smtClean="0">
                <a:solidFill>
                  <a:srgbClr val="002060"/>
                </a:solidFill>
              </a:rPr>
              <a:t>ويخضع </a:t>
            </a:r>
            <a:r>
              <a:rPr lang="ar-SY" sz="3300" dirty="0">
                <a:solidFill>
                  <a:srgbClr val="002060"/>
                </a:solidFill>
              </a:rPr>
              <a:t>للمصادفة، وأن ما يتبدى لنا فيه من نظام هو نتيجة تطبيق مجموعة من القوانين العقلية على ظواهره. </a:t>
            </a:r>
            <a:r>
              <a:rPr lang="ar-SY" sz="3300" dirty="0" smtClean="0"/>
              <a:t>ويذهب </a:t>
            </a:r>
            <a:endParaRPr lang="ar-SY" sz="3300" dirty="0"/>
          </a:p>
        </p:txBody>
      </p:sp>
      <p:sp>
        <p:nvSpPr>
          <p:cNvPr id="6" name="عنصر نائب لرقم الشريحة 5"/>
          <p:cNvSpPr>
            <a:spLocks noGrp="1"/>
          </p:cNvSpPr>
          <p:nvPr>
            <p:ph type="sldNum" sz="quarter" idx="12"/>
          </p:nvPr>
        </p:nvSpPr>
        <p:spPr/>
        <p:txBody>
          <a:bodyPr/>
          <a:lstStyle/>
          <a:p>
            <a:fld id="{B2A5AC58-B762-455E-BAC0-B1F689BCDE47}" type="slidenum">
              <a:rPr lang="ar-SA" smtClean="0"/>
              <a:t>3</a:t>
            </a:fld>
            <a:endParaRPr lang="ar-SA"/>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700808"/>
            <a:ext cx="5077544" cy="1872208"/>
          </a:xfrm>
          <a:prstGeom prst="rect">
            <a:avLst/>
          </a:prstGeom>
        </p:spPr>
      </p:pic>
      <p:sp>
        <p:nvSpPr>
          <p:cNvPr id="2" name="عنصر نائب للتاريخ 1"/>
          <p:cNvSpPr>
            <a:spLocks noGrp="1"/>
          </p:cNvSpPr>
          <p:nvPr>
            <p:ph type="dt" sz="half" idx="10"/>
          </p:nvPr>
        </p:nvSpPr>
        <p:spPr/>
        <p:txBody>
          <a:bodyPr/>
          <a:lstStyle/>
          <a:p>
            <a:r>
              <a:rPr lang="ar-SA" smtClean="0"/>
              <a:t>15/01/41</a:t>
            </a:r>
            <a:endParaRPr lang="ar-SA"/>
          </a:p>
        </p:txBody>
      </p:sp>
      <p:sp>
        <p:nvSpPr>
          <p:cNvPr id="3" name="عنصر نائب للتذييل 2"/>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71543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ircle(in)">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7355160" cy="5433467"/>
          </a:xfrm>
        </p:spPr>
        <p:txBody>
          <a:bodyPr>
            <a:noAutofit/>
          </a:bodyPr>
          <a:lstStyle/>
          <a:p>
            <a:pPr marL="0" lvl="0" indent="0" algn="ctr">
              <a:buNone/>
            </a:pPr>
            <a:r>
              <a:rPr lang="ar-SA" sz="3800" b="1" dirty="0">
                <a:solidFill>
                  <a:srgbClr val="FF0000"/>
                </a:solidFill>
              </a:rPr>
              <a:t>قانون الحتمية: </a:t>
            </a:r>
            <a:endParaRPr lang="ar-SA" sz="3800" b="1" dirty="0" smtClean="0">
              <a:solidFill>
                <a:srgbClr val="FF0000"/>
              </a:solidFill>
            </a:endParaRPr>
          </a:p>
          <a:p>
            <a:pPr marL="0" lvl="0" indent="0" algn="ctr">
              <a:buNone/>
            </a:pPr>
            <a:endParaRPr lang="en-US" sz="3800" b="1" dirty="0">
              <a:solidFill>
                <a:srgbClr val="FF0000"/>
              </a:solidFill>
            </a:endParaRP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30</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794" y="4149080"/>
            <a:ext cx="4280342" cy="1780232"/>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794" y="1772816"/>
            <a:ext cx="4493518" cy="2016224"/>
          </a:xfrm>
          <a:prstGeom prst="rect">
            <a:avLst/>
          </a:prstGeom>
        </p:spPr>
      </p:pic>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23246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7355160" cy="5433467"/>
          </a:xfrm>
        </p:spPr>
        <p:txBody>
          <a:bodyPr>
            <a:noAutofit/>
          </a:bodyPr>
          <a:lstStyle/>
          <a:p>
            <a:pPr marL="0" lvl="0" indent="0" algn="ctr">
              <a:buNone/>
            </a:pPr>
            <a:r>
              <a:rPr lang="ar-SA" sz="3800" b="1" dirty="0">
                <a:solidFill>
                  <a:srgbClr val="FF0000"/>
                </a:solidFill>
              </a:rPr>
              <a:t>قانون الحتمية: </a:t>
            </a:r>
            <a:endParaRPr lang="en-US" sz="3800" b="1" dirty="0">
              <a:solidFill>
                <a:srgbClr val="FF0000"/>
              </a:solidFill>
            </a:endParaRPr>
          </a:p>
          <a:p>
            <a:pPr marL="0" indent="0" algn="ctr">
              <a:buNone/>
            </a:pPr>
            <a:r>
              <a:rPr lang="ar-SA" sz="2800" b="1" dirty="0">
                <a:solidFill>
                  <a:srgbClr val="3333CC"/>
                </a:solidFill>
              </a:rPr>
              <a:t>إن الحتمية صورة أخرى للسببية</a:t>
            </a:r>
            <a:r>
              <a:rPr lang="ar-SA" sz="2800" dirty="0">
                <a:solidFill>
                  <a:srgbClr val="3333CC"/>
                </a:solidFill>
              </a:rPr>
              <a:t>، </a:t>
            </a:r>
            <a:r>
              <a:rPr lang="ar-SA" sz="2800" dirty="0">
                <a:solidFill>
                  <a:srgbClr val="7030A0"/>
                </a:solidFill>
              </a:rPr>
              <a:t>وتعني  إذا تكررت الأسباب نفسها بالشروط نفسها تؤدي إلى النتائج نفسها حتماً،  </a:t>
            </a:r>
            <a:r>
              <a:rPr lang="ar-SA" sz="2800" b="1" dirty="0">
                <a:solidFill>
                  <a:srgbClr val="00B050"/>
                </a:solidFill>
              </a:rPr>
              <a:t>وبالآتي فإن كل ظاهرة من ظواهر الطبيعة مقيدة بشروط توجب حدوثها اضطرارًا</a:t>
            </a:r>
            <a:r>
              <a:rPr lang="ar-SA" sz="2800" dirty="0">
                <a:solidFill>
                  <a:srgbClr val="7030A0"/>
                </a:solidFill>
              </a:rPr>
              <a:t>، أو هي القول بوجود علاقات ضرورية وثابتة في الطبيعة توجب أن تكون كل ظاهرة من ظواهرها مشروطة بما يتقدمها أو يصحبها من الظواهر الآخرى، </a:t>
            </a:r>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31</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Tree>
    <p:extLst>
      <p:ext uri="{BB962C8B-B14F-4D97-AF65-F5344CB8AC3E}">
        <p14:creationId xmlns:p14="http://schemas.microsoft.com/office/powerpoint/2010/main" val="8553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2722" y="332656"/>
            <a:ext cx="7355160" cy="5256584"/>
          </a:xfrm>
        </p:spPr>
        <p:txBody>
          <a:bodyPr>
            <a:noAutofit/>
          </a:bodyPr>
          <a:lstStyle/>
          <a:p>
            <a:pPr marL="0" indent="0" algn="ctr">
              <a:buNone/>
            </a:pPr>
            <a:endParaRPr lang="ar-SA" sz="2800" dirty="0" smtClean="0">
              <a:solidFill>
                <a:srgbClr val="FF0000"/>
              </a:solidFill>
            </a:endParaRPr>
          </a:p>
          <a:p>
            <a:pPr marL="0" indent="0" algn="ctr">
              <a:buNone/>
            </a:pPr>
            <a:r>
              <a:rPr lang="ar-SA" sz="2800" dirty="0" smtClean="0">
                <a:solidFill>
                  <a:srgbClr val="FF0000"/>
                </a:solidFill>
              </a:rPr>
              <a:t>مثلاً </a:t>
            </a:r>
            <a:r>
              <a:rPr lang="ar-SA" sz="2800" dirty="0">
                <a:solidFill>
                  <a:srgbClr val="FF0000"/>
                </a:solidFill>
              </a:rPr>
              <a:t>هطول الأمطار مع انخفاض درجة الحرارة ما دون الصفر مئوية  تحول إلى هطول ثلجي السنة الماضية ، وفي حال تكرر ذلك سوف يتحول إلى هطول ثلجي حتماً ، </a:t>
            </a:r>
            <a:r>
              <a:rPr lang="ar-SA" sz="2800" b="1" dirty="0">
                <a:solidFill>
                  <a:schemeClr val="accent3">
                    <a:lumMod val="50000"/>
                  </a:schemeClr>
                </a:solidFill>
              </a:rPr>
              <a:t>وعلى ذلك فالحتمية تنطوي على التنبؤ بالمستقبل، فمعرفتنا لجميع الشروط التي تعيّن حدوث الظاهرة تمكّننا من التنبؤ إذا كانت الظاهرة ستحدث أم لا </a:t>
            </a:r>
            <a:r>
              <a:rPr lang="ar-SA" sz="2800" dirty="0">
                <a:solidFill>
                  <a:srgbClr val="3333CC"/>
                </a:solidFill>
              </a:rPr>
              <a:t>وبالآتي يؤدي مبدأ الحتميّة دوراً مهمّاً في ميدان العلم، والمنهج العلمي تحديداً، لأنه يمكَن العلماء من الاستقراء والتعميم التجريبي</a:t>
            </a:r>
            <a:r>
              <a:rPr lang="en-US" sz="2800" dirty="0">
                <a:solidFill>
                  <a:srgbClr val="3333CC"/>
                </a:solidFill>
              </a:rPr>
              <a:t>.</a:t>
            </a:r>
          </a:p>
          <a:p>
            <a:pPr marL="0" indent="0" algn="ctr">
              <a:buNone/>
            </a:pPr>
            <a:endParaRPr lang="ar-SA" sz="38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32</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132130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707088" cy="4525963"/>
          </a:xfrm>
        </p:spPr>
        <p:txBody>
          <a:bodyPr>
            <a:normAutofit/>
          </a:bodyPr>
          <a:lstStyle/>
          <a:p>
            <a:pPr marL="0" indent="0" algn="ctr">
              <a:buNone/>
            </a:pPr>
            <a:endParaRPr lang="ar-SA" sz="4000" dirty="0" smtClean="0"/>
          </a:p>
          <a:p>
            <a:pPr marL="0" indent="0" algn="ctr">
              <a:buNone/>
            </a:pPr>
            <a:r>
              <a:rPr lang="ar-SA" sz="4000" b="1" dirty="0" smtClean="0">
                <a:solidFill>
                  <a:srgbClr val="FF00FF"/>
                </a:solidFill>
              </a:rPr>
              <a:t>نشاط</a:t>
            </a:r>
          </a:p>
          <a:p>
            <a:pPr marL="0" indent="0" algn="ctr">
              <a:buNone/>
            </a:pPr>
            <a:r>
              <a:rPr lang="ar-SY" sz="4000" b="1" dirty="0">
                <a:solidFill>
                  <a:srgbClr val="7030A0"/>
                </a:solidFill>
              </a:rPr>
              <a:t>أقارن بين القانون الحتمية وقانون السببية مستعيناً بالأمثلة</a:t>
            </a:r>
            <a:endParaRPr lang="en-US" sz="4000" dirty="0">
              <a:solidFill>
                <a:srgbClr val="7030A0"/>
              </a:solidFill>
            </a:endParaRPr>
          </a:p>
          <a:p>
            <a:pPr marL="0" indent="0" algn="ctr">
              <a:buNone/>
            </a:pPr>
            <a:endParaRPr lang="ar-SA" sz="40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33</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9220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6707088" cy="5145435"/>
          </a:xfrm>
        </p:spPr>
        <p:txBody>
          <a:bodyPr>
            <a:normAutofit/>
          </a:bodyPr>
          <a:lstStyle/>
          <a:p>
            <a:pPr marL="0" indent="0" algn="ctr">
              <a:buNone/>
            </a:pPr>
            <a:r>
              <a:rPr lang="ar-SA" sz="4000" b="1" dirty="0">
                <a:solidFill>
                  <a:srgbClr val="FFFF00"/>
                </a:solidFill>
              </a:rPr>
              <a:t>3</a:t>
            </a:r>
            <a:r>
              <a:rPr lang="ar-SA" sz="4000" b="1" dirty="0" smtClean="0">
                <a:solidFill>
                  <a:srgbClr val="FFFF00"/>
                </a:solidFill>
              </a:rPr>
              <a:t>- قانون الغائية : </a:t>
            </a: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34</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27" y="1822768"/>
            <a:ext cx="2628900" cy="1743075"/>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794193"/>
            <a:ext cx="2590800" cy="1771650"/>
          </a:xfrm>
          <a:prstGeom prst="rect">
            <a:avLst/>
          </a:prstGeom>
        </p:spPr>
      </p:pic>
      <p:pic>
        <p:nvPicPr>
          <p:cNvPr id="9" name="صورة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4088765"/>
            <a:ext cx="2375520" cy="1514475"/>
          </a:xfrm>
          <a:prstGeom prst="rect">
            <a:avLst/>
          </a:prstGeom>
        </p:spPr>
      </p:pic>
      <p:pic>
        <p:nvPicPr>
          <p:cNvPr id="10" name="صورة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499" y="3897598"/>
            <a:ext cx="2447925" cy="1866900"/>
          </a:xfrm>
          <a:prstGeom prst="rect">
            <a:avLst/>
          </a:prstGeom>
        </p:spPr>
      </p:pic>
      <p:sp>
        <p:nvSpPr>
          <p:cNvPr id="11" name="مستطيل مستدير الزوايا 10"/>
          <p:cNvSpPr/>
          <p:nvPr/>
        </p:nvSpPr>
        <p:spPr>
          <a:xfrm>
            <a:off x="3346617" y="2148976"/>
            <a:ext cx="1287938" cy="1090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لكي</a:t>
            </a:r>
            <a:r>
              <a:rPr lang="ar-SA" dirty="0" smtClean="0"/>
              <a:t> </a:t>
            </a:r>
            <a:endParaRPr lang="ar-SA" dirty="0"/>
          </a:p>
        </p:txBody>
      </p:sp>
      <p:sp>
        <p:nvSpPr>
          <p:cNvPr id="13" name="مستطيل مستدير الزوايا 12"/>
          <p:cNvSpPr/>
          <p:nvPr/>
        </p:nvSpPr>
        <p:spPr>
          <a:xfrm>
            <a:off x="3346617" y="4098962"/>
            <a:ext cx="1287938" cy="109065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لكي</a:t>
            </a:r>
            <a:r>
              <a:rPr lang="ar-SA" dirty="0" smtClean="0"/>
              <a:t> </a:t>
            </a:r>
            <a:endParaRPr lang="ar-SA" dirty="0"/>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32524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707088" cy="4525963"/>
          </a:xfrm>
        </p:spPr>
        <p:txBody>
          <a:bodyPr>
            <a:normAutofit fontScale="92500" lnSpcReduction="20000"/>
          </a:bodyPr>
          <a:lstStyle/>
          <a:p>
            <a:pPr marL="0" indent="0" algn="ctr">
              <a:buNone/>
            </a:pPr>
            <a:endParaRPr lang="ar-SA" sz="4000" dirty="0" smtClean="0"/>
          </a:p>
          <a:p>
            <a:pPr marL="0" indent="0" algn="ctr">
              <a:buNone/>
            </a:pPr>
            <a:r>
              <a:rPr lang="ar-SA" sz="4000" b="1" dirty="0" smtClean="0">
                <a:solidFill>
                  <a:srgbClr val="FF00FF"/>
                </a:solidFill>
              </a:rPr>
              <a:t>3- قانون الغائية : </a:t>
            </a:r>
          </a:p>
          <a:p>
            <a:pPr marL="0" indent="0" algn="ctr">
              <a:buNone/>
            </a:pPr>
            <a:r>
              <a:rPr lang="ar-SA" sz="4000" b="1" dirty="0" smtClean="0">
                <a:solidFill>
                  <a:srgbClr val="3333CC"/>
                </a:solidFill>
              </a:rPr>
              <a:t>أي أن كل شيء له غاية وكل ما في الطبيعة يتوجه إلى تحقيق غاية معينة ، وكان سقراط هو أول من عرف الغائية وقال إنها المبدأ الذي تتحرك الأشياء بمقتضاها  نحو تمام صورتها  </a:t>
            </a: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35</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37949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707088" cy="4525963"/>
          </a:xfrm>
        </p:spPr>
        <p:txBody>
          <a:bodyPr>
            <a:normAutofit/>
          </a:bodyPr>
          <a:lstStyle/>
          <a:p>
            <a:pPr marL="0" indent="0" algn="ctr">
              <a:buNone/>
            </a:pPr>
            <a:r>
              <a:rPr lang="ar-SA" sz="4000" dirty="0" smtClean="0">
                <a:solidFill>
                  <a:srgbClr val="FF0000"/>
                </a:solidFill>
              </a:rPr>
              <a:t>أتحاور مع رفاقي </a:t>
            </a:r>
          </a:p>
          <a:p>
            <a:pPr marL="0" indent="0" algn="ctr">
              <a:buNone/>
            </a:pPr>
            <a:r>
              <a:rPr lang="ar-SA" sz="4000" dirty="0" smtClean="0">
                <a:solidFill>
                  <a:srgbClr val="3333CC"/>
                </a:solidFill>
              </a:rPr>
              <a:t>وأذكر أمثلة على قانون الغائية </a:t>
            </a:r>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36</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Tree>
    <p:extLst>
      <p:ext uri="{BB962C8B-B14F-4D97-AF65-F5344CB8AC3E}">
        <p14:creationId xmlns:p14="http://schemas.microsoft.com/office/powerpoint/2010/main" val="199738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5" y="2924944"/>
            <a:ext cx="2664296" cy="1395845"/>
          </a:xfrm>
        </p:spPr>
        <p:txBody>
          <a:bodyPr>
            <a:normAutofit fontScale="90000"/>
          </a:bodyPr>
          <a:lstStyle/>
          <a:p>
            <a:r>
              <a:rPr lang="ar-SA" dirty="0">
                <a:solidFill>
                  <a:srgbClr val="FF0000"/>
                </a:solidFill>
              </a:rPr>
              <a:t>خصائص قوانين </a:t>
            </a:r>
            <a:r>
              <a:rPr lang="ar-SA" dirty="0" smtClean="0">
                <a:solidFill>
                  <a:srgbClr val="FF0000"/>
                </a:solidFill>
              </a:rPr>
              <a:t>الفكر</a:t>
            </a:r>
            <a:r>
              <a:rPr lang="en-US" dirty="0"/>
              <a:t/>
            </a:r>
            <a:br>
              <a:rPr lang="en-US" dirty="0"/>
            </a:br>
            <a:endParaRPr lang="ar-SA" dirty="0"/>
          </a:p>
        </p:txBody>
      </p:sp>
      <p:sp>
        <p:nvSpPr>
          <p:cNvPr id="8" name="عنصر نائب لرقم الشريحة 7"/>
          <p:cNvSpPr>
            <a:spLocks noGrp="1"/>
          </p:cNvSpPr>
          <p:nvPr>
            <p:ph type="sldNum" sz="quarter" idx="12"/>
          </p:nvPr>
        </p:nvSpPr>
        <p:spPr/>
        <p:txBody>
          <a:bodyPr/>
          <a:lstStyle/>
          <a:p>
            <a:fld id="{B2A5AC58-B762-455E-BAC0-B1F689BCDE47}" type="slidenum">
              <a:rPr lang="ar-SA" smtClean="0"/>
              <a:t>37</a:t>
            </a:fld>
            <a:endParaRPr lang="ar-SA"/>
          </a:p>
        </p:txBody>
      </p:sp>
      <p:sp>
        <p:nvSpPr>
          <p:cNvPr id="4" name="Title 1"/>
          <p:cNvSpPr txBox="1">
            <a:spLocks/>
          </p:cNvSpPr>
          <p:nvPr/>
        </p:nvSpPr>
        <p:spPr>
          <a:xfrm>
            <a:off x="4211960" y="188640"/>
            <a:ext cx="4536504" cy="208823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r>
              <a:rPr lang="ar-SA" sz="2400" b="1" dirty="0" smtClean="0">
                <a:solidFill>
                  <a:srgbClr val="FF0000"/>
                </a:solidFill>
              </a:rPr>
              <a:t>ضرورية</a:t>
            </a:r>
            <a:r>
              <a:rPr lang="ar-SA" sz="2400" b="1" dirty="0">
                <a:solidFill>
                  <a:srgbClr val="FF0000"/>
                </a:solidFill>
              </a:rPr>
              <a:t>:</a:t>
            </a:r>
            <a:r>
              <a:rPr lang="ar-SA" sz="2400" dirty="0">
                <a:solidFill>
                  <a:srgbClr val="FF0000"/>
                </a:solidFill>
              </a:rPr>
              <a:t> </a:t>
            </a:r>
            <a:r>
              <a:rPr lang="ar-SA" sz="2400" b="1" dirty="0">
                <a:solidFill>
                  <a:srgbClr val="3333CC"/>
                </a:solidFill>
              </a:rPr>
              <a:t>تفرض نفسها على الجميع، إذ لا يمكن لأحد أن يفكر بطريقة مخالفة لها.</a:t>
            </a:r>
            <a:endParaRPr lang="en-US" sz="2400" b="1" dirty="0">
              <a:solidFill>
                <a:srgbClr val="3333CC"/>
              </a:solidFill>
            </a:endParaRPr>
          </a:p>
          <a:p>
            <a:r>
              <a:rPr lang="en-US" sz="3000" dirty="0" smtClean="0"/>
              <a:t/>
            </a:r>
            <a:br>
              <a:rPr lang="en-US" sz="3000" dirty="0" smtClean="0"/>
            </a:br>
            <a:endParaRPr lang="ar-SA" sz="3000" dirty="0"/>
          </a:p>
        </p:txBody>
      </p:sp>
      <p:sp>
        <p:nvSpPr>
          <p:cNvPr id="5" name="Title 1"/>
          <p:cNvSpPr txBox="1">
            <a:spLocks/>
          </p:cNvSpPr>
          <p:nvPr/>
        </p:nvSpPr>
        <p:spPr>
          <a:xfrm>
            <a:off x="5940151" y="1556792"/>
            <a:ext cx="3232629" cy="208823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r>
              <a:rPr lang="ar-SA" sz="2800" b="1" dirty="0">
                <a:solidFill>
                  <a:srgbClr val="FF0000"/>
                </a:solidFill>
              </a:rPr>
              <a:t>قبلية</a:t>
            </a:r>
            <a:r>
              <a:rPr lang="ar-SA" sz="2800" dirty="0">
                <a:solidFill>
                  <a:srgbClr val="FF0000"/>
                </a:solidFill>
              </a:rPr>
              <a:t>: </a:t>
            </a:r>
            <a:r>
              <a:rPr lang="ar-SA" sz="2800" b="1" dirty="0">
                <a:solidFill>
                  <a:schemeClr val="accent3">
                    <a:lumMod val="75000"/>
                  </a:schemeClr>
                </a:solidFill>
              </a:rPr>
              <a:t>سابقة على كل تجربة.</a:t>
            </a:r>
            <a:endParaRPr lang="en-US" sz="2800" b="1" dirty="0">
              <a:solidFill>
                <a:schemeClr val="accent3">
                  <a:lumMod val="75000"/>
                </a:schemeClr>
              </a:solidFill>
            </a:endParaRPr>
          </a:p>
        </p:txBody>
      </p:sp>
      <p:sp>
        <p:nvSpPr>
          <p:cNvPr id="6" name="Title 1"/>
          <p:cNvSpPr txBox="1">
            <a:spLocks/>
          </p:cNvSpPr>
          <p:nvPr/>
        </p:nvSpPr>
        <p:spPr>
          <a:xfrm>
            <a:off x="6322006" y="3177789"/>
            <a:ext cx="2844967" cy="208823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r>
              <a:rPr lang="ar-SA" sz="1800" b="1" dirty="0">
                <a:solidFill>
                  <a:srgbClr val="FF0000"/>
                </a:solidFill>
              </a:rPr>
              <a:t>صورية</a:t>
            </a:r>
            <a:r>
              <a:rPr lang="ar-SA" sz="1800" dirty="0">
                <a:solidFill>
                  <a:srgbClr val="FF0000"/>
                </a:solidFill>
              </a:rPr>
              <a:t>: </a:t>
            </a:r>
            <a:r>
              <a:rPr lang="ar-SA" sz="1800" b="1" dirty="0">
                <a:solidFill>
                  <a:srgbClr val="7030A0"/>
                </a:solidFill>
              </a:rPr>
              <a:t>بمعنى أن صدقها مستقل عن مادة الموضوعات الجزئية التي نفكر بها.</a:t>
            </a:r>
            <a:endParaRPr lang="en-US" sz="1800" b="1" dirty="0">
              <a:solidFill>
                <a:srgbClr val="7030A0"/>
              </a:solidFill>
            </a:endParaRPr>
          </a:p>
        </p:txBody>
      </p:sp>
      <p:sp>
        <p:nvSpPr>
          <p:cNvPr id="9" name="Title 1"/>
          <p:cNvSpPr txBox="1">
            <a:spLocks/>
          </p:cNvSpPr>
          <p:nvPr/>
        </p:nvSpPr>
        <p:spPr>
          <a:xfrm>
            <a:off x="611560" y="-171400"/>
            <a:ext cx="3633900" cy="208823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r>
              <a:rPr lang="ar-SA" sz="2400" b="1" dirty="0">
                <a:solidFill>
                  <a:srgbClr val="FF0000"/>
                </a:solidFill>
              </a:rPr>
              <a:t>بديهية</a:t>
            </a:r>
            <a:r>
              <a:rPr lang="ar-SA" sz="2400" dirty="0">
                <a:solidFill>
                  <a:srgbClr val="FF0000"/>
                </a:solidFill>
              </a:rPr>
              <a:t>: </a:t>
            </a:r>
            <a:r>
              <a:rPr lang="ar-SA" sz="2400" b="1" dirty="0">
                <a:solidFill>
                  <a:srgbClr val="3333CC"/>
                </a:solidFill>
              </a:rPr>
              <a:t>أي واضحة بشكل تام، ولا يمكن لأي عاقل إلا أن يسلم بها.</a:t>
            </a:r>
            <a:endParaRPr lang="en-US" sz="2400" b="1" dirty="0">
              <a:solidFill>
                <a:srgbClr val="3333CC"/>
              </a:solidFill>
            </a:endParaRPr>
          </a:p>
        </p:txBody>
      </p:sp>
      <p:sp>
        <p:nvSpPr>
          <p:cNvPr id="10" name="Title 1"/>
          <p:cNvSpPr txBox="1">
            <a:spLocks/>
          </p:cNvSpPr>
          <p:nvPr/>
        </p:nvSpPr>
        <p:spPr>
          <a:xfrm>
            <a:off x="-195880" y="1232756"/>
            <a:ext cx="3198114" cy="208823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endParaRPr lang="ar-SA" sz="3000" b="1" dirty="0" smtClean="0"/>
          </a:p>
          <a:p>
            <a:pPr lvl="0"/>
            <a:r>
              <a:rPr lang="ar-SA" sz="2400" b="1" dirty="0" smtClean="0">
                <a:solidFill>
                  <a:srgbClr val="FF0000"/>
                </a:solidFill>
              </a:rPr>
              <a:t>صادقة </a:t>
            </a:r>
            <a:r>
              <a:rPr lang="ar-SA" sz="2400" b="1" dirty="0">
                <a:solidFill>
                  <a:srgbClr val="FF0000"/>
                </a:solidFill>
              </a:rPr>
              <a:t>بذاتها</a:t>
            </a:r>
            <a:r>
              <a:rPr lang="ar-SA" sz="2400" dirty="0">
                <a:solidFill>
                  <a:srgbClr val="FF0000"/>
                </a:solidFill>
              </a:rPr>
              <a:t>:</a:t>
            </a:r>
            <a:r>
              <a:rPr lang="ar-SA" sz="2400" b="1" dirty="0">
                <a:solidFill>
                  <a:schemeClr val="accent3">
                    <a:lumMod val="75000"/>
                  </a:schemeClr>
                </a:solidFill>
              </a:rPr>
              <a:t> يتعذر تصور نقائضها، كما يمتنع البرهان عليها</a:t>
            </a:r>
            <a:r>
              <a:rPr lang="ar-SA" sz="2400" dirty="0">
                <a:solidFill>
                  <a:schemeClr val="accent3">
                    <a:lumMod val="75000"/>
                  </a:schemeClr>
                </a:solidFill>
              </a:rPr>
              <a:t>.</a:t>
            </a:r>
            <a:endParaRPr lang="en-US" sz="2400" dirty="0">
              <a:solidFill>
                <a:schemeClr val="accent3">
                  <a:lumMod val="75000"/>
                </a:schemeClr>
              </a:solidFill>
            </a:endParaRPr>
          </a:p>
        </p:txBody>
      </p:sp>
      <p:sp>
        <p:nvSpPr>
          <p:cNvPr id="11" name="Title 1"/>
          <p:cNvSpPr txBox="1">
            <a:spLocks/>
          </p:cNvSpPr>
          <p:nvPr/>
        </p:nvSpPr>
        <p:spPr>
          <a:xfrm>
            <a:off x="-29253" y="3177789"/>
            <a:ext cx="2588349" cy="208823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r>
              <a:rPr lang="ar-SA" sz="2400" b="1" dirty="0">
                <a:solidFill>
                  <a:srgbClr val="FF0000"/>
                </a:solidFill>
              </a:rPr>
              <a:t>كلية: </a:t>
            </a:r>
            <a:r>
              <a:rPr lang="ar-SA" sz="2400" b="1" dirty="0">
                <a:solidFill>
                  <a:srgbClr val="3333CC"/>
                </a:solidFill>
              </a:rPr>
              <a:t>يستعملها جميع الناس صراحة أو ضمنا وفي جميع الظروف</a:t>
            </a:r>
            <a:r>
              <a:rPr lang="ar-SA" sz="2800" b="1" dirty="0">
                <a:solidFill>
                  <a:srgbClr val="3333CC"/>
                </a:solidFill>
              </a:rPr>
              <a:t>.</a:t>
            </a:r>
            <a:endParaRPr lang="en-US" sz="2800" b="1" dirty="0">
              <a:solidFill>
                <a:srgbClr val="3333CC"/>
              </a:solidFill>
            </a:endParaRPr>
          </a:p>
        </p:txBody>
      </p:sp>
      <p:sp>
        <p:nvSpPr>
          <p:cNvPr id="3" name="عنصر نائب للتاريخ 2"/>
          <p:cNvSpPr>
            <a:spLocks noGrp="1"/>
          </p:cNvSpPr>
          <p:nvPr>
            <p:ph type="dt" sz="half" idx="10"/>
          </p:nvPr>
        </p:nvSpPr>
        <p:spPr/>
        <p:txBody>
          <a:bodyPr/>
          <a:lstStyle/>
          <a:p>
            <a:r>
              <a:rPr lang="ar-SA" smtClean="0"/>
              <a:t>15/01/41</a:t>
            </a:r>
            <a:endParaRPr lang="ar-SA"/>
          </a:p>
        </p:txBody>
      </p:sp>
      <p:sp>
        <p:nvSpPr>
          <p:cNvPr id="7" name="عنصر نائب للتذييل 6"/>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185751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grpId="0" nodeType="clickEffect">
                                  <p:stCondLst>
                                    <p:cond delay="0"/>
                                  </p:stCondLst>
                                  <p:childTnLst>
                                    <p:anim calcmode="lin" valueType="num">
                                      <p:cBhvr>
                                        <p:cTn id="36" dur="1000"/>
                                        <p:tgtEl>
                                          <p:spTgt spid="11"/>
                                        </p:tgtEl>
                                        <p:attrNameLst>
                                          <p:attrName>ppt_w</p:attrName>
                                        </p:attrNameLst>
                                      </p:cBhvr>
                                      <p:tavLst>
                                        <p:tav tm="0">
                                          <p:val>
                                            <p:strVal val="ppt_w"/>
                                          </p:val>
                                        </p:tav>
                                        <p:tav tm="100000">
                                          <p:val>
                                            <p:fltVal val="0"/>
                                          </p:val>
                                        </p:tav>
                                      </p:tavLst>
                                    </p:anim>
                                    <p:anim calcmode="lin" valueType="num">
                                      <p:cBhvr>
                                        <p:cTn id="37" dur="1000"/>
                                        <p:tgtEl>
                                          <p:spTgt spid="11"/>
                                        </p:tgtEl>
                                        <p:attrNameLst>
                                          <p:attrName>ppt_h</p:attrName>
                                        </p:attrNameLst>
                                      </p:cBhvr>
                                      <p:tavLst>
                                        <p:tav tm="0">
                                          <p:val>
                                            <p:strVal val="ppt_h"/>
                                          </p:val>
                                        </p:tav>
                                        <p:tav tm="100000">
                                          <p:val>
                                            <p:fltVal val="0"/>
                                          </p:val>
                                        </p:tav>
                                      </p:tavLst>
                                    </p:anim>
                                    <p:anim calcmode="lin" valueType="num">
                                      <p:cBhvr>
                                        <p:cTn id="38" dur="1000"/>
                                        <p:tgtEl>
                                          <p:spTgt spid="11"/>
                                        </p:tgtEl>
                                        <p:attrNameLst>
                                          <p:attrName>style.rotation</p:attrName>
                                        </p:attrNameLst>
                                      </p:cBhvr>
                                      <p:tavLst>
                                        <p:tav tm="0">
                                          <p:val>
                                            <p:fltVal val="0"/>
                                          </p:val>
                                        </p:tav>
                                        <p:tav tm="100000">
                                          <p:val>
                                            <p:fltVal val="90"/>
                                          </p:val>
                                        </p:tav>
                                      </p:tavLst>
                                    </p:anim>
                                    <p:animEffect transition="out" filter="fade">
                                      <p:cBhvr>
                                        <p:cTn id="39" dur="1000"/>
                                        <p:tgtEl>
                                          <p:spTgt spid="11"/>
                                        </p:tgtEl>
                                      </p:cBhvr>
                                    </p:animEffect>
                                    <p:set>
                                      <p:cBhvr>
                                        <p:cTn id="40" dur="1" fill="hold">
                                          <p:stCondLst>
                                            <p:cond delay="9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wheel(1)">
                                      <p:cBhvr>
                                        <p:cTn id="45"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268760"/>
            <a:ext cx="6995120" cy="5112568"/>
          </a:xfrm>
        </p:spPr>
        <p:txBody>
          <a:bodyPr>
            <a:normAutofit fontScale="92500" lnSpcReduction="10000"/>
          </a:bodyPr>
          <a:lstStyle/>
          <a:p>
            <a:pPr marL="0" indent="0" algn="ctr">
              <a:buNone/>
            </a:pPr>
            <a:r>
              <a:rPr lang="ar-SA" sz="3800" dirty="0" smtClean="0">
                <a:solidFill>
                  <a:srgbClr val="FF0000"/>
                </a:solidFill>
              </a:rPr>
              <a:t>التقويم</a:t>
            </a:r>
          </a:p>
          <a:p>
            <a:pPr marL="0" lvl="0" indent="0" algn="ctr">
              <a:buNone/>
            </a:pPr>
            <a:r>
              <a:rPr lang="ar-EG" sz="3800" b="1" dirty="0">
                <a:solidFill>
                  <a:srgbClr val="3333CC"/>
                </a:solidFill>
              </a:rPr>
              <a:t>أقابل كلاً من العبارات الآتية بالقانون العقلي المناسب لها.</a:t>
            </a:r>
            <a:endParaRPr lang="en-US" sz="3800" dirty="0">
              <a:solidFill>
                <a:srgbClr val="3333CC"/>
              </a:solidFill>
            </a:endParaRPr>
          </a:p>
          <a:p>
            <a:pPr marL="0" indent="0" algn="ctr">
              <a:buNone/>
            </a:pPr>
            <a:r>
              <a:rPr lang="ar-EG" sz="3800" b="1" u="sng" dirty="0">
                <a:solidFill>
                  <a:srgbClr val="FF00FF"/>
                </a:solidFill>
              </a:rPr>
              <a:t>العبارات:</a:t>
            </a:r>
            <a:r>
              <a:rPr lang="ar-EG" sz="3800" dirty="0">
                <a:solidFill>
                  <a:srgbClr val="FF00FF"/>
                </a:solidFill>
              </a:rPr>
              <a:t> </a:t>
            </a:r>
            <a:r>
              <a:rPr lang="ar-EG" sz="3800" dirty="0">
                <a:solidFill>
                  <a:srgbClr val="FF0000"/>
                </a:solidFill>
              </a:rPr>
              <a:t>لا يوجد نجاح من دون دراسة </a:t>
            </a:r>
            <a:r>
              <a:rPr lang="ar-EG" sz="3800" dirty="0">
                <a:solidFill>
                  <a:srgbClr val="3333CC"/>
                </a:solidFill>
              </a:rPr>
              <a:t>– </a:t>
            </a:r>
            <a:r>
              <a:rPr lang="ar-EG" sz="3800" dirty="0">
                <a:solidFill>
                  <a:srgbClr val="7030A0"/>
                </a:solidFill>
              </a:rPr>
              <a:t>عش حياتك إما كريماً </a:t>
            </a:r>
            <a:r>
              <a:rPr lang="ar-SA" sz="3800" dirty="0" smtClean="0">
                <a:solidFill>
                  <a:srgbClr val="7030A0"/>
                </a:solidFill>
              </a:rPr>
              <a:t>أو </a:t>
            </a:r>
            <a:r>
              <a:rPr lang="ar-EG" sz="3800" dirty="0" smtClean="0">
                <a:solidFill>
                  <a:srgbClr val="7030A0"/>
                </a:solidFill>
              </a:rPr>
              <a:t>ذليلاً </a:t>
            </a:r>
            <a:r>
              <a:rPr lang="ar-EG" sz="3800" dirty="0">
                <a:solidFill>
                  <a:srgbClr val="3333CC"/>
                </a:solidFill>
              </a:rPr>
              <a:t>–</a:t>
            </a:r>
            <a:r>
              <a:rPr lang="ar-EG" sz="3800" dirty="0">
                <a:solidFill>
                  <a:srgbClr val="7030A0"/>
                </a:solidFill>
              </a:rPr>
              <a:t> الإنسان هو </a:t>
            </a:r>
            <a:r>
              <a:rPr lang="ar-EG" sz="3800" dirty="0" smtClean="0">
                <a:solidFill>
                  <a:srgbClr val="7030A0"/>
                </a:solidFill>
              </a:rPr>
              <a:t>الإنسان</a:t>
            </a:r>
            <a:r>
              <a:rPr lang="ar-SA" sz="3800" dirty="0" smtClean="0">
                <a:solidFill>
                  <a:srgbClr val="7030A0"/>
                </a:solidFill>
              </a:rPr>
              <a:t>- </a:t>
            </a:r>
            <a:r>
              <a:rPr lang="ar-SA" sz="3800" b="1" dirty="0" smtClean="0">
                <a:solidFill>
                  <a:schemeClr val="accent2">
                    <a:lumMod val="75000"/>
                  </a:schemeClr>
                </a:solidFill>
              </a:rPr>
              <a:t>لا يمكن أن يكون الباب مفتوح ومغلقا معاً </a:t>
            </a:r>
            <a:endParaRPr lang="en-US" sz="3800" b="1" dirty="0">
              <a:solidFill>
                <a:schemeClr val="accent2">
                  <a:lumMod val="75000"/>
                </a:schemeClr>
              </a:solidFill>
            </a:endParaRPr>
          </a:p>
          <a:p>
            <a:pPr marL="0" indent="0" algn="ctr">
              <a:buNone/>
            </a:pPr>
            <a:r>
              <a:rPr lang="ar-EG" sz="3800" dirty="0"/>
              <a:t> </a:t>
            </a:r>
            <a:r>
              <a:rPr lang="ar-EG" sz="3800" b="1" u="sng" dirty="0">
                <a:solidFill>
                  <a:srgbClr val="FF00FF"/>
                </a:solidFill>
              </a:rPr>
              <a:t>القوانين</a:t>
            </a:r>
            <a:r>
              <a:rPr lang="ar-EG" sz="3800" dirty="0">
                <a:solidFill>
                  <a:srgbClr val="FF00FF"/>
                </a:solidFill>
              </a:rPr>
              <a:t>: </a:t>
            </a:r>
            <a:r>
              <a:rPr lang="ar-EG" sz="3800" dirty="0">
                <a:solidFill>
                  <a:srgbClr val="3333CC"/>
                </a:solidFill>
              </a:rPr>
              <a:t>الهوية – السببية – الثالث المرفوع – عدم التناقض</a:t>
            </a:r>
            <a:endParaRPr lang="en-US" sz="3800" dirty="0">
              <a:solidFill>
                <a:srgbClr val="3333CC"/>
              </a:solidFill>
            </a:endParaRPr>
          </a:p>
          <a:p>
            <a:pPr marL="0" indent="0" algn="ctr">
              <a:buNone/>
            </a:pPr>
            <a:endParaRPr lang="ar-SA" sz="38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38</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297537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7067128" cy="5832648"/>
          </a:xfrm>
        </p:spPr>
        <p:txBody>
          <a:bodyPr>
            <a:noAutofit/>
          </a:bodyPr>
          <a:lstStyle/>
          <a:p>
            <a:pPr marL="0" lvl="0" indent="0" algn="ctr">
              <a:buNone/>
            </a:pPr>
            <a:r>
              <a:rPr lang="ar-EG" sz="3300" b="1" dirty="0">
                <a:solidFill>
                  <a:srgbClr val="FF0000"/>
                </a:solidFill>
              </a:rPr>
              <a:t>أجيب عن الأسئلة الآتية:</a:t>
            </a:r>
            <a:endParaRPr lang="en-US" sz="3300" dirty="0">
              <a:solidFill>
                <a:srgbClr val="FF0000"/>
              </a:solidFill>
            </a:endParaRPr>
          </a:p>
          <a:p>
            <a:pPr marL="0" indent="0" algn="ctr">
              <a:buNone/>
            </a:pPr>
            <a:r>
              <a:rPr lang="ar-EG" sz="2400" b="1" dirty="0">
                <a:solidFill>
                  <a:srgbClr val="7030A0"/>
                </a:solidFill>
              </a:rPr>
              <a:t>أ- قوانين العقل بديهية، أعلل ذلك.</a:t>
            </a:r>
            <a:endParaRPr lang="en-US" sz="2400" b="1" dirty="0">
              <a:solidFill>
                <a:srgbClr val="7030A0"/>
              </a:solidFill>
            </a:endParaRPr>
          </a:p>
          <a:p>
            <a:pPr marL="0" indent="0" algn="ctr">
              <a:buNone/>
            </a:pPr>
            <a:r>
              <a:rPr lang="ar-EG" sz="2400" b="1" dirty="0">
                <a:solidFill>
                  <a:srgbClr val="7030A0"/>
                </a:solidFill>
              </a:rPr>
              <a:t>ب- </a:t>
            </a:r>
            <a:r>
              <a:rPr lang="ar-SA" sz="2400" b="1" dirty="0">
                <a:solidFill>
                  <a:srgbClr val="7030A0"/>
                </a:solidFill>
              </a:rPr>
              <a:t>يؤدي قانون الحتميّة دوراً مهمّاً في ميدان العلم أُفَسر ذلك.</a:t>
            </a:r>
            <a:endParaRPr lang="en-US" sz="2400" b="1" dirty="0">
              <a:solidFill>
                <a:srgbClr val="7030A0"/>
              </a:solidFill>
            </a:endParaRPr>
          </a:p>
          <a:p>
            <a:pPr marL="0" indent="0" algn="ctr">
              <a:buNone/>
            </a:pPr>
            <a:r>
              <a:rPr lang="ar-SA" sz="2400" b="1" dirty="0">
                <a:solidFill>
                  <a:srgbClr val="7030A0"/>
                </a:solidFill>
              </a:rPr>
              <a:t>ج- ينصَ قانون السببية على أن تتابع الحوادث محكوم بالعلاقة بين السبب والنتيجة، أُبيَن ذلك.</a:t>
            </a:r>
            <a:endParaRPr lang="en-US" sz="2400" b="1" dirty="0">
              <a:solidFill>
                <a:srgbClr val="7030A0"/>
              </a:solidFill>
            </a:endParaRPr>
          </a:p>
          <a:p>
            <a:pPr marL="0" indent="0" algn="ctr">
              <a:buNone/>
            </a:pPr>
            <a:r>
              <a:rPr lang="ar-SA" sz="2400" b="1" dirty="0">
                <a:solidFill>
                  <a:srgbClr val="7030A0"/>
                </a:solidFill>
              </a:rPr>
              <a:t>أجيب عن السؤالين الآتيين:</a:t>
            </a:r>
            <a:endParaRPr lang="en-US" sz="2400" b="1" dirty="0">
              <a:solidFill>
                <a:srgbClr val="7030A0"/>
              </a:solidFill>
            </a:endParaRPr>
          </a:p>
          <a:p>
            <a:pPr marL="0" indent="0" algn="ctr">
              <a:buNone/>
            </a:pPr>
            <a:r>
              <a:rPr lang="ar-SA" sz="2400" b="1" dirty="0">
                <a:solidFill>
                  <a:srgbClr val="7030A0"/>
                </a:solidFill>
              </a:rPr>
              <a:t>1-أشرح خصائص قوانين الفكر وأذكر أمثلة عليها.</a:t>
            </a:r>
            <a:endParaRPr lang="en-US" sz="2400" b="1" dirty="0">
              <a:solidFill>
                <a:srgbClr val="7030A0"/>
              </a:solidFill>
            </a:endParaRPr>
          </a:p>
          <a:p>
            <a:pPr marL="0" indent="0" algn="ctr">
              <a:buNone/>
            </a:pPr>
            <a:r>
              <a:rPr lang="ar-SA" sz="2400" b="1" dirty="0">
                <a:solidFill>
                  <a:srgbClr val="7030A0"/>
                </a:solidFill>
              </a:rPr>
              <a:t>2-هل نستطيع تطبيق قانون الحتمية على الظواهر الإنسانية أيضاً أٌبَين رأيي؟</a:t>
            </a:r>
            <a:endParaRPr lang="en-US" sz="2400" b="1" dirty="0">
              <a:solidFill>
                <a:srgbClr val="7030A0"/>
              </a:solidFill>
            </a:endParaRPr>
          </a:p>
          <a:p>
            <a:pPr marL="0" indent="0" algn="ctr">
              <a:buNone/>
            </a:pPr>
            <a:endParaRPr lang="ar-SA" sz="33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39</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854277"/>
            <a:ext cx="1826700" cy="1743075"/>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3046817"/>
            <a:ext cx="1527920" cy="1619250"/>
          </a:xfrm>
          <a:prstGeom prst="rect">
            <a:avLst/>
          </a:prstGeom>
        </p:spPr>
      </p:pic>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42026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907704" y="404664"/>
            <a:ext cx="7236296" cy="5616624"/>
          </a:xfrm>
        </p:spPr>
        <p:txBody>
          <a:bodyPr>
            <a:normAutofit fontScale="92500" lnSpcReduction="20000"/>
          </a:bodyPr>
          <a:lstStyle/>
          <a:p>
            <a:pPr marL="0" indent="0" algn="ctr">
              <a:buNone/>
            </a:pPr>
            <a:r>
              <a:rPr lang="ar-SY" sz="3300" b="1" dirty="0" smtClean="0">
                <a:solidFill>
                  <a:srgbClr val="FFFF00"/>
                </a:solidFill>
              </a:rPr>
              <a:t>تتوزع </a:t>
            </a:r>
            <a:r>
              <a:rPr lang="ar-SY" sz="3300" b="1" dirty="0">
                <a:solidFill>
                  <a:srgbClr val="FFFF00"/>
                </a:solidFill>
              </a:rPr>
              <a:t>الأفكار التي تفسر العالم على رأيين:</a:t>
            </a:r>
            <a:endParaRPr lang="en-US" sz="3300" dirty="0">
              <a:solidFill>
                <a:srgbClr val="FFFF00"/>
              </a:solidFill>
            </a:endParaRPr>
          </a:p>
          <a:p>
            <a:pPr marL="0" indent="0">
              <a:buNone/>
            </a:pPr>
            <a:r>
              <a:rPr lang="ar-SY" sz="3300" b="1" dirty="0" smtClean="0">
                <a:solidFill>
                  <a:schemeClr val="accent2">
                    <a:lumMod val="75000"/>
                  </a:schemeClr>
                </a:solidFill>
              </a:rPr>
              <a:t>     </a:t>
            </a:r>
          </a:p>
          <a:p>
            <a:pPr marL="0" indent="0">
              <a:buNone/>
            </a:pPr>
            <a:endParaRPr lang="ar-SY" sz="3300" b="1" dirty="0">
              <a:solidFill>
                <a:schemeClr val="accent2">
                  <a:lumMod val="75000"/>
                </a:schemeClr>
              </a:solidFill>
            </a:endParaRPr>
          </a:p>
          <a:p>
            <a:pPr marL="0" indent="0">
              <a:buNone/>
            </a:pPr>
            <a:endParaRPr lang="ar-SY" sz="3300" b="1" dirty="0" smtClean="0">
              <a:solidFill>
                <a:schemeClr val="accent2">
                  <a:lumMod val="75000"/>
                </a:schemeClr>
              </a:solidFill>
            </a:endParaRPr>
          </a:p>
          <a:p>
            <a:pPr marL="0" indent="0">
              <a:buNone/>
            </a:pPr>
            <a:endParaRPr lang="ar-SY" sz="3300" b="1" dirty="0">
              <a:solidFill>
                <a:schemeClr val="accent2">
                  <a:lumMod val="75000"/>
                </a:schemeClr>
              </a:solidFill>
            </a:endParaRPr>
          </a:p>
          <a:p>
            <a:pPr marL="0" indent="0">
              <a:buNone/>
            </a:pPr>
            <a:r>
              <a:rPr lang="ar-SY" sz="3300" b="1" dirty="0" smtClean="0">
                <a:solidFill>
                  <a:schemeClr val="accent2">
                    <a:lumMod val="75000"/>
                  </a:schemeClr>
                </a:solidFill>
              </a:rPr>
              <a:t> </a:t>
            </a:r>
          </a:p>
          <a:p>
            <a:pPr marL="0" indent="0">
              <a:buNone/>
            </a:pPr>
            <a:r>
              <a:rPr lang="ar-SY" sz="3300" b="1" dirty="0">
                <a:solidFill>
                  <a:schemeClr val="accent2">
                    <a:lumMod val="75000"/>
                  </a:schemeClr>
                </a:solidFill>
              </a:rPr>
              <a:t> </a:t>
            </a:r>
            <a:r>
              <a:rPr lang="ar-SY" sz="3300" b="1" dirty="0" smtClean="0">
                <a:solidFill>
                  <a:schemeClr val="accent2">
                    <a:lumMod val="75000"/>
                  </a:schemeClr>
                </a:solidFill>
              </a:rPr>
              <a:t>الرأي </a:t>
            </a:r>
            <a:r>
              <a:rPr lang="ar-SY" sz="3300" b="1" dirty="0">
                <a:solidFill>
                  <a:schemeClr val="accent2">
                    <a:lumMod val="75000"/>
                  </a:schemeClr>
                </a:solidFill>
              </a:rPr>
              <a:t>الثاني</a:t>
            </a:r>
            <a:r>
              <a:rPr lang="ar-SY" sz="3300" dirty="0">
                <a:solidFill>
                  <a:schemeClr val="accent2">
                    <a:lumMod val="75000"/>
                  </a:schemeClr>
                </a:solidFill>
              </a:rPr>
              <a:t> </a:t>
            </a:r>
            <a:r>
              <a:rPr lang="ar-SY" sz="3300" dirty="0" smtClean="0">
                <a:solidFill>
                  <a:schemeClr val="accent2">
                    <a:lumMod val="75000"/>
                  </a:schemeClr>
                </a:solidFill>
              </a:rPr>
              <a:t> </a:t>
            </a:r>
            <a:endParaRPr lang="ar-SY" sz="3300" dirty="0" smtClean="0">
              <a:solidFill>
                <a:srgbClr val="002060"/>
              </a:solidFill>
            </a:endParaRPr>
          </a:p>
          <a:p>
            <a:pPr marL="0" indent="0" algn="ctr">
              <a:buNone/>
            </a:pPr>
            <a:r>
              <a:rPr lang="ar-SY" sz="3300" dirty="0" smtClean="0">
                <a:solidFill>
                  <a:srgbClr val="002060"/>
                </a:solidFill>
              </a:rPr>
              <a:t>إلى </a:t>
            </a:r>
            <a:r>
              <a:rPr lang="ar-SY" sz="3300" dirty="0">
                <a:solidFill>
                  <a:srgbClr val="002060"/>
                </a:solidFill>
              </a:rPr>
              <a:t>أنَ العالمَ يسير وفَق قوانين كامنةٍ فيه، وأنَ مهمَة العقل الإنساني لا تتعدى الكشف عنها.</a:t>
            </a:r>
            <a:endParaRPr lang="ar-SA" sz="3300" dirty="0">
              <a:solidFill>
                <a:srgbClr val="002060"/>
              </a:solidFill>
            </a:endParaRPr>
          </a:p>
        </p:txBody>
      </p:sp>
      <p:sp>
        <p:nvSpPr>
          <p:cNvPr id="6" name="عنصر نائب لرقم الشريحة 5"/>
          <p:cNvSpPr>
            <a:spLocks noGrp="1"/>
          </p:cNvSpPr>
          <p:nvPr>
            <p:ph type="sldNum" sz="quarter" idx="12"/>
          </p:nvPr>
        </p:nvSpPr>
        <p:spPr/>
        <p:txBody>
          <a:bodyPr/>
          <a:lstStyle/>
          <a:p>
            <a:fld id="{B2A5AC58-B762-455E-BAC0-B1F689BCDE47}" type="slidenum">
              <a:rPr lang="ar-SA" smtClean="0"/>
              <a:t>4</a:t>
            </a:fld>
            <a:endParaRPr lang="ar-SA"/>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268760"/>
            <a:ext cx="5040560" cy="2088232"/>
          </a:xfrm>
          <a:prstGeom prst="rect">
            <a:avLst/>
          </a:prstGeom>
        </p:spPr>
      </p:pic>
      <p:sp>
        <p:nvSpPr>
          <p:cNvPr id="2" name="عنصر نائب للتاريخ 1"/>
          <p:cNvSpPr>
            <a:spLocks noGrp="1"/>
          </p:cNvSpPr>
          <p:nvPr>
            <p:ph type="dt" sz="half" idx="10"/>
          </p:nvPr>
        </p:nvSpPr>
        <p:spPr/>
        <p:txBody>
          <a:bodyPr/>
          <a:lstStyle/>
          <a:p>
            <a:r>
              <a:rPr lang="ar-SA" smtClean="0"/>
              <a:t>15/01/41</a:t>
            </a:r>
            <a:endParaRPr lang="ar-SA"/>
          </a:p>
        </p:txBody>
      </p:sp>
      <p:sp>
        <p:nvSpPr>
          <p:cNvPr id="3" name="عنصر نائب للتذييل 2"/>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301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circle(in)">
                                      <p:cBhvr>
                                        <p:cTn id="17" dur="2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ircle(in)">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circle(in)">
                                      <p:cBhvr>
                                        <p:cTn id="27" dur="20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667" y="476672"/>
            <a:ext cx="7207333" cy="6381328"/>
          </a:xfrm>
          <a:solidFill>
            <a:srgbClr val="002060"/>
          </a:solidFill>
        </p:spPr>
        <p:txBody>
          <a:bodyPr>
            <a:noAutofit/>
          </a:bodyPr>
          <a:lstStyle/>
          <a:p>
            <a:pPr marL="0" indent="0" algn="ctr">
              <a:buNone/>
            </a:pPr>
            <a:r>
              <a:rPr lang="ar-SA" sz="2400" b="1" dirty="0" smtClean="0">
                <a:solidFill>
                  <a:schemeClr val="accent2">
                    <a:lumMod val="60000"/>
                    <a:lumOff val="40000"/>
                  </a:schemeClr>
                </a:solidFill>
              </a:rPr>
              <a:t>أقرأ </a:t>
            </a:r>
            <a:r>
              <a:rPr lang="ar-SA" sz="2400" b="1" dirty="0">
                <a:solidFill>
                  <a:schemeClr val="accent2">
                    <a:lumMod val="60000"/>
                    <a:lumOff val="40000"/>
                  </a:schemeClr>
                </a:solidFill>
              </a:rPr>
              <a:t>النص الآتي وأجيب عن الأسئلة الآتية:</a:t>
            </a:r>
            <a:endParaRPr lang="en-US" sz="2400" dirty="0">
              <a:solidFill>
                <a:schemeClr val="accent2">
                  <a:lumMod val="60000"/>
                  <a:lumOff val="40000"/>
                </a:schemeClr>
              </a:solidFill>
            </a:endParaRPr>
          </a:p>
          <a:p>
            <a:pPr marL="0" indent="0" algn="ctr">
              <a:buNone/>
            </a:pPr>
            <a:r>
              <a:rPr lang="ar-SA" sz="2400" b="1" dirty="0">
                <a:solidFill>
                  <a:schemeClr val="accent2">
                    <a:lumMod val="60000"/>
                    <a:lumOff val="40000"/>
                  </a:schemeClr>
                </a:solidFill>
              </a:rPr>
              <a:t>يقول </a:t>
            </a:r>
            <a:r>
              <a:rPr lang="ar-SA" sz="2400" b="1" dirty="0">
                <a:solidFill>
                  <a:srgbClr val="FF0000"/>
                </a:solidFill>
              </a:rPr>
              <a:t>محمد مهران </a:t>
            </a:r>
            <a:r>
              <a:rPr lang="ar-SA" sz="2400" b="1" dirty="0">
                <a:solidFill>
                  <a:srgbClr val="00B0F0"/>
                </a:solidFill>
              </a:rPr>
              <a:t>( الإنسان يختلف عن الكائنات الآخرى في أنه منطقي في تفكيره أي أنه قادر على الحكم على الأشياء بالصواب والخطأ وعلى التمييز بين الصدق والكذب وعلى استدلال النتائج من المقدمات التي تلزم عنها ، وعلى تقديم المبررات لاعتقاد من الاعتقادات ، أو نتيجة من النتائج واستخدامه الشعوري للغة إلى غير ذلك من العمليات الذهنية التي لا نجد لها نظيراً عند غيره من الكائنات الحية  وعلى ذلك يمكننا أن نقول إنه إذا كانت جميع الحيوانات ( مفكرة ) فالإنسان وحده هو الذي ( يفكر بطريقة منطقية ) وإن عقله يختلف عن (عقول ) الحيوانات الآخرى في أنه عقل منطقي )</a:t>
            </a:r>
            <a:endParaRPr lang="en-US" sz="2400" dirty="0">
              <a:solidFill>
                <a:srgbClr val="00B0F0"/>
              </a:solidFill>
            </a:endParaRPr>
          </a:p>
          <a:p>
            <a:pPr marL="0" indent="0" algn="ctr">
              <a:buNone/>
            </a:pPr>
            <a:endParaRPr lang="ar-SA" sz="24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40</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424143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6563072" cy="4525963"/>
          </a:xfrm>
        </p:spPr>
        <p:txBody>
          <a:bodyPr>
            <a:normAutofit fontScale="92500" lnSpcReduction="20000"/>
          </a:bodyPr>
          <a:lstStyle/>
          <a:p>
            <a:pPr marL="0" indent="0" algn="ctr">
              <a:buNone/>
            </a:pPr>
            <a:r>
              <a:rPr lang="ar-SA" sz="3800" b="1" dirty="0">
                <a:solidFill>
                  <a:srgbClr val="3333CC"/>
                </a:solidFill>
              </a:rPr>
              <a:t>أ- ما الإشكالية التي يطرحها النص؟</a:t>
            </a:r>
            <a:endParaRPr lang="en-US" sz="3800" dirty="0">
              <a:solidFill>
                <a:srgbClr val="3333CC"/>
              </a:solidFill>
            </a:endParaRPr>
          </a:p>
          <a:p>
            <a:pPr marL="0" indent="0" algn="ctr">
              <a:buNone/>
            </a:pPr>
            <a:r>
              <a:rPr lang="ar-SA" sz="3800" b="1" dirty="0">
                <a:solidFill>
                  <a:srgbClr val="3333CC"/>
                </a:solidFill>
              </a:rPr>
              <a:t>ب- أضع عنوانا ً آخر للنص.</a:t>
            </a:r>
            <a:endParaRPr lang="en-US" sz="3800" dirty="0">
              <a:solidFill>
                <a:srgbClr val="3333CC"/>
              </a:solidFill>
            </a:endParaRPr>
          </a:p>
          <a:p>
            <a:pPr marL="0" indent="0" algn="ctr">
              <a:buNone/>
            </a:pPr>
            <a:r>
              <a:rPr lang="ar-SA" sz="3800" b="1" dirty="0">
                <a:solidFill>
                  <a:srgbClr val="3333CC"/>
                </a:solidFill>
              </a:rPr>
              <a:t>ت- أدافع عن الأطروحة التي تقول (التفكير المنطقي ميزة إنسانية).</a:t>
            </a:r>
            <a:endParaRPr lang="en-US" sz="3800" dirty="0">
              <a:solidFill>
                <a:srgbClr val="3333CC"/>
              </a:solidFill>
            </a:endParaRPr>
          </a:p>
          <a:p>
            <a:pPr marL="0" indent="0" algn="ctr">
              <a:buNone/>
            </a:pPr>
            <a:r>
              <a:rPr lang="ar-SA" sz="3800" b="1" dirty="0">
                <a:solidFill>
                  <a:srgbClr val="3333CC"/>
                </a:solidFill>
              </a:rPr>
              <a:t>ث- أركب مقطعاً فكرياً أبيَن فيه دور المنطق وأهميته في تنظيم التفكير الإنساني.</a:t>
            </a:r>
            <a:endParaRPr lang="en-US" sz="3800" dirty="0">
              <a:solidFill>
                <a:srgbClr val="3333CC"/>
              </a:solidFill>
            </a:endParaRPr>
          </a:p>
          <a:p>
            <a:pPr marL="0" indent="0" algn="ctr">
              <a:buNone/>
            </a:pPr>
            <a:endParaRPr lang="ar-SA" sz="38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41</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smtClean="0"/>
              <a:t>المدرس ماهر صالح </a:t>
            </a:r>
            <a:endParaRPr lang="ar-SA"/>
          </a:p>
        </p:txBody>
      </p:sp>
    </p:spTree>
    <p:extLst>
      <p:ext uri="{BB962C8B-B14F-4D97-AF65-F5344CB8AC3E}">
        <p14:creationId xmlns:p14="http://schemas.microsoft.com/office/powerpoint/2010/main" val="17621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8833" y="1124744"/>
            <a:ext cx="6851104" cy="5472608"/>
          </a:xfrm>
        </p:spPr>
        <p:txBody>
          <a:bodyPr>
            <a:noAutofit/>
          </a:bodyPr>
          <a:lstStyle/>
          <a:p>
            <a:pPr marL="0" indent="0" algn="ctr">
              <a:buNone/>
            </a:pPr>
            <a:r>
              <a:rPr lang="ar-SA" sz="3700" b="1" dirty="0" smtClean="0">
                <a:solidFill>
                  <a:srgbClr val="FF00FF"/>
                </a:solidFill>
              </a:rPr>
              <a:t>الموضوع</a:t>
            </a:r>
            <a:endParaRPr lang="en-US" sz="3700" dirty="0">
              <a:solidFill>
                <a:srgbClr val="FF00FF"/>
              </a:solidFill>
            </a:endParaRPr>
          </a:p>
          <a:p>
            <a:pPr marL="0" indent="0" algn="ctr">
              <a:buNone/>
            </a:pPr>
            <a:r>
              <a:rPr lang="ar-SA" sz="2800" b="1" dirty="0">
                <a:solidFill>
                  <a:srgbClr val="FF0000"/>
                </a:solidFill>
              </a:rPr>
              <a:t>أعالج الموضوع الآتي: </a:t>
            </a:r>
            <a:r>
              <a:rPr lang="ar-SA" sz="2800" b="1" dirty="0">
                <a:solidFill>
                  <a:srgbClr val="3333CC"/>
                </a:solidFill>
              </a:rPr>
              <a:t>ساهم اكتشاف قوانين الفكر بشكل كبير في التقدم العلمي الحديث، أقدم رؤية عن اهم القوانين التي </a:t>
            </a:r>
            <a:r>
              <a:rPr lang="ar-SA" sz="2800" b="1" dirty="0" smtClean="0">
                <a:solidFill>
                  <a:srgbClr val="3333CC"/>
                </a:solidFill>
              </a:rPr>
              <a:t>ساهمت </a:t>
            </a:r>
            <a:r>
              <a:rPr lang="ar-SA" sz="2800" b="1" dirty="0">
                <a:solidFill>
                  <a:srgbClr val="3333CC"/>
                </a:solidFill>
              </a:rPr>
              <a:t>في </a:t>
            </a:r>
            <a:r>
              <a:rPr lang="ar-SA" sz="2800" b="1" dirty="0" smtClean="0">
                <a:solidFill>
                  <a:srgbClr val="3333CC"/>
                </a:solidFill>
              </a:rPr>
              <a:t>ذلك</a:t>
            </a:r>
          </a:p>
          <a:p>
            <a:pPr marL="0" indent="0" algn="ctr">
              <a:buNone/>
            </a:pPr>
            <a:r>
              <a:rPr lang="ar-SA" sz="2800" b="1" dirty="0">
                <a:solidFill>
                  <a:srgbClr val="FF0000"/>
                </a:solidFill>
              </a:rPr>
              <a:t>نشاط </a:t>
            </a:r>
            <a:r>
              <a:rPr lang="ar-SA" sz="2800" b="1" dirty="0" smtClean="0">
                <a:solidFill>
                  <a:srgbClr val="FF0000"/>
                </a:solidFill>
              </a:rPr>
              <a:t>لاصفي</a:t>
            </a:r>
            <a:endParaRPr lang="ar-SA" sz="2800" dirty="0" smtClean="0">
              <a:solidFill>
                <a:srgbClr val="FF0000"/>
              </a:solidFill>
            </a:endParaRPr>
          </a:p>
          <a:p>
            <a:pPr marL="0" indent="0" algn="ctr">
              <a:buNone/>
            </a:pPr>
            <a:r>
              <a:rPr lang="ar-SA" sz="2800" dirty="0" smtClean="0">
                <a:solidFill>
                  <a:srgbClr val="0070C0"/>
                </a:solidFill>
              </a:rPr>
              <a:t>أبحث </a:t>
            </a:r>
            <a:r>
              <a:rPr lang="ar-SA" sz="2800" dirty="0">
                <a:solidFill>
                  <a:srgbClr val="0070C0"/>
                </a:solidFill>
              </a:rPr>
              <a:t>مع زملائي عن دور الفلاسفة والعلماء في اكتشاف قوانين الفكر وتسخيرها لخدمة البشرية </a:t>
            </a:r>
            <a:endParaRPr lang="en-US" sz="2800" dirty="0">
              <a:solidFill>
                <a:srgbClr val="0070C0"/>
              </a:solidFill>
            </a:endParaRPr>
          </a:p>
          <a:p>
            <a:pPr marL="0" indent="0" algn="ctr">
              <a:buNone/>
            </a:pPr>
            <a:r>
              <a:rPr lang="ar-SA" sz="2800" dirty="0"/>
              <a:t> </a:t>
            </a:r>
            <a:endParaRPr lang="en-US" sz="2800" dirty="0"/>
          </a:p>
          <a:p>
            <a:pPr marL="0" indent="0" algn="ctr">
              <a:buNone/>
            </a:pPr>
            <a:endParaRPr lang="ar-SA" sz="37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42</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smtClean="0"/>
              <a:t>المدرس ماهر صالح </a:t>
            </a:r>
            <a:endParaRPr lang="ar-SA"/>
          </a:p>
        </p:txBody>
      </p:sp>
    </p:spTree>
    <p:extLst>
      <p:ext uri="{BB962C8B-B14F-4D97-AF65-F5344CB8AC3E}">
        <p14:creationId xmlns:p14="http://schemas.microsoft.com/office/powerpoint/2010/main" val="28548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6707088" cy="4813995"/>
          </a:xfrm>
        </p:spPr>
        <p:txBody>
          <a:bodyPr>
            <a:normAutofit fontScale="92500"/>
          </a:bodyPr>
          <a:lstStyle/>
          <a:p>
            <a:pPr marL="0" lvl="0" indent="0" algn="ctr">
              <a:buNone/>
            </a:pPr>
            <a:r>
              <a:rPr lang="ar-SY" sz="3600" b="1" dirty="0">
                <a:solidFill>
                  <a:srgbClr val="FF0000"/>
                </a:solidFill>
              </a:rPr>
              <a:t>أناقش زملائي في الأسئلة الآتية:</a:t>
            </a:r>
            <a:endParaRPr lang="en-US" sz="3600" dirty="0">
              <a:solidFill>
                <a:srgbClr val="FF0000"/>
              </a:solidFill>
            </a:endParaRPr>
          </a:p>
          <a:p>
            <a:pPr marL="0" lvl="0" indent="0" algn="ctr">
              <a:buNone/>
            </a:pPr>
            <a:r>
              <a:rPr lang="ar-SY" sz="3600" b="1" dirty="0">
                <a:solidFill>
                  <a:srgbClr val="3333CC"/>
                </a:solidFill>
              </a:rPr>
              <a:t>إلى أيَ الرأيين السابقين أميل؟ ولماذا؟</a:t>
            </a:r>
            <a:endParaRPr lang="en-US" sz="3600" b="1" dirty="0">
              <a:solidFill>
                <a:srgbClr val="3333CC"/>
              </a:solidFill>
            </a:endParaRPr>
          </a:p>
          <a:p>
            <a:pPr marL="0" lvl="0" indent="0" algn="ctr">
              <a:buNone/>
            </a:pPr>
            <a:r>
              <a:rPr lang="ar-SY" sz="3600" dirty="0">
                <a:solidFill>
                  <a:schemeClr val="accent6">
                    <a:lumMod val="75000"/>
                  </a:schemeClr>
                </a:solidFill>
              </a:rPr>
              <a:t>ما أهم القوانين التي استند إليها الإنسان في تفسير العالمَ؟</a:t>
            </a:r>
            <a:endParaRPr lang="en-US" sz="3600" dirty="0">
              <a:solidFill>
                <a:schemeClr val="accent6">
                  <a:lumMod val="75000"/>
                </a:schemeClr>
              </a:solidFill>
            </a:endParaRPr>
          </a:p>
          <a:p>
            <a:pPr marL="0" lvl="0" indent="0" algn="ctr">
              <a:buNone/>
            </a:pPr>
            <a:r>
              <a:rPr lang="ar-SY" sz="3600" dirty="0">
                <a:solidFill>
                  <a:srgbClr val="3333CC"/>
                </a:solidFill>
              </a:rPr>
              <a:t>هل القوانين التي نفسر بها ظواهر العالم هي قوانين فكرٍ أو وجودٍ، أو كلاهما معاً؟</a:t>
            </a:r>
            <a:endParaRPr lang="en-US" sz="3600" dirty="0">
              <a:solidFill>
                <a:srgbClr val="3333CC"/>
              </a:solidFill>
            </a:endParaRPr>
          </a:p>
          <a:p>
            <a:pPr marL="0" indent="0" algn="ctr">
              <a:buNone/>
            </a:pPr>
            <a:endParaRPr lang="ar-SA" sz="36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5</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264186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1556792"/>
            <a:ext cx="6275040" cy="4525963"/>
          </a:xfrm>
        </p:spPr>
        <p:txBody>
          <a:bodyPr>
            <a:normAutofit fontScale="92500"/>
          </a:bodyPr>
          <a:lstStyle/>
          <a:p>
            <a:pPr marL="0" indent="0" algn="ctr">
              <a:buNone/>
            </a:pPr>
            <a:r>
              <a:rPr lang="ar-SA" sz="3600" dirty="0">
                <a:solidFill>
                  <a:srgbClr val="FF0000"/>
                </a:solidFill>
              </a:rPr>
              <a:t>من التعريفات الشائعة للمنطق، </a:t>
            </a:r>
            <a:r>
              <a:rPr lang="ar-SY" sz="3600" b="1" dirty="0">
                <a:solidFill>
                  <a:srgbClr val="7030A0"/>
                </a:solidFill>
              </a:rPr>
              <a:t>أنه علم قوانين الفكر، أَي أنهَ فرع من فروع المعرفة </a:t>
            </a:r>
            <a:r>
              <a:rPr lang="ar-SY" sz="3600" b="1" dirty="0">
                <a:solidFill>
                  <a:srgbClr val="002060"/>
                </a:solidFill>
              </a:rPr>
              <a:t>الذي يتناول بالدراسة المبادئ الضرورية والقواعد اليقينية التي لا بدَ من توافرها في كل تفكير حتى يكون مُتسقاً مع ذاته، وخالياً من التناقض، ومن هذه القوانين</a:t>
            </a:r>
            <a:r>
              <a:rPr lang="ar-SY" sz="3600" dirty="0"/>
              <a:t>: </a:t>
            </a:r>
            <a:endParaRPr lang="en-US" sz="3600" dirty="0"/>
          </a:p>
          <a:p>
            <a:pPr marL="0" indent="0" algn="ctr">
              <a:buNone/>
            </a:pPr>
            <a:endParaRPr lang="ar-SA" sz="3600" dirty="0"/>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6</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56612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عنصر نائب لرقم الشريحة 6"/>
          <p:cNvSpPr>
            <a:spLocks noGrp="1"/>
          </p:cNvSpPr>
          <p:nvPr>
            <p:ph type="sldNum" sz="quarter" idx="12"/>
          </p:nvPr>
        </p:nvSpPr>
        <p:spPr/>
        <p:txBody>
          <a:bodyPr/>
          <a:lstStyle/>
          <a:p>
            <a:fld id="{B2A5AC58-B762-455E-BAC0-B1F689BCDE47}" type="slidenum">
              <a:rPr lang="ar-SA" smtClean="0"/>
              <a:t>7</a:t>
            </a:fld>
            <a:endParaRPr lang="ar-SA"/>
          </a:p>
        </p:txBody>
      </p:sp>
      <p:sp>
        <p:nvSpPr>
          <p:cNvPr id="4" name="Title 1"/>
          <p:cNvSpPr txBox="1">
            <a:spLocks/>
          </p:cNvSpPr>
          <p:nvPr/>
        </p:nvSpPr>
        <p:spPr>
          <a:xfrm>
            <a:off x="5438056" y="970345"/>
            <a:ext cx="3096344" cy="1143000"/>
          </a:xfrm>
          <a:prstGeom prst="rect">
            <a:avLst/>
          </a:prstGeom>
        </p:spPr>
        <p:txBody>
          <a:bodyPr vert="horz" lIns="91440" tIns="45720" rIns="91440" bIns="45720" rtlCol="1" anchor="ctr">
            <a:normAutofit fontScale="8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b="1" dirty="0" smtClean="0">
                <a:solidFill>
                  <a:srgbClr val="3333CC"/>
                </a:solidFill>
              </a:rPr>
              <a:t>قانون الذاتية (الهُويَة)</a:t>
            </a:r>
            <a:endParaRPr lang="ar-SA" b="1" dirty="0">
              <a:solidFill>
                <a:srgbClr val="3333CC"/>
              </a:solidFill>
            </a:endParaRPr>
          </a:p>
        </p:txBody>
      </p:sp>
      <p:sp>
        <p:nvSpPr>
          <p:cNvPr id="6" name="Title 1"/>
          <p:cNvSpPr txBox="1">
            <a:spLocks/>
          </p:cNvSpPr>
          <p:nvPr/>
        </p:nvSpPr>
        <p:spPr>
          <a:xfrm>
            <a:off x="3700752" y="4221088"/>
            <a:ext cx="2455423" cy="2160240"/>
          </a:xfrm>
          <a:prstGeom prst="rect">
            <a:avLst/>
          </a:prstGeom>
        </p:spPr>
        <p:txBody>
          <a:bodyPr vert="horz" lIns="91440" tIns="45720" rIns="91440" bIns="45720" rtlCol="1" anchor="ctr">
            <a:normAutofit fontScale="7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r>
              <a:rPr lang="ar-SA" b="1" dirty="0">
                <a:solidFill>
                  <a:srgbClr val="FF00FF"/>
                </a:solidFill>
              </a:rPr>
              <a:t>قانون الثالث المرفوع </a:t>
            </a:r>
            <a:endParaRPr lang="ar-SA" b="1" dirty="0" smtClean="0">
              <a:solidFill>
                <a:srgbClr val="FF00FF"/>
              </a:solidFill>
            </a:endParaRPr>
          </a:p>
          <a:p>
            <a:pPr lvl="0"/>
            <a:r>
              <a:rPr lang="ar-SA" b="1" dirty="0" smtClean="0">
                <a:solidFill>
                  <a:srgbClr val="FF00FF"/>
                </a:solidFill>
              </a:rPr>
              <a:t>أو الوسط المرفوع</a:t>
            </a:r>
            <a:endParaRPr lang="en-US" b="1" dirty="0">
              <a:solidFill>
                <a:srgbClr val="FF00FF"/>
              </a:solidFill>
            </a:endParaRPr>
          </a:p>
        </p:txBody>
      </p:sp>
      <p:sp>
        <p:nvSpPr>
          <p:cNvPr id="8" name="Title 1"/>
          <p:cNvSpPr txBox="1">
            <a:spLocks/>
          </p:cNvSpPr>
          <p:nvPr/>
        </p:nvSpPr>
        <p:spPr>
          <a:xfrm>
            <a:off x="1096206" y="1152908"/>
            <a:ext cx="3096344" cy="1220387"/>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b="1" smtClean="0">
                <a:solidFill>
                  <a:srgbClr val="FF0000"/>
                </a:solidFill>
              </a:rPr>
              <a:t>قانون عدم التناقض</a:t>
            </a:r>
            <a:endParaRPr lang="en-US" b="1" dirty="0">
              <a:solidFill>
                <a:srgbClr val="FF0000"/>
              </a:solidFill>
            </a:endParaRPr>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3" name="عنصر نائب للتذييل 2"/>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12292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6563072" cy="4958011"/>
          </a:xfrm>
        </p:spPr>
        <p:txBody>
          <a:bodyPr>
            <a:normAutofit/>
          </a:bodyPr>
          <a:lstStyle/>
          <a:p>
            <a:pPr marL="0" lvl="0" indent="0" algn="ctr">
              <a:buNone/>
            </a:pPr>
            <a:r>
              <a:rPr lang="ar-SA" sz="3700" b="1" dirty="0">
                <a:solidFill>
                  <a:srgbClr val="FF0000"/>
                </a:solidFill>
              </a:rPr>
              <a:t>قانون الذاتية (الهُويَة</a:t>
            </a:r>
            <a:r>
              <a:rPr lang="ar-SA" sz="3700" b="1" dirty="0" smtClean="0">
                <a:solidFill>
                  <a:srgbClr val="FF0000"/>
                </a:solidFill>
              </a:rPr>
              <a:t>)</a:t>
            </a:r>
          </a:p>
          <a:p>
            <a:pPr marL="0" lvl="0" indent="0" algn="ctr">
              <a:buNone/>
            </a:pPr>
            <a:endParaRPr lang="en-US" sz="3700" dirty="0">
              <a:solidFill>
                <a:srgbClr val="FF0000"/>
              </a:solidFill>
            </a:endParaRPr>
          </a:p>
        </p:txBody>
      </p:sp>
      <p:sp>
        <p:nvSpPr>
          <p:cNvPr id="8" name="مستطيل مستدير الزوايا 7"/>
          <p:cNvSpPr/>
          <p:nvPr/>
        </p:nvSpPr>
        <p:spPr>
          <a:xfrm>
            <a:off x="2994575" y="2975376"/>
            <a:ext cx="231953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FF00"/>
                </a:solidFill>
              </a:rPr>
              <a:t>أنا هو أنا </a:t>
            </a:r>
            <a:endParaRPr lang="ar-SA" sz="2400" b="1" dirty="0">
              <a:solidFill>
                <a:srgbClr val="FFFF00"/>
              </a:solidFill>
            </a:endParaRPr>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629" y="1796687"/>
            <a:ext cx="1938587" cy="1743075"/>
          </a:xfrm>
          <a:prstGeom prst="rect">
            <a:avLst/>
          </a:prstGeom>
        </p:spPr>
      </p:pic>
      <p:pic>
        <p:nvPicPr>
          <p:cNvPr id="10"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21" y="1716658"/>
            <a:ext cx="2130161" cy="1743075"/>
          </a:xfrm>
          <a:prstGeom prst="rect">
            <a:avLst/>
          </a:prstGeom>
        </p:spPr>
      </p:pic>
      <p:pic>
        <p:nvPicPr>
          <p:cNvPr id="11" name="صورة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48" y="3784526"/>
            <a:ext cx="2143125" cy="2143125"/>
          </a:xfrm>
          <a:prstGeom prst="rect">
            <a:avLst/>
          </a:prstGeom>
        </p:spPr>
      </p:pic>
      <p:pic>
        <p:nvPicPr>
          <p:cNvPr id="12" name="صورة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566" y="3957373"/>
            <a:ext cx="2143125" cy="2143125"/>
          </a:xfrm>
          <a:prstGeom prst="rect">
            <a:avLst/>
          </a:prstGeom>
        </p:spPr>
      </p:pic>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8</a:t>
            </a:fld>
            <a:endParaRPr lang="ar-SA"/>
          </a:p>
        </p:txBody>
      </p:sp>
    </p:spTree>
    <p:extLst>
      <p:ext uri="{BB962C8B-B14F-4D97-AF65-F5344CB8AC3E}">
        <p14:creationId xmlns:p14="http://schemas.microsoft.com/office/powerpoint/2010/main" val="85092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6563072" cy="4958011"/>
          </a:xfrm>
        </p:spPr>
        <p:txBody>
          <a:bodyPr>
            <a:normAutofit fontScale="92500" lnSpcReduction="20000"/>
          </a:bodyPr>
          <a:lstStyle/>
          <a:p>
            <a:pPr marL="0" lvl="0" indent="0" algn="ctr">
              <a:buNone/>
            </a:pPr>
            <a:r>
              <a:rPr lang="ar-SA" sz="3700" b="1" dirty="0">
                <a:solidFill>
                  <a:srgbClr val="FF0000"/>
                </a:solidFill>
              </a:rPr>
              <a:t>قانون الذاتية (الهُويَة</a:t>
            </a:r>
            <a:r>
              <a:rPr lang="ar-SA" sz="3700" b="1" dirty="0" smtClean="0">
                <a:solidFill>
                  <a:srgbClr val="FF0000"/>
                </a:solidFill>
              </a:rPr>
              <a:t>)</a:t>
            </a:r>
          </a:p>
          <a:p>
            <a:pPr marL="0" lvl="0" indent="0" algn="ctr">
              <a:buNone/>
            </a:pPr>
            <a:endParaRPr lang="en-US" sz="3700" dirty="0">
              <a:solidFill>
                <a:srgbClr val="FF0000"/>
              </a:solidFill>
            </a:endParaRPr>
          </a:p>
          <a:p>
            <a:pPr marL="0" indent="0" algn="ctr">
              <a:buNone/>
            </a:pPr>
            <a:r>
              <a:rPr lang="ar-SA" sz="3700" b="1" dirty="0" smtClean="0">
                <a:solidFill>
                  <a:srgbClr val="002060"/>
                </a:solidFill>
              </a:rPr>
              <a:t>هو </a:t>
            </a:r>
            <a:r>
              <a:rPr lang="ar-SA" sz="3700" b="1" dirty="0">
                <a:solidFill>
                  <a:srgbClr val="002060"/>
                </a:solidFill>
              </a:rPr>
              <a:t>القانون الذي يحكم بموجبه العقل: أن الشيء هو ذاته، ولا يمكن أن يكون شيئاً غير ذاته. أي لكل شيء خاصية ذاتية يحتفظ بها دون تغيير، فالشيء دائما هو هو، فأنا هو أنا الذي كنته أمس وسأكونه غداً. وعادة ما يتمَ التعبير عن هذا القانون بتعبيرات متعددة، </a:t>
            </a:r>
          </a:p>
        </p:txBody>
      </p:sp>
      <p:sp>
        <p:nvSpPr>
          <p:cNvPr id="5" name="عنصر نائب لرقم الشريحة 4"/>
          <p:cNvSpPr>
            <a:spLocks noGrp="1"/>
          </p:cNvSpPr>
          <p:nvPr>
            <p:ph type="sldNum" sz="quarter" idx="12"/>
          </p:nvPr>
        </p:nvSpPr>
        <p:spPr/>
        <p:txBody>
          <a:bodyPr/>
          <a:lstStyle/>
          <a:p>
            <a:fld id="{B2A5AC58-B762-455E-BAC0-B1F689BCDE47}" type="slidenum">
              <a:rPr lang="ar-SA" smtClean="0"/>
              <a:t>9</a:t>
            </a:fld>
            <a:endParaRPr lang="ar-SA"/>
          </a:p>
        </p:txBody>
      </p:sp>
      <p:sp>
        <p:nvSpPr>
          <p:cNvPr id="2" name="عنصر نائب للتاريخ 1"/>
          <p:cNvSpPr>
            <a:spLocks noGrp="1"/>
          </p:cNvSpPr>
          <p:nvPr>
            <p:ph type="dt" sz="half" idx="10"/>
          </p:nvPr>
        </p:nvSpPr>
        <p:spPr/>
        <p:txBody>
          <a:bodyPr/>
          <a:lstStyle/>
          <a:p>
            <a:r>
              <a:rPr lang="ar-SA" smtClean="0"/>
              <a:t>15/01/41</a:t>
            </a:r>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المدرس ماهر صالح </a:t>
            </a:r>
            <a:endParaRPr lang="ar-SA" dirty="0">
              <a:solidFill>
                <a:srgbClr val="FF00FF"/>
              </a:solidFill>
            </a:endParaRPr>
          </a:p>
        </p:txBody>
      </p:sp>
    </p:spTree>
    <p:extLst>
      <p:ext uri="{BB962C8B-B14F-4D97-AF65-F5344CB8AC3E}">
        <p14:creationId xmlns:p14="http://schemas.microsoft.com/office/powerpoint/2010/main" val="216839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614</TotalTime>
  <Words>1615</Words>
  <Application>Microsoft Office PowerPoint</Application>
  <PresentationFormat>عرض على الشاشة (4:3)</PresentationFormat>
  <Paragraphs>249</Paragraphs>
  <Slides>42</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42</vt:i4>
      </vt:variant>
    </vt:vector>
  </HeadingPairs>
  <TitlesOfParts>
    <vt:vector size="49" baseType="lpstr">
      <vt:lpstr>Arial</vt:lpstr>
      <vt:lpstr>Calibri</vt:lpstr>
      <vt:lpstr>Century Gothic</vt:lpstr>
      <vt:lpstr>Tahoma</vt:lpstr>
      <vt:lpstr>Times New Roman</vt:lpstr>
      <vt:lpstr>Wingdings 3</vt:lpstr>
      <vt:lpstr>ربطة</vt:lpstr>
      <vt:lpstr>قوانين الفكر</vt:lpstr>
      <vt:lpstr>قضية للمناقشة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قانون السببية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خصائص قوانين الفكر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قوانين الفكر</dc:title>
  <dc:creator>osama</dc:creator>
  <cp:lastModifiedBy>asus</cp:lastModifiedBy>
  <cp:revision>75</cp:revision>
  <dcterms:created xsi:type="dcterms:W3CDTF">2019-02-08T18:23:16Z</dcterms:created>
  <dcterms:modified xsi:type="dcterms:W3CDTF">2019-09-14T18:44:27Z</dcterms:modified>
</cp:coreProperties>
</file>