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notesMasterIdLst>
    <p:notesMasterId r:id="rId23"/>
  </p:notesMasterIdLst>
  <p:sldIdLst>
    <p:sldId id="256" r:id="rId2"/>
    <p:sldId id="275" r:id="rId3"/>
    <p:sldId id="276" r:id="rId4"/>
    <p:sldId id="257" r:id="rId5"/>
    <p:sldId id="258" r:id="rId6"/>
    <p:sldId id="259" r:id="rId7"/>
    <p:sldId id="260" r:id="rId8"/>
    <p:sldId id="261" r:id="rId9"/>
    <p:sldId id="262" r:id="rId10"/>
    <p:sldId id="263" r:id="rId11"/>
    <p:sldId id="264" r:id="rId12"/>
    <p:sldId id="266" r:id="rId13"/>
    <p:sldId id="267" r:id="rId14"/>
    <p:sldId id="272" r:id="rId15"/>
    <p:sldId id="268" r:id="rId16"/>
    <p:sldId id="269" r:id="rId17"/>
    <p:sldId id="270" r:id="rId18"/>
    <p:sldId id="271" r:id="rId19"/>
    <p:sldId id="273" r:id="rId20"/>
    <p:sldId id="274" r:id="rId21"/>
    <p:sldId id="265" r:id="rId22"/>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99"/>
    <a:srgbClr val="FF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380"/>
    <p:restoredTop sz="94660"/>
  </p:normalViewPr>
  <p:slideViewPr>
    <p:cSldViewPr>
      <p:cViewPr varScale="1">
        <p:scale>
          <a:sx n="65" d="100"/>
          <a:sy n="65" d="100"/>
        </p:scale>
        <p:origin x="1536" y="6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رأس 1"/>
          <p:cNvSpPr>
            <a:spLocks noGrp="1"/>
          </p:cNvSpPr>
          <p:nvPr>
            <p:ph type="hdr" sz="quarter"/>
          </p:nvPr>
        </p:nvSpPr>
        <p:spPr>
          <a:xfrm>
            <a:off x="3886200" y="0"/>
            <a:ext cx="2971800" cy="458788"/>
          </a:xfrm>
          <a:prstGeom prst="rect">
            <a:avLst/>
          </a:prstGeom>
        </p:spPr>
        <p:txBody>
          <a:bodyPr vert="horz" lIns="91440" tIns="45720" rIns="91440" bIns="45720" rtlCol="1"/>
          <a:lstStyle>
            <a:lvl1pPr algn="r">
              <a:defRPr sz="1200"/>
            </a:lvl1pPr>
          </a:lstStyle>
          <a:p>
            <a:endParaRPr lang="ar-SA"/>
          </a:p>
        </p:txBody>
      </p:sp>
      <p:sp>
        <p:nvSpPr>
          <p:cNvPr id="3" name="عنصر نائب للتاريخ 2"/>
          <p:cNvSpPr>
            <a:spLocks noGrp="1"/>
          </p:cNvSpPr>
          <p:nvPr>
            <p:ph type="dt" idx="1"/>
          </p:nvPr>
        </p:nvSpPr>
        <p:spPr>
          <a:xfrm>
            <a:off x="1588" y="0"/>
            <a:ext cx="2971800" cy="458788"/>
          </a:xfrm>
          <a:prstGeom prst="rect">
            <a:avLst/>
          </a:prstGeom>
        </p:spPr>
        <p:txBody>
          <a:bodyPr vert="horz" lIns="91440" tIns="45720" rIns="91440" bIns="45720" rtlCol="1"/>
          <a:lstStyle>
            <a:lvl1pPr algn="l">
              <a:defRPr sz="1200"/>
            </a:lvl1pPr>
          </a:lstStyle>
          <a:p>
            <a:fld id="{37D8B636-FA97-4875-B202-E9A272D48F8F}" type="datetimeFigureOut">
              <a:rPr lang="ar-SA" smtClean="0"/>
              <a:t>15/01/41</a:t>
            </a:fld>
            <a:endParaRPr lang="ar-SA"/>
          </a:p>
        </p:txBody>
      </p:sp>
      <p:sp>
        <p:nvSpPr>
          <p:cNvPr id="4" name="عنصر نائب لصورة الشريحة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1" anchor="ctr"/>
          <a:lstStyle/>
          <a:p>
            <a:endParaRPr lang="ar-SA"/>
          </a:p>
        </p:txBody>
      </p:sp>
      <p:sp>
        <p:nvSpPr>
          <p:cNvPr id="5" name="عنصر نائب للملاحظات 4"/>
          <p:cNvSpPr>
            <a:spLocks noGrp="1"/>
          </p:cNvSpPr>
          <p:nvPr>
            <p:ph type="body" sz="quarter" idx="3"/>
          </p:nvPr>
        </p:nvSpPr>
        <p:spPr>
          <a:xfrm>
            <a:off x="685800" y="4400550"/>
            <a:ext cx="5486400" cy="3600450"/>
          </a:xfrm>
          <a:prstGeom prst="rect">
            <a:avLst/>
          </a:prstGeom>
        </p:spPr>
        <p:txBody>
          <a:bodyPr vert="horz" lIns="91440" tIns="45720" rIns="91440" bIns="45720" rtlCol="1"/>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6" name="عنصر نائب للتذييل 5"/>
          <p:cNvSpPr>
            <a:spLocks noGrp="1"/>
          </p:cNvSpPr>
          <p:nvPr>
            <p:ph type="ftr" sz="quarter" idx="4"/>
          </p:nvPr>
        </p:nvSpPr>
        <p:spPr>
          <a:xfrm>
            <a:off x="3886200" y="8685213"/>
            <a:ext cx="2971800" cy="458787"/>
          </a:xfrm>
          <a:prstGeom prst="rect">
            <a:avLst/>
          </a:prstGeom>
        </p:spPr>
        <p:txBody>
          <a:bodyPr vert="horz" lIns="91440" tIns="45720" rIns="91440" bIns="45720" rtlCol="1" anchor="b"/>
          <a:lstStyle>
            <a:lvl1pPr algn="r">
              <a:defRPr sz="1200"/>
            </a:lvl1pPr>
          </a:lstStyle>
          <a:p>
            <a:endParaRPr lang="ar-SA"/>
          </a:p>
        </p:txBody>
      </p:sp>
      <p:sp>
        <p:nvSpPr>
          <p:cNvPr id="7" name="عنصر نائب لرقم الشريحة 6"/>
          <p:cNvSpPr>
            <a:spLocks noGrp="1"/>
          </p:cNvSpPr>
          <p:nvPr>
            <p:ph type="sldNum" sz="quarter" idx="5"/>
          </p:nvPr>
        </p:nvSpPr>
        <p:spPr>
          <a:xfrm>
            <a:off x="1588" y="8685213"/>
            <a:ext cx="2971800" cy="458787"/>
          </a:xfrm>
          <a:prstGeom prst="rect">
            <a:avLst/>
          </a:prstGeom>
        </p:spPr>
        <p:txBody>
          <a:bodyPr vert="horz" lIns="91440" tIns="45720" rIns="91440" bIns="45720" rtlCol="1" anchor="b"/>
          <a:lstStyle>
            <a:lvl1pPr algn="l">
              <a:defRPr sz="1200"/>
            </a:lvl1pPr>
          </a:lstStyle>
          <a:p>
            <a:fld id="{B5873E59-C1BF-4BF4-A69F-C8C846CFB0EB}" type="slidenum">
              <a:rPr lang="ar-SA" smtClean="0"/>
              <a:t>‹#›</a:t>
            </a:fld>
            <a:endParaRPr lang="ar-SA"/>
          </a:p>
        </p:txBody>
      </p:sp>
    </p:spTree>
    <p:extLst>
      <p:ext uri="{BB962C8B-B14F-4D97-AF65-F5344CB8AC3E}">
        <p14:creationId xmlns:p14="http://schemas.microsoft.com/office/powerpoint/2010/main" val="207748234"/>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ar-SA"/>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ar-SA"/>
          </a:p>
        </p:txBody>
      </p:sp>
      <p:sp>
        <p:nvSpPr>
          <p:cNvPr id="4" name="Date Placeholder 3"/>
          <p:cNvSpPr>
            <a:spLocks noGrp="1"/>
          </p:cNvSpPr>
          <p:nvPr>
            <p:ph type="dt" sz="half" idx="10"/>
          </p:nvPr>
        </p:nvSpPr>
        <p:spPr/>
        <p:txBody>
          <a:bodyPr/>
          <a:lstStyle/>
          <a:p>
            <a:fld id="{C84E7BDA-F609-4577-810B-9F33AA5196D0}" type="uaqdatetime1">
              <a:rPr lang="ar-SA" smtClean="0"/>
              <a:t>15/01/41</a:t>
            </a:fld>
            <a:endParaRPr lang="ar-SA"/>
          </a:p>
        </p:txBody>
      </p:sp>
      <p:sp>
        <p:nvSpPr>
          <p:cNvPr id="5" name="Footer Placeholder 4"/>
          <p:cNvSpPr>
            <a:spLocks noGrp="1"/>
          </p:cNvSpPr>
          <p:nvPr>
            <p:ph type="ftr" sz="quarter" idx="11"/>
          </p:nvPr>
        </p:nvSpPr>
        <p:spPr/>
        <p:txBody>
          <a:bodyPr/>
          <a:lstStyle/>
          <a:p>
            <a:r>
              <a:rPr lang="ar-SA" smtClean="0"/>
              <a:t>المنصة التربوية السورية </a:t>
            </a:r>
            <a:endParaRPr lang="ar-SA"/>
          </a:p>
        </p:txBody>
      </p:sp>
      <p:sp>
        <p:nvSpPr>
          <p:cNvPr id="6" name="Slide Number Placeholder 5"/>
          <p:cNvSpPr>
            <a:spLocks noGrp="1"/>
          </p:cNvSpPr>
          <p:nvPr>
            <p:ph type="sldNum" sz="quarter" idx="12"/>
          </p:nvPr>
        </p:nvSpPr>
        <p:spPr/>
        <p:txBody>
          <a:bodyPr/>
          <a:lstStyle/>
          <a:p>
            <a:fld id="{C03279EE-6DF1-4571-A8E1-1E8267AF85A8}" type="slidenum">
              <a:rPr lang="ar-SA" smtClean="0"/>
              <a:t>‹#›</a:t>
            </a:fld>
            <a:endParaRPr lang="ar-SA"/>
          </a:p>
        </p:txBody>
      </p:sp>
    </p:spTree>
    <p:extLst>
      <p:ext uri="{BB962C8B-B14F-4D97-AF65-F5344CB8AC3E}">
        <p14:creationId xmlns:p14="http://schemas.microsoft.com/office/powerpoint/2010/main" val="10931723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S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4" name="Date Placeholder 3"/>
          <p:cNvSpPr>
            <a:spLocks noGrp="1"/>
          </p:cNvSpPr>
          <p:nvPr>
            <p:ph type="dt" sz="half" idx="10"/>
          </p:nvPr>
        </p:nvSpPr>
        <p:spPr/>
        <p:txBody>
          <a:bodyPr/>
          <a:lstStyle/>
          <a:p>
            <a:fld id="{DAE796DD-6609-4AC1-867C-93B72E3A29FF}" type="uaqdatetime1">
              <a:rPr lang="ar-SA" smtClean="0"/>
              <a:t>15/01/41</a:t>
            </a:fld>
            <a:endParaRPr lang="ar-SA"/>
          </a:p>
        </p:txBody>
      </p:sp>
      <p:sp>
        <p:nvSpPr>
          <p:cNvPr id="5" name="Footer Placeholder 4"/>
          <p:cNvSpPr>
            <a:spLocks noGrp="1"/>
          </p:cNvSpPr>
          <p:nvPr>
            <p:ph type="ftr" sz="quarter" idx="11"/>
          </p:nvPr>
        </p:nvSpPr>
        <p:spPr/>
        <p:txBody>
          <a:bodyPr/>
          <a:lstStyle/>
          <a:p>
            <a:r>
              <a:rPr lang="ar-SA" smtClean="0"/>
              <a:t>المنصة التربوية السورية </a:t>
            </a:r>
            <a:endParaRPr lang="ar-SA"/>
          </a:p>
        </p:txBody>
      </p:sp>
      <p:sp>
        <p:nvSpPr>
          <p:cNvPr id="6" name="Slide Number Placeholder 5"/>
          <p:cNvSpPr>
            <a:spLocks noGrp="1"/>
          </p:cNvSpPr>
          <p:nvPr>
            <p:ph type="sldNum" sz="quarter" idx="12"/>
          </p:nvPr>
        </p:nvSpPr>
        <p:spPr/>
        <p:txBody>
          <a:bodyPr/>
          <a:lstStyle/>
          <a:p>
            <a:fld id="{C03279EE-6DF1-4571-A8E1-1E8267AF85A8}" type="slidenum">
              <a:rPr lang="ar-SA" smtClean="0"/>
              <a:t>‹#›</a:t>
            </a:fld>
            <a:endParaRPr lang="ar-SA"/>
          </a:p>
        </p:txBody>
      </p:sp>
    </p:spTree>
    <p:extLst>
      <p:ext uri="{BB962C8B-B14F-4D97-AF65-F5344CB8AC3E}">
        <p14:creationId xmlns:p14="http://schemas.microsoft.com/office/powerpoint/2010/main" val="5655936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ar-SA"/>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4" name="Date Placeholder 3"/>
          <p:cNvSpPr>
            <a:spLocks noGrp="1"/>
          </p:cNvSpPr>
          <p:nvPr>
            <p:ph type="dt" sz="half" idx="10"/>
          </p:nvPr>
        </p:nvSpPr>
        <p:spPr/>
        <p:txBody>
          <a:bodyPr/>
          <a:lstStyle/>
          <a:p>
            <a:fld id="{E06E6D40-3307-40AC-A597-5C86C517B570}" type="uaqdatetime1">
              <a:rPr lang="ar-SA" smtClean="0"/>
              <a:t>15/01/41</a:t>
            </a:fld>
            <a:endParaRPr lang="ar-SA"/>
          </a:p>
        </p:txBody>
      </p:sp>
      <p:sp>
        <p:nvSpPr>
          <p:cNvPr id="5" name="Footer Placeholder 4"/>
          <p:cNvSpPr>
            <a:spLocks noGrp="1"/>
          </p:cNvSpPr>
          <p:nvPr>
            <p:ph type="ftr" sz="quarter" idx="11"/>
          </p:nvPr>
        </p:nvSpPr>
        <p:spPr/>
        <p:txBody>
          <a:bodyPr/>
          <a:lstStyle/>
          <a:p>
            <a:r>
              <a:rPr lang="ar-SA" smtClean="0"/>
              <a:t>المنصة التربوية السورية </a:t>
            </a:r>
            <a:endParaRPr lang="ar-SA"/>
          </a:p>
        </p:txBody>
      </p:sp>
      <p:sp>
        <p:nvSpPr>
          <p:cNvPr id="6" name="Slide Number Placeholder 5"/>
          <p:cNvSpPr>
            <a:spLocks noGrp="1"/>
          </p:cNvSpPr>
          <p:nvPr>
            <p:ph type="sldNum" sz="quarter" idx="12"/>
          </p:nvPr>
        </p:nvSpPr>
        <p:spPr/>
        <p:txBody>
          <a:bodyPr/>
          <a:lstStyle/>
          <a:p>
            <a:fld id="{C03279EE-6DF1-4571-A8E1-1E8267AF85A8}" type="slidenum">
              <a:rPr lang="ar-SA" smtClean="0"/>
              <a:t>‹#›</a:t>
            </a:fld>
            <a:endParaRPr lang="ar-SA"/>
          </a:p>
        </p:txBody>
      </p:sp>
    </p:spTree>
    <p:extLst>
      <p:ext uri="{BB962C8B-B14F-4D97-AF65-F5344CB8AC3E}">
        <p14:creationId xmlns:p14="http://schemas.microsoft.com/office/powerpoint/2010/main" val="27023183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S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4" name="Date Placeholder 3"/>
          <p:cNvSpPr>
            <a:spLocks noGrp="1"/>
          </p:cNvSpPr>
          <p:nvPr>
            <p:ph type="dt" sz="half" idx="10"/>
          </p:nvPr>
        </p:nvSpPr>
        <p:spPr/>
        <p:txBody>
          <a:bodyPr/>
          <a:lstStyle/>
          <a:p>
            <a:fld id="{8E89E8B4-C94D-40CA-B975-1D2D0A756E8A}" type="uaqdatetime1">
              <a:rPr lang="ar-SA" smtClean="0"/>
              <a:t>15/01/41</a:t>
            </a:fld>
            <a:endParaRPr lang="ar-SA"/>
          </a:p>
        </p:txBody>
      </p:sp>
      <p:sp>
        <p:nvSpPr>
          <p:cNvPr id="5" name="Footer Placeholder 4"/>
          <p:cNvSpPr>
            <a:spLocks noGrp="1"/>
          </p:cNvSpPr>
          <p:nvPr>
            <p:ph type="ftr" sz="quarter" idx="11"/>
          </p:nvPr>
        </p:nvSpPr>
        <p:spPr/>
        <p:txBody>
          <a:bodyPr/>
          <a:lstStyle/>
          <a:p>
            <a:r>
              <a:rPr lang="ar-SA" smtClean="0"/>
              <a:t>المنصة التربوية السورية </a:t>
            </a:r>
            <a:endParaRPr lang="ar-SA"/>
          </a:p>
        </p:txBody>
      </p:sp>
      <p:sp>
        <p:nvSpPr>
          <p:cNvPr id="6" name="Slide Number Placeholder 5"/>
          <p:cNvSpPr>
            <a:spLocks noGrp="1"/>
          </p:cNvSpPr>
          <p:nvPr>
            <p:ph type="sldNum" sz="quarter" idx="12"/>
          </p:nvPr>
        </p:nvSpPr>
        <p:spPr/>
        <p:txBody>
          <a:bodyPr/>
          <a:lstStyle/>
          <a:p>
            <a:fld id="{C03279EE-6DF1-4571-A8E1-1E8267AF85A8}" type="slidenum">
              <a:rPr lang="ar-SA" smtClean="0"/>
              <a:t>‹#›</a:t>
            </a:fld>
            <a:endParaRPr lang="ar-SA"/>
          </a:p>
        </p:txBody>
      </p:sp>
    </p:spTree>
    <p:extLst>
      <p:ext uri="{BB962C8B-B14F-4D97-AF65-F5344CB8AC3E}">
        <p14:creationId xmlns:p14="http://schemas.microsoft.com/office/powerpoint/2010/main" val="4493219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r">
              <a:defRPr sz="4000" b="1" cap="all"/>
            </a:lvl1pPr>
          </a:lstStyle>
          <a:p>
            <a:r>
              <a:rPr lang="en-US" smtClean="0"/>
              <a:t>Click to edit Master title style</a:t>
            </a:r>
            <a:endParaRPr lang="ar-S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E3BC390-7DA4-4C27-9A36-FB39C338521C}" type="uaqdatetime1">
              <a:rPr lang="ar-SA" smtClean="0"/>
              <a:t>15/01/41</a:t>
            </a:fld>
            <a:endParaRPr lang="ar-SA"/>
          </a:p>
        </p:txBody>
      </p:sp>
      <p:sp>
        <p:nvSpPr>
          <p:cNvPr id="5" name="Footer Placeholder 4"/>
          <p:cNvSpPr>
            <a:spLocks noGrp="1"/>
          </p:cNvSpPr>
          <p:nvPr>
            <p:ph type="ftr" sz="quarter" idx="11"/>
          </p:nvPr>
        </p:nvSpPr>
        <p:spPr/>
        <p:txBody>
          <a:bodyPr/>
          <a:lstStyle/>
          <a:p>
            <a:r>
              <a:rPr lang="ar-SA" smtClean="0"/>
              <a:t>المنصة التربوية السورية </a:t>
            </a:r>
            <a:endParaRPr lang="ar-SA"/>
          </a:p>
        </p:txBody>
      </p:sp>
      <p:sp>
        <p:nvSpPr>
          <p:cNvPr id="6" name="Slide Number Placeholder 5"/>
          <p:cNvSpPr>
            <a:spLocks noGrp="1"/>
          </p:cNvSpPr>
          <p:nvPr>
            <p:ph type="sldNum" sz="quarter" idx="12"/>
          </p:nvPr>
        </p:nvSpPr>
        <p:spPr/>
        <p:txBody>
          <a:bodyPr/>
          <a:lstStyle/>
          <a:p>
            <a:fld id="{C03279EE-6DF1-4571-A8E1-1E8267AF85A8}" type="slidenum">
              <a:rPr lang="ar-SA" smtClean="0"/>
              <a:t>‹#›</a:t>
            </a:fld>
            <a:endParaRPr lang="ar-SA"/>
          </a:p>
        </p:txBody>
      </p:sp>
    </p:spTree>
    <p:extLst>
      <p:ext uri="{BB962C8B-B14F-4D97-AF65-F5344CB8AC3E}">
        <p14:creationId xmlns:p14="http://schemas.microsoft.com/office/powerpoint/2010/main" val="1693474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SA"/>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5" name="Date Placeholder 4"/>
          <p:cNvSpPr>
            <a:spLocks noGrp="1"/>
          </p:cNvSpPr>
          <p:nvPr>
            <p:ph type="dt" sz="half" idx="10"/>
          </p:nvPr>
        </p:nvSpPr>
        <p:spPr/>
        <p:txBody>
          <a:bodyPr/>
          <a:lstStyle/>
          <a:p>
            <a:fld id="{71991318-971F-4235-8F66-27E9F8D09A9A}" type="uaqdatetime1">
              <a:rPr lang="ar-SA" smtClean="0"/>
              <a:t>15/01/41</a:t>
            </a:fld>
            <a:endParaRPr lang="ar-SA"/>
          </a:p>
        </p:txBody>
      </p:sp>
      <p:sp>
        <p:nvSpPr>
          <p:cNvPr id="6" name="Footer Placeholder 5"/>
          <p:cNvSpPr>
            <a:spLocks noGrp="1"/>
          </p:cNvSpPr>
          <p:nvPr>
            <p:ph type="ftr" sz="quarter" idx="11"/>
          </p:nvPr>
        </p:nvSpPr>
        <p:spPr/>
        <p:txBody>
          <a:bodyPr/>
          <a:lstStyle/>
          <a:p>
            <a:r>
              <a:rPr lang="ar-SA" smtClean="0"/>
              <a:t>المنصة التربوية السورية </a:t>
            </a:r>
            <a:endParaRPr lang="ar-SA"/>
          </a:p>
        </p:txBody>
      </p:sp>
      <p:sp>
        <p:nvSpPr>
          <p:cNvPr id="7" name="Slide Number Placeholder 6"/>
          <p:cNvSpPr>
            <a:spLocks noGrp="1"/>
          </p:cNvSpPr>
          <p:nvPr>
            <p:ph type="sldNum" sz="quarter" idx="12"/>
          </p:nvPr>
        </p:nvSpPr>
        <p:spPr/>
        <p:txBody>
          <a:bodyPr/>
          <a:lstStyle/>
          <a:p>
            <a:fld id="{C03279EE-6DF1-4571-A8E1-1E8267AF85A8}" type="slidenum">
              <a:rPr lang="ar-SA" smtClean="0"/>
              <a:t>‹#›</a:t>
            </a:fld>
            <a:endParaRPr lang="ar-SA"/>
          </a:p>
        </p:txBody>
      </p:sp>
    </p:spTree>
    <p:extLst>
      <p:ext uri="{BB962C8B-B14F-4D97-AF65-F5344CB8AC3E}">
        <p14:creationId xmlns:p14="http://schemas.microsoft.com/office/powerpoint/2010/main" val="40065905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ar-S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7" name="Date Placeholder 6"/>
          <p:cNvSpPr>
            <a:spLocks noGrp="1"/>
          </p:cNvSpPr>
          <p:nvPr>
            <p:ph type="dt" sz="half" idx="10"/>
          </p:nvPr>
        </p:nvSpPr>
        <p:spPr/>
        <p:txBody>
          <a:bodyPr/>
          <a:lstStyle/>
          <a:p>
            <a:fld id="{5664B688-70A0-4D83-99CC-2C499F64EB7E}" type="uaqdatetime1">
              <a:rPr lang="ar-SA" smtClean="0"/>
              <a:t>15/01/41</a:t>
            </a:fld>
            <a:endParaRPr lang="ar-SA"/>
          </a:p>
        </p:txBody>
      </p:sp>
      <p:sp>
        <p:nvSpPr>
          <p:cNvPr id="8" name="Footer Placeholder 7"/>
          <p:cNvSpPr>
            <a:spLocks noGrp="1"/>
          </p:cNvSpPr>
          <p:nvPr>
            <p:ph type="ftr" sz="quarter" idx="11"/>
          </p:nvPr>
        </p:nvSpPr>
        <p:spPr/>
        <p:txBody>
          <a:bodyPr/>
          <a:lstStyle/>
          <a:p>
            <a:r>
              <a:rPr lang="ar-SA" smtClean="0"/>
              <a:t>المنصة التربوية السورية </a:t>
            </a:r>
            <a:endParaRPr lang="ar-SA"/>
          </a:p>
        </p:txBody>
      </p:sp>
      <p:sp>
        <p:nvSpPr>
          <p:cNvPr id="9" name="Slide Number Placeholder 8"/>
          <p:cNvSpPr>
            <a:spLocks noGrp="1"/>
          </p:cNvSpPr>
          <p:nvPr>
            <p:ph type="sldNum" sz="quarter" idx="12"/>
          </p:nvPr>
        </p:nvSpPr>
        <p:spPr/>
        <p:txBody>
          <a:bodyPr/>
          <a:lstStyle/>
          <a:p>
            <a:fld id="{C03279EE-6DF1-4571-A8E1-1E8267AF85A8}" type="slidenum">
              <a:rPr lang="ar-SA" smtClean="0"/>
              <a:t>‹#›</a:t>
            </a:fld>
            <a:endParaRPr lang="ar-SA"/>
          </a:p>
        </p:txBody>
      </p:sp>
    </p:spTree>
    <p:extLst>
      <p:ext uri="{BB962C8B-B14F-4D97-AF65-F5344CB8AC3E}">
        <p14:creationId xmlns:p14="http://schemas.microsoft.com/office/powerpoint/2010/main" val="30323985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SA"/>
          </a:p>
        </p:txBody>
      </p:sp>
      <p:sp>
        <p:nvSpPr>
          <p:cNvPr id="3" name="Date Placeholder 2"/>
          <p:cNvSpPr>
            <a:spLocks noGrp="1"/>
          </p:cNvSpPr>
          <p:nvPr>
            <p:ph type="dt" sz="half" idx="10"/>
          </p:nvPr>
        </p:nvSpPr>
        <p:spPr/>
        <p:txBody>
          <a:bodyPr/>
          <a:lstStyle/>
          <a:p>
            <a:fld id="{60A313E8-C868-40C3-96BF-C1E33306EDDB}" type="uaqdatetime1">
              <a:rPr lang="ar-SA" smtClean="0"/>
              <a:t>15/01/41</a:t>
            </a:fld>
            <a:endParaRPr lang="ar-SA"/>
          </a:p>
        </p:txBody>
      </p:sp>
      <p:sp>
        <p:nvSpPr>
          <p:cNvPr id="4" name="Footer Placeholder 3"/>
          <p:cNvSpPr>
            <a:spLocks noGrp="1"/>
          </p:cNvSpPr>
          <p:nvPr>
            <p:ph type="ftr" sz="quarter" idx="11"/>
          </p:nvPr>
        </p:nvSpPr>
        <p:spPr/>
        <p:txBody>
          <a:bodyPr/>
          <a:lstStyle/>
          <a:p>
            <a:r>
              <a:rPr lang="ar-SA" smtClean="0"/>
              <a:t>المنصة التربوية السورية </a:t>
            </a:r>
            <a:endParaRPr lang="ar-SA"/>
          </a:p>
        </p:txBody>
      </p:sp>
      <p:sp>
        <p:nvSpPr>
          <p:cNvPr id="5" name="Slide Number Placeholder 4"/>
          <p:cNvSpPr>
            <a:spLocks noGrp="1"/>
          </p:cNvSpPr>
          <p:nvPr>
            <p:ph type="sldNum" sz="quarter" idx="12"/>
          </p:nvPr>
        </p:nvSpPr>
        <p:spPr/>
        <p:txBody>
          <a:bodyPr/>
          <a:lstStyle/>
          <a:p>
            <a:fld id="{C03279EE-6DF1-4571-A8E1-1E8267AF85A8}" type="slidenum">
              <a:rPr lang="ar-SA" smtClean="0"/>
              <a:t>‹#›</a:t>
            </a:fld>
            <a:endParaRPr lang="ar-SA"/>
          </a:p>
        </p:txBody>
      </p:sp>
    </p:spTree>
    <p:extLst>
      <p:ext uri="{BB962C8B-B14F-4D97-AF65-F5344CB8AC3E}">
        <p14:creationId xmlns:p14="http://schemas.microsoft.com/office/powerpoint/2010/main" val="5578362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E1317B5-3130-42CD-8944-C2DBF5771CC6}" type="uaqdatetime1">
              <a:rPr lang="ar-SA" smtClean="0"/>
              <a:t>15/01/41</a:t>
            </a:fld>
            <a:endParaRPr lang="ar-SA"/>
          </a:p>
        </p:txBody>
      </p:sp>
      <p:sp>
        <p:nvSpPr>
          <p:cNvPr id="3" name="Footer Placeholder 2"/>
          <p:cNvSpPr>
            <a:spLocks noGrp="1"/>
          </p:cNvSpPr>
          <p:nvPr>
            <p:ph type="ftr" sz="quarter" idx="11"/>
          </p:nvPr>
        </p:nvSpPr>
        <p:spPr/>
        <p:txBody>
          <a:bodyPr/>
          <a:lstStyle/>
          <a:p>
            <a:r>
              <a:rPr lang="ar-SA" smtClean="0"/>
              <a:t>المنصة التربوية السورية </a:t>
            </a:r>
            <a:endParaRPr lang="ar-SA"/>
          </a:p>
        </p:txBody>
      </p:sp>
      <p:sp>
        <p:nvSpPr>
          <p:cNvPr id="4" name="Slide Number Placeholder 3"/>
          <p:cNvSpPr>
            <a:spLocks noGrp="1"/>
          </p:cNvSpPr>
          <p:nvPr>
            <p:ph type="sldNum" sz="quarter" idx="12"/>
          </p:nvPr>
        </p:nvSpPr>
        <p:spPr/>
        <p:txBody>
          <a:bodyPr/>
          <a:lstStyle/>
          <a:p>
            <a:fld id="{C03279EE-6DF1-4571-A8E1-1E8267AF85A8}" type="slidenum">
              <a:rPr lang="ar-SA" smtClean="0"/>
              <a:t>‹#›</a:t>
            </a:fld>
            <a:endParaRPr lang="ar-SA"/>
          </a:p>
        </p:txBody>
      </p:sp>
    </p:spTree>
    <p:extLst>
      <p:ext uri="{BB962C8B-B14F-4D97-AF65-F5344CB8AC3E}">
        <p14:creationId xmlns:p14="http://schemas.microsoft.com/office/powerpoint/2010/main" val="3221644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r">
              <a:defRPr sz="2000" b="1"/>
            </a:lvl1pPr>
          </a:lstStyle>
          <a:p>
            <a:r>
              <a:rPr lang="en-US" smtClean="0"/>
              <a:t>Click to edit Master title style</a:t>
            </a:r>
            <a:endParaRPr lang="ar-S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97DD2B7-437B-4A6C-B378-45757518E35F}" type="uaqdatetime1">
              <a:rPr lang="ar-SA" smtClean="0"/>
              <a:t>15/01/41</a:t>
            </a:fld>
            <a:endParaRPr lang="ar-SA"/>
          </a:p>
        </p:txBody>
      </p:sp>
      <p:sp>
        <p:nvSpPr>
          <p:cNvPr id="6" name="Footer Placeholder 5"/>
          <p:cNvSpPr>
            <a:spLocks noGrp="1"/>
          </p:cNvSpPr>
          <p:nvPr>
            <p:ph type="ftr" sz="quarter" idx="11"/>
          </p:nvPr>
        </p:nvSpPr>
        <p:spPr/>
        <p:txBody>
          <a:bodyPr/>
          <a:lstStyle/>
          <a:p>
            <a:r>
              <a:rPr lang="ar-SA" smtClean="0"/>
              <a:t>المنصة التربوية السورية </a:t>
            </a:r>
            <a:endParaRPr lang="ar-SA"/>
          </a:p>
        </p:txBody>
      </p:sp>
      <p:sp>
        <p:nvSpPr>
          <p:cNvPr id="7" name="Slide Number Placeholder 6"/>
          <p:cNvSpPr>
            <a:spLocks noGrp="1"/>
          </p:cNvSpPr>
          <p:nvPr>
            <p:ph type="sldNum" sz="quarter" idx="12"/>
          </p:nvPr>
        </p:nvSpPr>
        <p:spPr/>
        <p:txBody>
          <a:bodyPr/>
          <a:lstStyle/>
          <a:p>
            <a:fld id="{C03279EE-6DF1-4571-A8E1-1E8267AF85A8}" type="slidenum">
              <a:rPr lang="ar-SA" smtClean="0"/>
              <a:t>‹#›</a:t>
            </a:fld>
            <a:endParaRPr lang="ar-SA"/>
          </a:p>
        </p:txBody>
      </p:sp>
    </p:spTree>
    <p:extLst>
      <p:ext uri="{BB962C8B-B14F-4D97-AF65-F5344CB8AC3E}">
        <p14:creationId xmlns:p14="http://schemas.microsoft.com/office/powerpoint/2010/main" val="14291482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r">
              <a:defRPr sz="2000" b="1"/>
            </a:lvl1pPr>
          </a:lstStyle>
          <a:p>
            <a:r>
              <a:rPr lang="en-US" smtClean="0"/>
              <a:t>Click to edit Master title style</a:t>
            </a:r>
            <a:endParaRPr lang="ar-S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SA"/>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88A6446-A08A-4CAC-9925-F6F65B038E49}" type="uaqdatetime1">
              <a:rPr lang="ar-SA" smtClean="0"/>
              <a:t>15/01/41</a:t>
            </a:fld>
            <a:endParaRPr lang="ar-SA"/>
          </a:p>
        </p:txBody>
      </p:sp>
      <p:sp>
        <p:nvSpPr>
          <p:cNvPr id="6" name="Footer Placeholder 5"/>
          <p:cNvSpPr>
            <a:spLocks noGrp="1"/>
          </p:cNvSpPr>
          <p:nvPr>
            <p:ph type="ftr" sz="quarter" idx="11"/>
          </p:nvPr>
        </p:nvSpPr>
        <p:spPr/>
        <p:txBody>
          <a:bodyPr/>
          <a:lstStyle/>
          <a:p>
            <a:r>
              <a:rPr lang="ar-SA" smtClean="0"/>
              <a:t>المنصة التربوية السورية </a:t>
            </a:r>
            <a:endParaRPr lang="ar-SA"/>
          </a:p>
        </p:txBody>
      </p:sp>
      <p:sp>
        <p:nvSpPr>
          <p:cNvPr id="7" name="Slide Number Placeholder 6"/>
          <p:cNvSpPr>
            <a:spLocks noGrp="1"/>
          </p:cNvSpPr>
          <p:nvPr>
            <p:ph type="sldNum" sz="quarter" idx="12"/>
          </p:nvPr>
        </p:nvSpPr>
        <p:spPr/>
        <p:txBody>
          <a:bodyPr/>
          <a:lstStyle/>
          <a:p>
            <a:fld id="{C03279EE-6DF1-4571-A8E1-1E8267AF85A8}" type="slidenum">
              <a:rPr lang="ar-SA" smtClean="0"/>
              <a:t>‹#›</a:t>
            </a:fld>
            <a:endParaRPr lang="ar-SA"/>
          </a:p>
        </p:txBody>
      </p:sp>
    </p:spTree>
    <p:extLst>
      <p:ext uri="{BB962C8B-B14F-4D97-AF65-F5344CB8AC3E}">
        <p14:creationId xmlns:p14="http://schemas.microsoft.com/office/powerpoint/2010/main" val="7424762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en-US" smtClean="0"/>
              <a:t>Click to edit Master title style</a:t>
            </a:r>
            <a:endParaRPr lang="ar-SA"/>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CDE7EB22-0760-43F1-8EAE-33A197A1DDE8}" type="uaqdatetime1">
              <a:rPr lang="ar-SA" smtClean="0"/>
              <a:t>15/01/41</a:t>
            </a:fld>
            <a:endParaRPr lang="ar-SA"/>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r>
              <a:rPr lang="ar-SA" smtClean="0"/>
              <a:t>المنصة التربوية السورية </a:t>
            </a:r>
            <a:endParaRPr lang="ar-SA"/>
          </a:p>
        </p:txBody>
      </p:sp>
      <p:sp>
        <p:nvSpPr>
          <p:cNvPr id="6" name="Slide Number Placeholder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C03279EE-6DF1-4571-A8E1-1E8267AF85A8}" type="slidenum">
              <a:rPr lang="ar-SA" smtClean="0"/>
              <a:t>‹#›</a:t>
            </a:fld>
            <a:endParaRPr lang="ar-SA"/>
          </a:p>
        </p:txBody>
      </p:sp>
    </p:spTree>
    <p:extLst>
      <p:ext uri="{BB962C8B-B14F-4D97-AF65-F5344CB8AC3E}">
        <p14:creationId xmlns:p14="http://schemas.microsoft.com/office/powerpoint/2010/main" val="416687918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g"/><Relationship Id="rId1" Type="http://schemas.openxmlformats.org/officeDocument/2006/relationships/slideLayout" Target="../slideLayouts/slideLayout1.xml"/><Relationship Id="rId4" Type="http://schemas.openxmlformats.org/officeDocument/2006/relationships/image" Target="../media/image3.jpg"/></Relationships>
</file>

<file path=ppt/slides/_rels/slide10.xml.rels><?xml version="1.0" encoding="UTF-8" standalone="yes"?>
<Relationships xmlns="http://schemas.openxmlformats.org/package/2006/relationships"><Relationship Id="rId3" Type="http://schemas.openxmlformats.org/officeDocument/2006/relationships/image" Target="../media/image12.jpg"/><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image" Target="../media/image1.jpg"/><Relationship Id="rId1" Type="http://schemas.openxmlformats.org/officeDocument/2006/relationships/slideLayout" Target="../slideLayouts/slideLayout2.xml"/><Relationship Id="rId4" Type="http://schemas.openxmlformats.org/officeDocument/2006/relationships/image" Target="../media/image6.jpg"/></Relationships>
</file>

<file path=ppt/slides/_rels/slide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image" Target="../media/image1.jpg"/><Relationship Id="rId1" Type="http://schemas.openxmlformats.org/officeDocument/2006/relationships/slideLayout" Target="../slideLayouts/slideLayout2.xml"/><Relationship Id="rId4" Type="http://schemas.openxmlformats.org/officeDocument/2006/relationships/image" Target="../media/image9.jpg"/></Relationships>
</file>

<file path=ppt/slides/_rels/slide9.xml.rels><?xml version="1.0" encoding="UTF-8" standalone="yes"?>
<Relationships xmlns="http://schemas.openxmlformats.org/package/2006/relationships"><Relationship Id="rId3" Type="http://schemas.openxmlformats.org/officeDocument/2006/relationships/image" Target="../media/image10.jpg"/><Relationship Id="rId2" Type="http://schemas.openxmlformats.org/officeDocument/2006/relationships/image" Target="../media/image1.jpg"/><Relationship Id="rId1" Type="http://schemas.openxmlformats.org/officeDocument/2006/relationships/slideLayout" Target="../slideLayouts/slideLayout2.xml"/><Relationship Id="rId4" Type="http://schemas.openxmlformats.org/officeDocument/2006/relationships/image" Target="../media/image11.jp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899592" y="2420888"/>
            <a:ext cx="7772400" cy="1470025"/>
          </a:xfrm>
        </p:spPr>
        <p:txBody>
          <a:bodyPr>
            <a:normAutofit/>
          </a:bodyPr>
          <a:lstStyle/>
          <a:p>
            <a:r>
              <a:rPr lang="ar-SY" sz="6500" b="1" dirty="0">
                <a:solidFill>
                  <a:srgbClr val="FF0066"/>
                </a:solidFill>
              </a:rPr>
              <a:t>ضرورة الفلسفة</a:t>
            </a:r>
            <a:endParaRPr lang="ar-SA" sz="6500" dirty="0">
              <a:solidFill>
                <a:srgbClr val="FF0066"/>
              </a:solidFill>
            </a:endParaRPr>
          </a:p>
        </p:txBody>
      </p:sp>
      <p:pic>
        <p:nvPicPr>
          <p:cNvPr id="3" name="صورة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840165" y="0"/>
            <a:ext cx="3196331" cy="2631951"/>
          </a:xfrm>
          <a:prstGeom prst="rect">
            <a:avLst/>
          </a:prstGeom>
        </p:spPr>
      </p:pic>
      <p:pic>
        <p:nvPicPr>
          <p:cNvPr id="4" name="صورة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5229200"/>
            <a:ext cx="3707904" cy="1512167"/>
          </a:xfrm>
          <a:prstGeom prst="rect">
            <a:avLst/>
          </a:prstGeom>
        </p:spPr>
      </p:pic>
      <p:sp>
        <p:nvSpPr>
          <p:cNvPr id="5" name="عنصر نائب للتاريخ 4"/>
          <p:cNvSpPr>
            <a:spLocks noGrp="1"/>
          </p:cNvSpPr>
          <p:nvPr>
            <p:ph type="dt" sz="half" idx="10"/>
          </p:nvPr>
        </p:nvSpPr>
        <p:spPr/>
        <p:txBody>
          <a:bodyPr/>
          <a:lstStyle/>
          <a:p>
            <a:fld id="{B257E750-624E-48FF-97A3-E7F9AB3EC103}" type="uaqdatetime1">
              <a:rPr lang="ar-SA" smtClean="0"/>
              <a:t>15/01/41</a:t>
            </a:fld>
            <a:endParaRPr lang="ar-SA"/>
          </a:p>
        </p:txBody>
      </p:sp>
      <p:sp>
        <p:nvSpPr>
          <p:cNvPr id="6" name="عنصر نائب للتذييل 5"/>
          <p:cNvSpPr>
            <a:spLocks noGrp="1"/>
          </p:cNvSpPr>
          <p:nvPr>
            <p:ph type="ftr" sz="quarter" idx="11"/>
          </p:nvPr>
        </p:nvSpPr>
        <p:spPr/>
        <p:txBody>
          <a:bodyPr/>
          <a:lstStyle/>
          <a:p>
            <a:r>
              <a:rPr lang="ar-SA" smtClean="0">
                <a:solidFill>
                  <a:srgbClr val="000099"/>
                </a:solidFill>
              </a:rPr>
              <a:t>المنصة التربوية السورية </a:t>
            </a:r>
            <a:endParaRPr lang="ar-SA" dirty="0">
              <a:solidFill>
                <a:srgbClr val="000099"/>
              </a:solidFill>
            </a:endParaRPr>
          </a:p>
        </p:txBody>
      </p:sp>
      <p:sp>
        <p:nvSpPr>
          <p:cNvPr id="7" name="عنصر نائب لرقم الشريحة 6"/>
          <p:cNvSpPr>
            <a:spLocks noGrp="1"/>
          </p:cNvSpPr>
          <p:nvPr>
            <p:ph type="sldNum" sz="quarter" idx="12"/>
          </p:nvPr>
        </p:nvSpPr>
        <p:spPr/>
        <p:txBody>
          <a:bodyPr/>
          <a:lstStyle/>
          <a:p>
            <a:fld id="{C03279EE-6DF1-4571-A8E1-1E8267AF85A8}" type="slidenum">
              <a:rPr lang="ar-SA" smtClean="0"/>
              <a:t>1</a:t>
            </a:fld>
            <a:endParaRPr lang="ar-SA"/>
          </a:p>
        </p:txBody>
      </p:sp>
    </p:spTree>
    <p:extLst>
      <p:ext uri="{BB962C8B-B14F-4D97-AF65-F5344CB8AC3E}">
        <p14:creationId xmlns:p14="http://schemas.microsoft.com/office/powerpoint/2010/main" val="31587491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wheel(1)">
                                      <p:cBhvr>
                                        <p:cTn id="12" dur="20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1" fill="hold"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wheel(1)">
                                      <p:cBhvr>
                                        <p:cTn id="1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00000" r="100000"/>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1412776"/>
            <a:ext cx="7211144" cy="4781128"/>
          </a:xfrm>
        </p:spPr>
        <p:txBody>
          <a:bodyPr>
            <a:normAutofit/>
          </a:bodyPr>
          <a:lstStyle/>
          <a:p>
            <a:pPr marL="0" indent="0" algn="ctr">
              <a:buNone/>
            </a:pPr>
            <a:endParaRPr lang="ar-SY" sz="3800" dirty="0" smtClean="0"/>
          </a:p>
          <a:p>
            <a:pPr marL="0" indent="0" algn="ctr">
              <a:buNone/>
            </a:pPr>
            <a:r>
              <a:rPr lang="ar-SY" sz="3800" b="1" dirty="0" smtClean="0">
                <a:solidFill>
                  <a:srgbClr val="002060"/>
                </a:solidFill>
              </a:rPr>
              <a:t>فبالنسبة </a:t>
            </a:r>
            <a:r>
              <a:rPr lang="ar-SY" sz="3800" b="1" dirty="0">
                <a:solidFill>
                  <a:srgbClr val="002060"/>
                </a:solidFill>
              </a:rPr>
              <a:t>إلى أستاذ الفلسفة، ليست الفلسفة مادة تدريس</a:t>
            </a:r>
            <a:r>
              <a:rPr lang="ar-SY" sz="3800" dirty="0">
                <a:solidFill>
                  <a:srgbClr val="002060"/>
                </a:solidFill>
              </a:rPr>
              <a:t>، </a:t>
            </a:r>
            <a:r>
              <a:rPr lang="ar-SY" sz="3800" dirty="0">
                <a:solidFill>
                  <a:srgbClr val="FF0000"/>
                </a:solidFill>
              </a:rPr>
              <a:t>ما الذي يعمله أستاذ الفلسفة إذاً</a:t>
            </a:r>
            <a:r>
              <a:rPr lang="ar-SY" sz="3800" dirty="0">
                <a:solidFill>
                  <a:srgbClr val="002060"/>
                </a:solidFill>
              </a:rPr>
              <a:t>؟ إنه يعلم تلامذته أن يفكروا </a:t>
            </a:r>
            <a:r>
              <a:rPr lang="ar-SY" sz="3800" dirty="0" smtClean="0">
                <a:solidFill>
                  <a:srgbClr val="002060"/>
                </a:solidFill>
              </a:rPr>
              <a:t>. بقيامه </a:t>
            </a:r>
            <a:r>
              <a:rPr lang="ar-SY" sz="3800" dirty="0">
                <a:solidFill>
                  <a:srgbClr val="002060"/>
                </a:solidFill>
              </a:rPr>
              <a:t>أمامهم بتأويل كبريات النصوص أو كبار المؤلفين في الفلسفة، وبمساعدتهم على التفكير بدورهم اقتداء به، </a:t>
            </a:r>
            <a:r>
              <a:rPr lang="ar-SY" sz="3800" dirty="0" err="1" smtClean="0">
                <a:solidFill>
                  <a:srgbClr val="002060"/>
                </a:solidFill>
              </a:rPr>
              <a:t>وبكلمتة</a:t>
            </a:r>
            <a:r>
              <a:rPr lang="ar-SY" sz="3800" dirty="0">
                <a:solidFill>
                  <a:srgbClr val="002060"/>
                </a:solidFill>
              </a:rPr>
              <a:t>، بإلهامهم حب التفكير. </a:t>
            </a:r>
            <a:endParaRPr lang="en-US" sz="3800" dirty="0">
              <a:solidFill>
                <a:srgbClr val="002060"/>
              </a:solidFill>
            </a:endParaRPr>
          </a:p>
          <a:p>
            <a:pPr marL="0" indent="0" algn="ctr">
              <a:buNone/>
            </a:pPr>
            <a:endParaRPr lang="ar-SA" sz="3800" dirty="0"/>
          </a:p>
        </p:txBody>
      </p:sp>
      <p:pic>
        <p:nvPicPr>
          <p:cNvPr id="2" name="صورة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635896" y="0"/>
            <a:ext cx="5508104" cy="1859707"/>
          </a:xfrm>
          <a:prstGeom prst="rect">
            <a:avLst/>
          </a:prstGeom>
        </p:spPr>
      </p:pic>
      <p:sp>
        <p:nvSpPr>
          <p:cNvPr id="4" name="عنصر نائب للتاريخ 3"/>
          <p:cNvSpPr>
            <a:spLocks noGrp="1"/>
          </p:cNvSpPr>
          <p:nvPr>
            <p:ph type="dt" sz="half" idx="10"/>
          </p:nvPr>
        </p:nvSpPr>
        <p:spPr/>
        <p:txBody>
          <a:bodyPr/>
          <a:lstStyle/>
          <a:p>
            <a:fld id="{EF95DCD9-6DB3-4749-B170-DA2DF361E54B}" type="uaqdatetime1">
              <a:rPr lang="ar-SA" smtClean="0"/>
              <a:t>15/01/41</a:t>
            </a:fld>
            <a:endParaRPr lang="ar-SA"/>
          </a:p>
        </p:txBody>
      </p:sp>
      <p:sp>
        <p:nvSpPr>
          <p:cNvPr id="5" name="عنصر نائب للتذييل 4"/>
          <p:cNvSpPr>
            <a:spLocks noGrp="1"/>
          </p:cNvSpPr>
          <p:nvPr>
            <p:ph type="ftr" sz="quarter" idx="11"/>
          </p:nvPr>
        </p:nvSpPr>
        <p:spPr/>
        <p:txBody>
          <a:bodyPr/>
          <a:lstStyle/>
          <a:p>
            <a:r>
              <a:rPr lang="ar-SA" smtClean="0">
                <a:solidFill>
                  <a:srgbClr val="000099"/>
                </a:solidFill>
              </a:rPr>
              <a:t>المنصة التربوية السورية </a:t>
            </a:r>
            <a:endParaRPr lang="ar-SA" dirty="0">
              <a:solidFill>
                <a:srgbClr val="000099"/>
              </a:solidFill>
            </a:endParaRPr>
          </a:p>
        </p:txBody>
      </p:sp>
      <p:sp>
        <p:nvSpPr>
          <p:cNvPr id="6" name="عنصر نائب لرقم الشريحة 5"/>
          <p:cNvSpPr>
            <a:spLocks noGrp="1"/>
          </p:cNvSpPr>
          <p:nvPr>
            <p:ph type="sldNum" sz="quarter" idx="12"/>
          </p:nvPr>
        </p:nvSpPr>
        <p:spPr/>
        <p:txBody>
          <a:bodyPr/>
          <a:lstStyle/>
          <a:p>
            <a:fld id="{C03279EE-6DF1-4571-A8E1-1E8267AF85A8}" type="slidenum">
              <a:rPr lang="ar-SA" smtClean="0"/>
              <a:t>10</a:t>
            </a:fld>
            <a:endParaRPr lang="ar-SA"/>
          </a:p>
        </p:txBody>
      </p:sp>
    </p:spTree>
    <p:extLst>
      <p:ext uri="{BB962C8B-B14F-4D97-AF65-F5344CB8AC3E}">
        <p14:creationId xmlns:p14="http://schemas.microsoft.com/office/powerpoint/2010/main" val="19480146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wheel(1)">
                                      <p:cBhvr>
                                        <p:cTn id="7" dur="20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wheel(1)">
                                      <p:cBhvr>
                                        <p:cTn id="12"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886707" y="1556792"/>
            <a:ext cx="8229600" cy="4525963"/>
          </a:xfrm>
        </p:spPr>
        <p:txBody>
          <a:bodyPr>
            <a:noAutofit/>
          </a:bodyPr>
          <a:lstStyle/>
          <a:p>
            <a:pPr marL="0" indent="0" algn="ctr">
              <a:buNone/>
            </a:pPr>
            <a:r>
              <a:rPr lang="ar-SA" sz="3700" dirty="0" smtClean="0">
                <a:solidFill>
                  <a:srgbClr val="002060"/>
                </a:solidFill>
              </a:rPr>
              <a:t>المناقشة </a:t>
            </a:r>
          </a:p>
          <a:p>
            <a:pPr marL="514350" lvl="0" indent="-514350" algn="ctr">
              <a:buFont typeface="+mj-lt"/>
              <a:buAutoNum type="arabicPeriod"/>
            </a:pPr>
            <a:r>
              <a:rPr lang="ar-SY" sz="3700" dirty="0">
                <a:solidFill>
                  <a:srgbClr val="002060"/>
                </a:solidFill>
              </a:rPr>
              <a:t>أحدد المصطلحات الجديدة في النص.</a:t>
            </a:r>
            <a:endParaRPr lang="en-US" sz="3700" dirty="0" smtClean="0">
              <a:solidFill>
                <a:srgbClr val="002060"/>
              </a:solidFill>
              <a:effectLst/>
            </a:endParaRPr>
          </a:p>
          <a:p>
            <a:pPr marL="514350" lvl="0" indent="-514350" algn="ctr">
              <a:buFont typeface="+mj-lt"/>
              <a:buAutoNum type="arabicPeriod"/>
            </a:pPr>
            <a:r>
              <a:rPr lang="ar-SY" sz="3700" dirty="0">
                <a:solidFill>
                  <a:srgbClr val="002060"/>
                </a:solidFill>
              </a:rPr>
              <a:t>ألخص أهم الأفكار الأساسية في النص. </a:t>
            </a:r>
            <a:endParaRPr lang="en-US" sz="3700" dirty="0" smtClean="0">
              <a:solidFill>
                <a:srgbClr val="002060"/>
              </a:solidFill>
              <a:effectLst/>
            </a:endParaRPr>
          </a:p>
          <a:p>
            <a:pPr marL="514350" lvl="0" indent="-514350" algn="ctr">
              <a:buFont typeface="+mj-lt"/>
              <a:buAutoNum type="arabicPeriod"/>
            </a:pPr>
            <a:r>
              <a:rPr lang="ar-SY" sz="3700" dirty="0">
                <a:solidFill>
                  <a:srgbClr val="002060"/>
                </a:solidFill>
              </a:rPr>
              <a:t>أستنتج الإشكالية الأساسية في النص. </a:t>
            </a:r>
            <a:endParaRPr lang="en-US" sz="3700" dirty="0" smtClean="0">
              <a:solidFill>
                <a:srgbClr val="002060"/>
              </a:solidFill>
              <a:effectLst/>
            </a:endParaRPr>
          </a:p>
          <a:p>
            <a:pPr marL="514350" lvl="0" indent="-514350" algn="ctr">
              <a:buFont typeface="+mj-lt"/>
              <a:buAutoNum type="arabicPeriod"/>
            </a:pPr>
            <a:r>
              <a:rPr lang="ar-SY" sz="3700" dirty="0">
                <a:solidFill>
                  <a:srgbClr val="002060"/>
                </a:solidFill>
              </a:rPr>
              <a:t>أركب مقطعاً فكرياً أبين فيه أهمية تدريس الفلسفة وضرورتها. </a:t>
            </a:r>
            <a:endParaRPr lang="en-US" sz="3700" dirty="0" smtClean="0">
              <a:solidFill>
                <a:srgbClr val="002060"/>
              </a:solidFill>
              <a:effectLst/>
            </a:endParaRPr>
          </a:p>
          <a:p>
            <a:pPr marL="514350" lvl="0" indent="-514350" algn="ctr">
              <a:buFont typeface="+mj-lt"/>
              <a:buAutoNum type="arabicPeriod"/>
            </a:pPr>
            <a:r>
              <a:rPr lang="ar-SY" sz="3700" dirty="0">
                <a:solidFill>
                  <a:srgbClr val="002060"/>
                </a:solidFill>
              </a:rPr>
              <a:t>أدافع عن الأطروحة القائلة (الفلسفة أبدية). </a:t>
            </a:r>
            <a:endParaRPr lang="en-US" sz="3700" dirty="0" smtClean="0">
              <a:solidFill>
                <a:srgbClr val="002060"/>
              </a:solidFill>
              <a:effectLst/>
            </a:endParaRPr>
          </a:p>
          <a:p>
            <a:pPr marL="0" indent="0" algn="ctr">
              <a:buNone/>
            </a:pPr>
            <a:endParaRPr lang="ar-SA" sz="3700" dirty="0"/>
          </a:p>
        </p:txBody>
      </p:sp>
      <p:sp>
        <p:nvSpPr>
          <p:cNvPr id="2" name="عنصر نائب للتاريخ 1"/>
          <p:cNvSpPr>
            <a:spLocks noGrp="1"/>
          </p:cNvSpPr>
          <p:nvPr>
            <p:ph type="dt" sz="half" idx="10"/>
          </p:nvPr>
        </p:nvSpPr>
        <p:spPr/>
        <p:txBody>
          <a:bodyPr/>
          <a:lstStyle/>
          <a:p>
            <a:fld id="{D0B4B580-B529-4B34-ABE0-09D319123661}" type="uaqdatetime1">
              <a:rPr lang="ar-SA" smtClean="0"/>
              <a:t>15/01/41</a:t>
            </a:fld>
            <a:endParaRPr lang="ar-SA"/>
          </a:p>
        </p:txBody>
      </p:sp>
      <p:sp>
        <p:nvSpPr>
          <p:cNvPr id="4" name="عنصر نائب للتذييل 3"/>
          <p:cNvSpPr>
            <a:spLocks noGrp="1"/>
          </p:cNvSpPr>
          <p:nvPr>
            <p:ph type="ftr" sz="quarter" idx="11"/>
          </p:nvPr>
        </p:nvSpPr>
        <p:spPr/>
        <p:txBody>
          <a:bodyPr/>
          <a:lstStyle/>
          <a:p>
            <a:r>
              <a:rPr lang="ar-SA" smtClean="0">
                <a:solidFill>
                  <a:srgbClr val="000099"/>
                </a:solidFill>
              </a:rPr>
              <a:t>المنصة التربوية السورية </a:t>
            </a:r>
            <a:endParaRPr lang="ar-SA" dirty="0">
              <a:solidFill>
                <a:srgbClr val="000099"/>
              </a:solidFill>
            </a:endParaRPr>
          </a:p>
        </p:txBody>
      </p:sp>
      <p:sp>
        <p:nvSpPr>
          <p:cNvPr id="5" name="عنصر نائب لرقم الشريحة 4"/>
          <p:cNvSpPr>
            <a:spLocks noGrp="1"/>
          </p:cNvSpPr>
          <p:nvPr>
            <p:ph type="sldNum" sz="quarter" idx="12"/>
          </p:nvPr>
        </p:nvSpPr>
        <p:spPr/>
        <p:txBody>
          <a:bodyPr/>
          <a:lstStyle/>
          <a:p>
            <a:fld id="{C03279EE-6DF1-4571-A8E1-1E8267AF85A8}" type="slidenum">
              <a:rPr lang="ar-SA" smtClean="0"/>
              <a:t>11</a:t>
            </a:fld>
            <a:endParaRPr lang="ar-SA"/>
          </a:p>
        </p:txBody>
      </p:sp>
    </p:spTree>
    <p:extLst>
      <p:ext uri="{BB962C8B-B14F-4D97-AF65-F5344CB8AC3E}">
        <p14:creationId xmlns:p14="http://schemas.microsoft.com/office/powerpoint/2010/main" val="12402346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heel(1)">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heel(1)">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1"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heel(1)">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1" presetClass="entr" presetSubtype="1"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heel(1)">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1" presetClass="entr" presetSubtype="1"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heel(1)">
                                      <p:cBhvr>
                                        <p:cTn id="27" dur="20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1" presetClass="entr" presetSubtype="1"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heel(1)">
                                      <p:cBhvr>
                                        <p:cTn id="32" dur="2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886707" y="1556792"/>
            <a:ext cx="8229600" cy="4525963"/>
          </a:xfrm>
        </p:spPr>
        <p:txBody>
          <a:bodyPr>
            <a:noAutofit/>
          </a:bodyPr>
          <a:lstStyle/>
          <a:p>
            <a:pPr marL="0" indent="0" algn="ctr">
              <a:buNone/>
            </a:pPr>
            <a:r>
              <a:rPr lang="ar-SA" sz="3700" dirty="0">
                <a:solidFill>
                  <a:srgbClr val="FF0000"/>
                </a:solidFill>
              </a:rPr>
              <a:t>1- صاحب النص </a:t>
            </a:r>
          </a:p>
          <a:p>
            <a:pPr marL="0" indent="0" algn="ctr">
              <a:buNone/>
            </a:pPr>
            <a:r>
              <a:rPr lang="ar-SA" sz="3700" dirty="0">
                <a:solidFill>
                  <a:srgbClr val="002060"/>
                </a:solidFill>
              </a:rPr>
              <a:t>لويس التوسير 1918 فيلسوف وسياسي وأستاذ جامعي فرنسي </a:t>
            </a:r>
          </a:p>
          <a:p>
            <a:pPr marL="0" indent="0" algn="ctr">
              <a:buNone/>
            </a:pPr>
            <a:r>
              <a:rPr lang="ar-SA" sz="3700" dirty="0">
                <a:solidFill>
                  <a:srgbClr val="002060"/>
                </a:solidFill>
              </a:rPr>
              <a:t>فيلسوف ماركسي ولد في الجزائر </a:t>
            </a:r>
          </a:p>
          <a:p>
            <a:pPr marL="0" indent="0" algn="ctr">
              <a:buNone/>
            </a:pPr>
            <a:endParaRPr lang="ar-SA" sz="3700" dirty="0"/>
          </a:p>
        </p:txBody>
      </p:sp>
      <p:sp>
        <p:nvSpPr>
          <p:cNvPr id="2" name="عنصر نائب للتاريخ 1"/>
          <p:cNvSpPr>
            <a:spLocks noGrp="1"/>
          </p:cNvSpPr>
          <p:nvPr>
            <p:ph type="dt" sz="half" idx="10"/>
          </p:nvPr>
        </p:nvSpPr>
        <p:spPr/>
        <p:txBody>
          <a:bodyPr/>
          <a:lstStyle/>
          <a:p>
            <a:fld id="{6FFF9D40-518D-40D8-870F-18844328B748}" type="uaqdatetime1">
              <a:rPr lang="ar-SA" smtClean="0"/>
              <a:t>15/01/41</a:t>
            </a:fld>
            <a:endParaRPr lang="ar-SA"/>
          </a:p>
        </p:txBody>
      </p:sp>
      <p:sp>
        <p:nvSpPr>
          <p:cNvPr id="4" name="عنصر نائب للتذييل 3"/>
          <p:cNvSpPr>
            <a:spLocks noGrp="1"/>
          </p:cNvSpPr>
          <p:nvPr>
            <p:ph type="ftr" sz="quarter" idx="11"/>
          </p:nvPr>
        </p:nvSpPr>
        <p:spPr/>
        <p:txBody>
          <a:bodyPr/>
          <a:lstStyle/>
          <a:p>
            <a:r>
              <a:rPr lang="ar-SA" smtClean="0">
                <a:solidFill>
                  <a:srgbClr val="000099"/>
                </a:solidFill>
              </a:rPr>
              <a:t>المنصة التربوية السورية </a:t>
            </a:r>
            <a:endParaRPr lang="ar-SA" dirty="0">
              <a:solidFill>
                <a:srgbClr val="000099"/>
              </a:solidFill>
            </a:endParaRPr>
          </a:p>
        </p:txBody>
      </p:sp>
      <p:sp>
        <p:nvSpPr>
          <p:cNvPr id="5" name="عنصر نائب لرقم الشريحة 4"/>
          <p:cNvSpPr>
            <a:spLocks noGrp="1"/>
          </p:cNvSpPr>
          <p:nvPr>
            <p:ph type="sldNum" sz="quarter" idx="12"/>
          </p:nvPr>
        </p:nvSpPr>
        <p:spPr/>
        <p:txBody>
          <a:bodyPr/>
          <a:lstStyle/>
          <a:p>
            <a:fld id="{C03279EE-6DF1-4571-A8E1-1E8267AF85A8}" type="slidenum">
              <a:rPr lang="ar-SA" smtClean="0"/>
              <a:t>12</a:t>
            </a:fld>
            <a:endParaRPr lang="ar-SA"/>
          </a:p>
        </p:txBody>
      </p:sp>
    </p:spTree>
    <p:extLst>
      <p:ext uri="{BB962C8B-B14F-4D97-AF65-F5344CB8AC3E}">
        <p14:creationId xmlns:p14="http://schemas.microsoft.com/office/powerpoint/2010/main" val="4503110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wheel(1)">
                                      <p:cBhvr>
                                        <p:cTn id="7" dur="20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wheel(1)">
                                      <p:cBhvr>
                                        <p:cTn id="12" dur="20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1"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heel(1)">
                                      <p:cBhvr>
                                        <p:cTn id="17"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886707" y="1556792"/>
            <a:ext cx="8229600" cy="4525963"/>
          </a:xfrm>
        </p:spPr>
        <p:txBody>
          <a:bodyPr>
            <a:noAutofit/>
          </a:bodyPr>
          <a:lstStyle/>
          <a:p>
            <a:pPr marL="0" indent="0" algn="ctr">
              <a:buNone/>
            </a:pPr>
            <a:r>
              <a:rPr lang="ar-SA" sz="3700" dirty="0">
                <a:solidFill>
                  <a:srgbClr val="FF0000"/>
                </a:solidFill>
              </a:rPr>
              <a:t>2- موضوع النص </a:t>
            </a:r>
          </a:p>
          <a:p>
            <a:pPr marL="0" indent="0" algn="ctr">
              <a:buNone/>
            </a:pPr>
            <a:r>
              <a:rPr lang="ar-SA" sz="3700" dirty="0">
                <a:solidFill>
                  <a:srgbClr val="002060"/>
                </a:solidFill>
              </a:rPr>
              <a:t>التعرف على الفلسفة لغير المشتغلين بها </a:t>
            </a:r>
          </a:p>
          <a:p>
            <a:pPr marL="0" indent="0" algn="ctr">
              <a:buNone/>
            </a:pPr>
            <a:r>
              <a:rPr lang="ar-SA" sz="3700" dirty="0">
                <a:solidFill>
                  <a:srgbClr val="002060"/>
                </a:solidFill>
              </a:rPr>
              <a:t>يوضح بأن الإنسان مرتبط بالفلسفة بالرغم من اعتقاده بعدم وجود صلة بينهما  أو فائدة من تناولها </a:t>
            </a:r>
          </a:p>
          <a:p>
            <a:pPr marL="0" indent="0" algn="ctr">
              <a:buNone/>
            </a:pPr>
            <a:endParaRPr lang="ar-SA" sz="3700" dirty="0"/>
          </a:p>
        </p:txBody>
      </p:sp>
      <p:sp>
        <p:nvSpPr>
          <p:cNvPr id="2" name="عنصر نائب للتاريخ 1"/>
          <p:cNvSpPr>
            <a:spLocks noGrp="1"/>
          </p:cNvSpPr>
          <p:nvPr>
            <p:ph type="dt" sz="half" idx="10"/>
          </p:nvPr>
        </p:nvSpPr>
        <p:spPr/>
        <p:txBody>
          <a:bodyPr/>
          <a:lstStyle/>
          <a:p>
            <a:fld id="{3828CC23-77DF-4C4B-AA1A-B84DC59C840F}" type="uaqdatetime1">
              <a:rPr lang="ar-SA" smtClean="0"/>
              <a:t>15/01/41</a:t>
            </a:fld>
            <a:endParaRPr lang="ar-SA"/>
          </a:p>
        </p:txBody>
      </p:sp>
      <p:sp>
        <p:nvSpPr>
          <p:cNvPr id="4" name="عنصر نائب للتذييل 3"/>
          <p:cNvSpPr>
            <a:spLocks noGrp="1"/>
          </p:cNvSpPr>
          <p:nvPr>
            <p:ph type="ftr" sz="quarter" idx="11"/>
          </p:nvPr>
        </p:nvSpPr>
        <p:spPr/>
        <p:txBody>
          <a:bodyPr/>
          <a:lstStyle/>
          <a:p>
            <a:r>
              <a:rPr lang="ar-SA" smtClean="0">
                <a:solidFill>
                  <a:srgbClr val="000099"/>
                </a:solidFill>
              </a:rPr>
              <a:t>المنصة التربوية السورية </a:t>
            </a:r>
            <a:endParaRPr lang="ar-SA" dirty="0">
              <a:solidFill>
                <a:srgbClr val="000099"/>
              </a:solidFill>
            </a:endParaRPr>
          </a:p>
        </p:txBody>
      </p:sp>
      <p:sp>
        <p:nvSpPr>
          <p:cNvPr id="5" name="عنصر نائب لرقم الشريحة 4"/>
          <p:cNvSpPr>
            <a:spLocks noGrp="1"/>
          </p:cNvSpPr>
          <p:nvPr>
            <p:ph type="sldNum" sz="quarter" idx="12"/>
          </p:nvPr>
        </p:nvSpPr>
        <p:spPr/>
        <p:txBody>
          <a:bodyPr/>
          <a:lstStyle/>
          <a:p>
            <a:fld id="{C03279EE-6DF1-4571-A8E1-1E8267AF85A8}" type="slidenum">
              <a:rPr lang="ar-SA" smtClean="0"/>
              <a:t>13</a:t>
            </a:fld>
            <a:endParaRPr lang="ar-SA"/>
          </a:p>
        </p:txBody>
      </p:sp>
    </p:spTree>
    <p:extLst>
      <p:ext uri="{BB962C8B-B14F-4D97-AF65-F5344CB8AC3E}">
        <p14:creationId xmlns:p14="http://schemas.microsoft.com/office/powerpoint/2010/main" val="21520848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heel(1)">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heel(1)">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1"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heel(1)">
                                      <p:cBhvr>
                                        <p:cTn id="17"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886707" y="836712"/>
            <a:ext cx="8229600" cy="5246043"/>
          </a:xfrm>
        </p:spPr>
        <p:txBody>
          <a:bodyPr>
            <a:noAutofit/>
          </a:bodyPr>
          <a:lstStyle/>
          <a:p>
            <a:pPr marL="0" indent="0" algn="ctr">
              <a:buNone/>
            </a:pPr>
            <a:r>
              <a:rPr lang="ar-SA" sz="3700" dirty="0">
                <a:solidFill>
                  <a:srgbClr val="FF0000"/>
                </a:solidFill>
              </a:rPr>
              <a:t>5- المصطلحات الجديدة بالنص </a:t>
            </a:r>
          </a:p>
          <a:p>
            <a:pPr marL="0" indent="0" algn="ctr">
              <a:buNone/>
            </a:pPr>
            <a:r>
              <a:rPr lang="ar-SA" sz="3700" dirty="0">
                <a:solidFill>
                  <a:srgbClr val="002060"/>
                </a:solidFill>
              </a:rPr>
              <a:t>1- يبغون : يريدون </a:t>
            </a:r>
          </a:p>
          <a:p>
            <a:pPr marL="0" indent="0" algn="ctr">
              <a:buNone/>
            </a:pPr>
            <a:r>
              <a:rPr lang="ar-SA" sz="3700" dirty="0">
                <a:solidFill>
                  <a:srgbClr val="002060"/>
                </a:solidFill>
              </a:rPr>
              <a:t>2- نفقه : نعرف </a:t>
            </a:r>
          </a:p>
          <a:p>
            <a:pPr marL="0" indent="0" algn="ctr">
              <a:buNone/>
            </a:pPr>
            <a:r>
              <a:rPr lang="ar-SA" sz="3700" dirty="0">
                <a:solidFill>
                  <a:srgbClr val="002060"/>
                </a:solidFill>
              </a:rPr>
              <a:t>3- مغرقاً مستغرقاً ومنهمكاً بالبحث </a:t>
            </a:r>
          </a:p>
          <a:p>
            <a:pPr marL="0" indent="0" algn="ctr">
              <a:buNone/>
            </a:pPr>
            <a:r>
              <a:rPr lang="ar-SA" sz="3700" dirty="0">
                <a:solidFill>
                  <a:srgbClr val="002060"/>
                </a:solidFill>
              </a:rPr>
              <a:t>4- جدوى : فائدة </a:t>
            </a:r>
          </a:p>
          <a:p>
            <a:pPr marL="0" indent="0" algn="ctr">
              <a:buNone/>
            </a:pPr>
            <a:r>
              <a:rPr lang="ar-SA" sz="3700" dirty="0">
                <a:solidFill>
                  <a:srgbClr val="002060"/>
                </a:solidFill>
              </a:rPr>
              <a:t>5- يكفون : يمتنعون </a:t>
            </a:r>
          </a:p>
          <a:p>
            <a:pPr marL="0" indent="0" algn="ctr">
              <a:buNone/>
            </a:pPr>
            <a:r>
              <a:rPr lang="ar-SA" sz="3700" dirty="0">
                <a:solidFill>
                  <a:srgbClr val="002060"/>
                </a:solidFill>
              </a:rPr>
              <a:t>6- مستدامة : مستمرة متطورة </a:t>
            </a:r>
          </a:p>
          <a:p>
            <a:pPr marL="0" indent="0" algn="ctr">
              <a:buNone/>
            </a:pPr>
            <a:endParaRPr lang="ar-SA" sz="3700" dirty="0"/>
          </a:p>
        </p:txBody>
      </p:sp>
      <p:sp>
        <p:nvSpPr>
          <p:cNvPr id="2" name="عنصر نائب للتاريخ 1"/>
          <p:cNvSpPr>
            <a:spLocks noGrp="1"/>
          </p:cNvSpPr>
          <p:nvPr>
            <p:ph type="dt" sz="half" idx="10"/>
          </p:nvPr>
        </p:nvSpPr>
        <p:spPr/>
        <p:txBody>
          <a:bodyPr/>
          <a:lstStyle/>
          <a:p>
            <a:fld id="{D5ADAD24-BD5F-428B-8E7F-8C65D0C33E0A}" type="uaqdatetime1">
              <a:rPr lang="ar-SA" smtClean="0"/>
              <a:t>15/01/41</a:t>
            </a:fld>
            <a:endParaRPr lang="ar-SA"/>
          </a:p>
        </p:txBody>
      </p:sp>
      <p:sp>
        <p:nvSpPr>
          <p:cNvPr id="4" name="عنصر نائب للتذييل 3"/>
          <p:cNvSpPr>
            <a:spLocks noGrp="1"/>
          </p:cNvSpPr>
          <p:nvPr>
            <p:ph type="ftr" sz="quarter" idx="11"/>
          </p:nvPr>
        </p:nvSpPr>
        <p:spPr/>
        <p:txBody>
          <a:bodyPr/>
          <a:lstStyle/>
          <a:p>
            <a:r>
              <a:rPr lang="ar-SA" smtClean="0">
                <a:solidFill>
                  <a:srgbClr val="000099"/>
                </a:solidFill>
              </a:rPr>
              <a:t>المنصة التربوية السورية </a:t>
            </a:r>
            <a:endParaRPr lang="ar-SA" dirty="0">
              <a:solidFill>
                <a:srgbClr val="000099"/>
              </a:solidFill>
            </a:endParaRPr>
          </a:p>
        </p:txBody>
      </p:sp>
      <p:sp>
        <p:nvSpPr>
          <p:cNvPr id="8" name="عنصر نائب لرقم الشريحة 7"/>
          <p:cNvSpPr>
            <a:spLocks noGrp="1"/>
          </p:cNvSpPr>
          <p:nvPr>
            <p:ph type="sldNum" sz="quarter" idx="12"/>
          </p:nvPr>
        </p:nvSpPr>
        <p:spPr/>
        <p:txBody>
          <a:bodyPr/>
          <a:lstStyle/>
          <a:p>
            <a:fld id="{C03279EE-6DF1-4571-A8E1-1E8267AF85A8}" type="slidenum">
              <a:rPr lang="ar-SA" smtClean="0"/>
              <a:t>14</a:t>
            </a:fld>
            <a:endParaRPr lang="ar-SA"/>
          </a:p>
        </p:txBody>
      </p:sp>
    </p:spTree>
    <p:extLst>
      <p:ext uri="{BB962C8B-B14F-4D97-AF65-F5344CB8AC3E}">
        <p14:creationId xmlns:p14="http://schemas.microsoft.com/office/powerpoint/2010/main" val="37832556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heel(1)">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heel(1)">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1"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heel(1)">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1" presetClass="entr" presetSubtype="1"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heel(1)">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1" presetClass="entr" presetSubtype="1"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heel(1)">
                                      <p:cBhvr>
                                        <p:cTn id="27" dur="20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1" presetClass="entr" presetSubtype="1"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heel(1)">
                                      <p:cBhvr>
                                        <p:cTn id="32" dur="20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1" presetClass="entr" presetSubtype="1"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wheel(1)">
                                      <p:cBhvr>
                                        <p:cTn id="37" dur="2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886707" y="260648"/>
            <a:ext cx="8229600" cy="5822107"/>
          </a:xfrm>
        </p:spPr>
        <p:txBody>
          <a:bodyPr>
            <a:noAutofit/>
          </a:bodyPr>
          <a:lstStyle/>
          <a:p>
            <a:pPr marL="0" indent="0" algn="ctr">
              <a:buNone/>
            </a:pPr>
            <a:endParaRPr lang="ar-SA" sz="3700" dirty="0">
              <a:solidFill>
                <a:srgbClr val="FF0000"/>
              </a:solidFill>
            </a:endParaRPr>
          </a:p>
          <a:p>
            <a:pPr marL="0" indent="0" algn="ctr">
              <a:buNone/>
            </a:pPr>
            <a:endParaRPr lang="ar-SA" sz="3700" dirty="0" smtClean="0">
              <a:solidFill>
                <a:srgbClr val="FF0000"/>
              </a:solidFill>
            </a:endParaRPr>
          </a:p>
          <a:p>
            <a:pPr marL="0" indent="0" algn="ctr">
              <a:buNone/>
            </a:pPr>
            <a:r>
              <a:rPr lang="ar-SA" sz="3700" dirty="0" smtClean="0">
                <a:solidFill>
                  <a:srgbClr val="FF0000"/>
                </a:solidFill>
              </a:rPr>
              <a:t>3- </a:t>
            </a:r>
            <a:r>
              <a:rPr lang="ar-SA" sz="3700" dirty="0">
                <a:solidFill>
                  <a:srgbClr val="FF0000"/>
                </a:solidFill>
              </a:rPr>
              <a:t>أهم الأفكار بالنص </a:t>
            </a:r>
          </a:p>
          <a:p>
            <a:pPr marL="0" indent="0" algn="ctr">
              <a:buNone/>
            </a:pPr>
            <a:r>
              <a:rPr lang="ar-SA" sz="3700" dirty="0">
                <a:solidFill>
                  <a:srgbClr val="002060"/>
                </a:solidFill>
              </a:rPr>
              <a:t>1- إن العامل والفلاح لم يطلعوا </a:t>
            </a:r>
            <a:r>
              <a:rPr lang="ar-SA" sz="3700" dirty="0" smtClean="0">
                <a:solidFill>
                  <a:srgbClr val="002060"/>
                </a:solidFill>
              </a:rPr>
              <a:t>في المدرسة </a:t>
            </a:r>
            <a:r>
              <a:rPr lang="ar-SA" sz="3700" dirty="0">
                <a:solidFill>
                  <a:srgbClr val="002060"/>
                </a:solidFill>
              </a:rPr>
              <a:t>على الفلسفة لأنهم تركوا المدرسة قبل أن يدرسوها </a:t>
            </a:r>
          </a:p>
          <a:p>
            <a:pPr marL="0" indent="0" algn="ctr">
              <a:buNone/>
            </a:pPr>
            <a:r>
              <a:rPr lang="ar-SA" sz="3700" dirty="0">
                <a:solidFill>
                  <a:srgbClr val="002060"/>
                </a:solidFill>
              </a:rPr>
              <a:t>2- باقي المتعلمين تعلموا ولم يتعمقوا بها ويفهموها إما بسبب لغتها المجردة أو بسبب معلميها </a:t>
            </a:r>
          </a:p>
          <a:p>
            <a:pPr marL="0" indent="0" algn="ctr">
              <a:buNone/>
            </a:pPr>
            <a:r>
              <a:rPr lang="ar-SA" sz="3700" dirty="0">
                <a:solidFill>
                  <a:srgbClr val="002060"/>
                </a:solidFill>
              </a:rPr>
              <a:t>3- هل التفلسف </a:t>
            </a:r>
            <a:r>
              <a:rPr lang="ar-SA" sz="3700" dirty="0" smtClean="0">
                <a:solidFill>
                  <a:srgbClr val="002060"/>
                </a:solidFill>
              </a:rPr>
              <a:t>عملية تتعلق </a:t>
            </a:r>
            <a:r>
              <a:rPr lang="ar-SA" sz="3700" dirty="0">
                <a:solidFill>
                  <a:srgbClr val="002060"/>
                </a:solidFill>
              </a:rPr>
              <a:t>بتدريسها </a:t>
            </a:r>
          </a:p>
          <a:p>
            <a:pPr marL="0" indent="0" algn="ctr">
              <a:buNone/>
            </a:pPr>
            <a:endParaRPr lang="ar-SA" sz="3700" dirty="0"/>
          </a:p>
        </p:txBody>
      </p:sp>
      <p:sp>
        <p:nvSpPr>
          <p:cNvPr id="2" name="عنصر نائب للتاريخ 1"/>
          <p:cNvSpPr>
            <a:spLocks noGrp="1"/>
          </p:cNvSpPr>
          <p:nvPr>
            <p:ph type="dt" sz="half" idx="10"/>
          </p:nvPr>
        </p:nvSpPr>
        <p:spPr/>
        <p:txBody>
          <a:bodyPr/>
          <a:lstStyle/>
          <a:p>
            <a:fld id="{E18A10DA-1B2B-45D5-B7CF-88A31966AF3C}" type="uaqdatetime1">
              <a:rPr lang="ar-SA" smtClean="0"/>
              <a:t>15/01/41</a:t>
            </a:fld>
            <a:endParaRPr lang="ar-SA"/>
          </a:p>
        </p:txBody>
      </p:sp>
      <p:sp>
        <p:nvSpPr>
          <p:cNvPr id="4" name="عنصر نائب للتذييل 3"/>
          <p:cNvSpPr>
            <a:spLocks noGrp="1"/>
          </p:cNvSpPr>
          <p:nvPr>
            <p:ph type="ftr" sz="quarter" idx="11"/>
          </p:nvPr>
        </p:nvSpPr>
        <p:spPr/>
        <p:txBody>
          <a:bodyPr/>
          <a:lstStyle/>
          <a:p>
            <a:r>
              <a:rPr lang="ar-SA" smtClean="0">
                <a:solidFill>
                  <a:srgbClr val="000099"/>
                </a:solidFill>
              </a:rPr>
              <a:t>المنصة التربوية السورية </a:t>
            </a:r>
            <a:endParaRPr lang="ar-SA" dirty="0">
              <a:solidFill>
                <a:srgbClr val="000099"/>
              </a:solidFill>
            </a:endParaRPr>
          </a:p>
        </p:txBody>
      </p:sp>
      <p:sp>
        <p:nvSpPr>
          <p:cNvPr id="5" name="عنصر نائب لرقم الشريحة 4"/>
          <p:cNvSpPr>
            <a:spLocks noGrp="1"/>
          </p:cNvSpPr>
          <p:nvPr>
            <p:ph type="sldNum" sz="quarter" idx="12"/>
          </p:nvPr>
        </p:nvSpPr>
        <p:spPr/>
        <p:txBody>
          <a:bodyPr/>
          <a:lstStyle/>
          <a:p>
            <a:fld id="{C03279EE-6DF1-4571-A8E1-1E8267AF85A8}" type="slidenum">
              <a:rPr lang="ar-SA" smtClean="0"/>
              <a:t>15</a:t>
            </a:fld>
            <a:endParaRPr lang="ar-SA"/>
          </a:p>
        </p:txBody>
      </p:sp>
    </p:spTree>
    <p:extLst>
      <p:ext uri="{BB962C8B-B14F-4D97-AF65-F5344CB8AC3E}">
        <p14:creationId xmlns:p14="http://schemas.microsoft.com/office/powerpoint/2010/main" val="26757494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wheel(1)">
                                      <p:cBhvr>
                                        <p:cTn id="7" dur="2000"/>
                                        <p:tgtEl>
                                          <p:spTgt spid="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wheel(1)">
                                      <p:cBhvr>
                                        <p:cTn id="12" dur="2000"/>
                                        <p:tgtEl>
                                          <p:spTgt spid="3">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1"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wheel(1)">
                                      <p:cBhvr>
                                        <p:cTn id="17" dur="2000"/>
                                        <p:tgtEl>
                                          <p:spTgt spid="3">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1" presetClass="entr" presetSubtype="1" fill="hold" grpId="0" nodeType="click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wheel(1)">
                                      <p:cBhvr>
                                        <p:cTn id="22" dur="2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886707" y="1556792"/>
            <a:ext cx="8229600" cy="4525963"/>
          </a:xfrm>
        </p:spPr>
        <p:txBody>
          <a:bodyPr>
            <a:noAutofit/>
          </a:bodyPr>
          <a:lstStyle/>
          <a:p>
            <a:pPr marL="0" lvl="0" indent="0" algn="ctr">
              <a:buNone/>
            </a:pPr>
            <a:r>
              <a:rPr lang="ar-SA" sz="3700" dirty="0">
                <a:solidFill>
                  <a:srgbClr val="002060"/>
                </a:solidFill>
              </a:rPr>
              <a:t>4- البحث في جدوى الفلسفة يقود إلى التفلسف نفسه </a:t>
            </a:r>
          </a:p>
          <a:p>
            <a:pPr marL="0" lvl="0" indent="0" algn="ctr">
              <a:buNone/>
            </a:pPr>
            <a:r>
              <a:rPr lang="ar-SA" sz="3700" dirty="0">
                <a:solidFill>
                  <a:srgbClr val="002060"/>
                </a:solidFill>
              </a:rPr>
              <a:t>5- أينما ننظر حولنا نجد التفكير الفلسفي </a:t>
            </a:r>
          </a:p>
          <a:p>
            <a:pPr marL="0" lvl="0" indent="0" algn="ctr">
              <a:buNone/>
            </a:pPr>
            <a:r>
              <a:rPr lang="ar-SA" sz="3700" dirty="0">
                <a:solidFill>
                  <a:srgbClr val="002060"/>
                </a:solidFill>
              </a:rPr>
              <a:t>6- مدرسين الفلسفة يختلفون عن كل المدرسين بأنهم يعيشون مع النظريات والأفكار الفلسفية ويعيدون قرأتها ويشكلون وجهة نظر نحوها </a:t>
            </a:r>
          </a:p>
          <a:p>
            <a:pPr marL="0" lvl="0" indent="0" algn="ctr">
              <a:buNone/>
            </a:pPr>
            <a:r>
              <a:rPr lang="ar-SA" sz="3700" dirty="0">
                <a:solidFill>
                  <a:srgbClr val="002060"/>
                </a:solidFill>
              </a:rPr>
              <a:t>7- باقي المدرسين يستخدمون النظريات دون تبني موقف منها وتنفصل علاقتهم بها بمجرد </a:t>
            </a:r>
            <a:r>
              <a:rPr lang="ar-SA" sz="3700" dirty="0" smtClean="0">
                <a:solidFill>
                  <a:srgbClr val="002060"/>
                </a:solidFill>
              </a:rPr>
              <a:t>انتهاء </a:t>
            </a:r>
            <a:r>
              <a:rPr lang="ar-SA" sz="3700" dirty="0">
                <a:solidFill>
                  <a:srgbClr val="002060"/>
                </a:solidFill>
              </a:rPr>
              <a:t>البرهان </a:t>
            </a:r>
          </a:p>
          <a:p>
            <a:pPr marL="0" indent="0" algn="ctr">
              <a:buNone/>
            </a:pPr>
            <a:endParaRPr lang="ar-SA" sz="3700" dirty="0"/>
          </a:p>
        </p:txBody>
      </p:sp>
      <p:sp>
        <p:nvSpPr>
          <p:cNvPr id="2" name="عنصر نائب للتاريخ 1"/>
          <p:cNvSpPr>
            <a:spLocks noGrp="1"/>
          </p:cNvSpPr>
          <p:nvPr>
            <p:ph type="dt" sz="half" idx="10"/>
          </p:nvPr>
        </p:nvSpPr>
        <p:spPr/>
        <p:txBody>
          <a:bodyPr/>
          <a:lstStyle/>
          <a:p>
            <a:fld id="{08C2746D-3B61-4E46-92D5-3A43DB68466D}" type="uaqdatetime1">
              <a:rPr lang="ar-SA" smtClean="0"/>
              <a:t>15/01/41</a:t>
            </a:fld>
            <a:endParaRPr lang="ar-SA"/>
          </a:p>
        </p:txBody>
      </p:sp>
      <p:sp>
        <p:nvSpPr>
          <p:cNvPr id="4" name="عنصر نائب للتذييل 3"/>
          <p:cNvSpPr>
            <a:spLocks noGrp="1"/>
          </p:cNvSpPr>
          <p:nvPr>
            <p:ph type="ftr" sz="quarter" idx="11"/>
          </p:nvPr>
        </p:nvSpPr>
        <p:spPr/>
        <p:txBody>
          <a:bodyPr/>
          <a:lstStyle/>
          <a:p>
            <a:r>
              <a:rPr lang="ar-SA" smtClean="0">
                <a:solidFill>
                  <a:srgbClr val="000099"/>
                </a:solidFill>
              </a:rPr>
              <a:t>المنصة التربوية السورية </a:t>
            </a:r>
            <a:endParaRPr lang="ar-SA" dirty="0">
              <a:solidFill>
                <a:srgbClr val="000099"/>
              </a:solidFill>
            </a:endParaRPr>
          </a:p>
        </p:txBody>
      </p:sp>
      <p:sp>
        <p:nvSpPr>
          <p:cNvPr id="5" name="عنصر نائب لرقم الشريحة 4"/>
          <p:cNvSpPr>
            <a:spLocks noGrp="1"/>
          </p:cNvSpPr>
          <p:nvPr>
            <p:ph type="sldNum" sz="quarter" idx="12"/>
          </p:nvPr>
        </p:nvSpPr>
        <p:spPr/>
        <p:txBody>
          <a:bodyPr/>
          <a:lstStyle/>
          <a:p>
            <a:fld id="{C03279EE-6DF1-4571-A8E1-1E8267AF85A8}" type="slidenum">
              <a:rPr lang="ar-SA" smtClean="0"/>
              <a:t>16</a:t>
            </a:fld>
            <a:endParaRPr lang="ar-SA"/>
          </a:p>
        </p:txBody>
      </p:sp>
    </p:spTree>
    <p:extLst>
      <p:ext uri="{BB962C8B-B14F-4D97-AF65-F5344CB8AC3E}">
        <p14:creationId xmlns:p14="http://schemas.microsoft.com/office/powerpoint/2010/main" val="29286476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heel(1)">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heel(1)">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1"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heel(1)">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1" presetClass="entr" presetSubtype="1"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heel(1)">
                                      <p:cBhvr>
                                        <p:cTn id="22" dur="2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886707" y="332656"/>
            <a:ext cx="8229600" cy="5750099"/>
          </a:xfrm>
        </p:spPr>
        <p:txBody>
          <a:bodyPr>
            <a:noAutofit/>
          </a:bodyPr>
          <a:lstStyle/>
          <a:p>
            <a:pPr marL="0" indent="0" algn="ctr">
              <a:buNone/>
            </a:pPr>
            <a:endParaRPr lang="ar-SA" sz="3700" dirty="0" smtClean="0">
              <a:solidFill>
                <a:srgbClr val="002060"/>
              </a:solidFill>
            </a:endParaRPr>
          </a:p>
          <a:p>
            <a:pPr marL="0" indent="0" algn="ctr">
              <a:buNone/>
            </a:pPr>
            <a:r>
              <a:rPr lang="ar-SA" sz="3700" dirty="0" smtClean="0">
                <a:solidFill>
                  <a:srgbClr val="002060"/>
                </a:solidFill>
              </a:rPr>
              <a:t>8- </a:t>
            </a:r>
            <a:r>
              <a:rPr lang="ar-SA" sz="3700" dirty="0">
                <a:solidFill>
                  <a:srgbClr val="002060"/>
                </a:solidFill>
              </a:rPr>
              <a:t>أدافع عن فكرة أهمية الفلسفة في حياتنا </a:t>
            </a:r>
          </a:p>
          <a:p>
            <a:pPr marL="0" indent="0" algn="ctr">
              <a:buNone/>
            </a:pPr>
            <a:r>
              <a:rPr lang="ar-SA" sz="3700" dirty="0" smtClean="0">
                <a:solidFill>
                  <a:srgbClr val="002060"/>
                </a:solidFill>
              </a:rPr>
              <a:t>9- </a:t>
            </a:r>
            <a:r>
              <a:rPr lang="ar-SA" sz="3700" dirty="0">
                <a:solidFill>
                  <a:srgbClr val="002060"/>
                </a:solidFill>
              </a:rPr>
              <a:t>الفلسفة ليست مادة تدريس فقط أنها تعلم التفلسف والتفكير </a:t>
            </a:r>
            <a:r>
              <a:rPr lang="ar-SA" sz="3700" dirty="0" smtClean="0">
                <a:solidFill>
                  <a:srgbClr val="002060"/>
                </a:solidFill>
              </a:rPr>
              <a:t> والتأمل والنقد وتعلم الحياة </a:t>
            </a:r>
            <a:endParaRPr lang="ar-SA" sz="3700" dirty="0">
              <a:solidFill>
                <a:srgbClr val="002060"/>
              </a:solidFill>
            </a:endParaRPr>
          </a:p>
          <a:p>
            <a:pPr marL="0" indent="0" algn="ctr">
              <a:buNone/>
            </a:pPr>
            <a:r>
              <a:rPr lang="ar-SA" sz="3700" dirty="0" smtClean="0">
                <a:solidFill>
                  <a:srgbClr val="002060"/>
                </a:solidFill>
              </a:rPr>
              <a:t>10- </a:t>
            </a:r>
            <a:r>
              <a:rPr lang="ar-SA" sz="3700" dirty="0">
                <a:solidFill>
                  <a:srgbClr val="002060"/>
                </a:solidFill>
              </a:rPr>
              <a:t>أنها السعي نحو الهام الطلاب بحب </a:t>
            </a:r>
            <a:r>
              <a:rPr lang="ar-SA" sz="3700" dirty="0" smtClean="0">
                <a:solidFill>
                  <a:srgbClr val="002060"/>
                </a:solidFill>
              </a:rPr>
              <a:t>التفكير والتأمل والبحث  </a:t>
            </a:r>
            <a:endParaRPr lang="ar-SA" sz="3700" dirty="0">
              <a:solidFill>
                <a:srgbClr val="002060"/>
              </a:solidFill>
            </a:endParaRPr>
          </a:p>
          <a:p>
            <a:pPr marL="0" indent="0" algn="ctr">
              <a:buNone/>
            </a:pPr>
            <a:r>
              <a:rPr lang="ar-SA" sz="3700" dirty="0" smtClean="0">
                <a:solidFill>
                  <a:srgbClr val="002060"/>
                </a:solidFill>
              </a:rPr>
              <a:t>11- </a:t>
            </a:r>
            <a:r>
              <a:rPr lang="ar-SA" sz="3700" dirty="0">
                <a:solidFill>
                  <a:srgbClr val="002060"/>
                </a:solidFill>
              </a:rPr>
              <a:t>أنها تلامس الإنسان في كل مفاصل حياته </a:t>
            </a:r>
          </a:p>
          <a:p>
            <a:pPr marL="0" indent="0" algn="ctr">
              <a:buNone/>
            </a:pPr>
            <a:r>
              <a:rPr lang="ar-SA" sz="3700" dirty="0" smtClean="0">
                <a:solidFill>
                  <a:srgbClr val="002060"/>
                </a:solidFill>
              </a:rPr>
              <a:t>12- </a:t>
            </a:r>
            <a:r>
              <a:rPr lang="ar-SA" sz="3700" dirty="0">
                <a:solidFill>
                  <a:srgbClr val="002060"/>
                </a:solidFill>
              </a:rPr>
              <a:t>الفلسفة فن المعرفة والسعي الدائب نحو المعرفة </a:t>
            </a:r>
          </a:p>
          <a:p>
            <a:pPr marL="0" indent="0" algn="ctr">
              <a:buNone/>
            </a:pPr>
            <a:r>
              <a:rPr lang="ar-SA" sz="3700" dirty="0" smtClean="0">
                <a:solidFill>
                  <a:srgbClr val="002060"/>
                </a:solidFill>
              </a:rPr>
              <a:t>13- </a:t>
            </a:r>
            <a:r>
              <a:rPr lang="ar-SA" sz="3700" dirty="0">
                <a:solidFill>
                  <a:srgbClr val="002060"/>
                </a:solidFill>
              </a:rPr>
              <a:t>الفلسفة أبدية لا تنتهي </a:t>
            </a:r>
          </a:p>
        </p:txBody>
      </p:sp>
      <p:sp>
        <p:nvSpPr>
          <p:cNvPr id="2" name="عنصر نائب للتاريخ 1"/>
          <p:cNvSpPr>
            <a:spLocks noGrp="1"/>
          </p:cNvSpPr>
          <p:nvPr>
            <p:ph type="dt" sz="half" idx="10"/>
          </p:nvPr>
        </p:nvSpPr>
        <p:spPr/>
        <p:txBody>
          <a:bodyPr/>
          <a:lstStyle/>
          <a:p>
            <a:fld id="{E699E1EC-50CB-489C-B713-B27612AEBD67}" type="uaqdatetime1">
              <a:rPr lang="ar-SA" smtClean="0"/>
              <a:t>15/01/41</a:t>
            </a:fld>
            <a:endParaRPr lang="ar-SA"/>
          </a:p>
        </p:txBody>
      </p:sp>
      <p:sp>
        <p:nvSpPr>
          <p:cNvPr id="4" name="عنصر نائب للتذييل 3"/>
          <p:cNvSpPr>
            <a:spLocks noGrp="1"/>
          </p:cNvSpPr>
          <p:nvPr>
            <p:ph type="ftr" sz="quarter" idx="11"/>
          </p:nvPr>
        </p:nvSpPr>
        <p:spPr/>
        <p:txBody>
          <a:bodyPr/>
          <a:lstStyle/>
          <a:p>
            <a:r>
              <a:rPr lang="ar-SA" smtClean="0">
                <a:solidFill>
                  <a:srgbClr val="000099"/>
                </a:solidFill>
              </a:rPr>
              <a:t>المنصة التربوية السورية </a:t>
            </a:r>
            <a:endParaRPr lang="ar-SA" dirty="0">
              <a:solidFill>
                <a:srgbClr val="000099"/>
              </a:solidFill>
            </a:endParaRPr>
          </a:p>
        </p:txBody>
      </p:sp>
      <p:sp>
        <p:nvSpPr>
          <p:cNvPr id="5" name="عنصر نائب لرقم الشريحة 4"/>
          <p:cNvSpPr>
            <a:spLocks noGrp="1"/>
          </p:cNvSpPr>
          <p:nvPr>
            <p:ph type="sldNum" sz="quarter" idx="12"/>
          </p:nvPr>
        </p:nvSpPr>
        <p:spPr/>
        <p:txBody>
          <a:bodyPr/>
          <a:lstStyle/>
          <a:p>
            <a:fld id="{C03279EE-6DF1-4571-A8E1-1E8267AF85A8}" type="slidenum">
              <a:rPr lang="ar-SA" smtClean="0"/>
              <a:t>17</a:t>
            </a:fld>
            <a:endParaRPr lang="ar-SA"/>
          </a:p>
        </p:txBody>
      </p:sp>
    </p:spTree>
    <p:extLst>
      <p:ext uri="{BB962C8B-B14F-4D97-AF65-F5344CB8AC3E}">
        <p14:creationId xmlns:p14="http://schemas.microsoft.com/office/powerpoint/2010/main" val="37826126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wheel(1)">
                                      <p:cBhvr>
                                        <p:cTn id="7" dur="20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heel(1)">
                                      <p:cBhvr>
                                        <p:cTn id="12" dur="20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1"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wheel(1)">
                                      <p:cBhvr>
                                        <p:cTn id="17" dur="20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1" presetClass="entr" presetSubtype="1"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wheel(1)">
                                      <p:cBhvr>
                                        <p:cTn id="22" dur="20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1" presetClass="entr" presetSubtype="1"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wheel(1)">
                                      <p:cBhvr>
                                        <p:cTn id="27" dur="2000"/>
                                        <p:tgtEl>
                                          <p:spTgt spid="3">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1" presetClass="entr" presetSubtype="1" fill="hold" grpId="0" nodeType="click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animEffect transition="in" filter="wheel(1)">
                                      <p:cBhvr>
                                        <p:cTn id="32" dur="2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886707" y="1556792"/>
            <a:ext cx="8229600" cy="4525963"/>
          </a:xfrm>
        </p:spPr>
        <p:txBody>
          <a:bodyPr>
            <a:noAutofit/>
          </a:bodyPr>
          <a:lstStyle/>
          <a:p>
            <a:pPr marL="0" indent="0" algn="ctr">
              <a:buNone/>
            </a:pPr>
            <a:r>
              <a:rPr lang="ar-SA" sz="3700" dirty="0">
                <a:solidFill>
                  <a:srgbClr val="FF0000"/>
                </a:solidFill>
              </a:rPr>
              <a:t>عنوان جديد للنص :  </a:t>
            </a:r>
            <a:r>
              <a:rPr lang="ar-SA" sz="3700" dirty="0">
                <a:solidFill>
                  <a:srgbClr val="002060"/>
                </a:solidFill>
              </a:rPr>
              <a:t>الفلسفة </a:t>
            </a:r>
            <a:r>
              <a:rPr lang="ar-SA" sz="3700" dirty="0" smtClean="0">
                <a:solidFill>
                  <a:srgbClr val="002060"/>
                </a:solidFill>
              </a:rPr>
              <a:t>والحياة</a:t>
            </a:r>
          </a:p>
          <a:p>
            <a:pPr marL="0" indent="0" algn="ctr">
              <a:buNone/>
            </a:pPr>
            <a:r>
              <a:rPr lang="ar-SA" sz="3700" dirty="0" smtClean="0">
                <a:solidFill>
                  <a:srgbClr val="002060"/>
                </a:solidFill>
              </a:rPr>
              <a:t>الفلسفة والإنسان </a:t>
            </a:r>
          </a:p>
          <a:p>
            <a:pPr marL="0" indent="0" algn="ctr">
              <a:buNone/>
            </a:pPr>
            <a:r>
              <a:rPr lang="ar-SA" sz="3700" dirty="0" smtClean="0">
                <a:solidFill>
                  <a:srgbClr val="002060"/>
                </a:solidFill>
              </a:rPr>
              <a:t>أبدية الفلسفة  </a:t>
            </a:r>
            <a:endParaRPr lang="ar-SA" sz="3700" dirty="0">
              <a:solidFill>
                <a:srgbClr val="002060"/>
              </a:solidFill>
            </a:endParaRPr>
          </a:p>
          <a:p>
            <a:pPr marL="0" indent="0" algn="ctr">
              <a:buNone/>
            </a:pPr>
            <a:endParaRPr lang="ar-SA" sz="3700" dirty="0"/>
          </a:p>
        </p:txBody>
      </p:sp>
      <p:sp>
        <p:nvSpPr>
          <p:cNvPr id="2" name="عنصر نائب للتاريخ 1"/>
          <p:cNvSpPr>
            <a:spLocks noGrp="1"/>
          </p:cNvSpPr>
          <p:nvPr>
            <p:ph type="dt" sz="half" idx="10"/>
          </p:nvPr>
        </p:nvSpPr>
        <p:spPr/>
        <p:txBody>
          <a:bodyPr/>
          <a:lstStyle/>
          <a:p>
            <a:fld id="{B0BF1074-997B-4AD0-850A-8BA8B35E6D26}" type="uaqdatetime1">
              <a:rPr lang="ar-SA" smtClean="0"/>
              <a:t>15/01/41</a:t>
            </a:fld>
            <a:endParaRPr lang="ar-SA"/>
          </a:p>
        </p:txBody>
      </p:sp>
      <p:sp>
        <p:nvSpPr>
          <p:cNvPr id="4" name="عنصر نائب للتذييل 3"/>
          <p:cNvSpPr>
            <a:spLocks noGrp="1"/>
          </p:cNvSpPr>
          <p:nvPr>
            <p:ph type="ftr" sz="quarter" idx="11"/>
          </p:nvPr>
        </p:nvSpPr>
        <p:spPr/>
        <p:txBody>
          <a:bodyPr/>
          <a:lstStyle/>
          <a:p>
            <a:r>
              <a:rPr lang="ar-SA" smtClean="0">
                <a:solidFill>
                  <a:srgbClr val="000099"/>
                </a:solidFill>
              </a:rPr>
              <a:t>المنصة التربوية السورية </a:t>
            </a:r>
            <a:endParaRPr lang="ar-SA" dirty="0">
              <a:solidFill>
                <a:srgbClr val="000099"/>
              </a:solidFill>
            </a:endParaRPr>
          </a:p>
        </p:txBody>
      </p:sp>
      <p:sp>
        <p:nvSpPr>
          <p:cNvPr id="5" name="عنصر نائب لرقم الشريحة 4"/>
          <p:cNvSpPr>
            <a:spLocks noGrp="1"/>
          </p:cNvSpPr>
          <p:nvPr>
            <p:ph type="sldNum" sz="quarter" idx="12"/>
          </p:nvPr>
        </p:nvSpPr>
        <p:spPr/>
        <p:txBody>
          <a:bodyPr/>
          <a:lstStyle/>
          <a:p>
            <a:fld id="{C03279EE-6DF1-4571-A8E1-1E8267AF85A8}" type="slidenum">
              <a:rPr lang="ar-SA" smtClean="0"/>
              <a:t>18</a:t>
            </a:fld>
            <a:endParaRPr lang="ar-SA"/>
          </a:p>
        </p:txBody>
      </p:sp>
    </p:spTree>
    <p:extLst>
      <p:ext uri="{BB962C8B-B14F-4D97-AF65-F5344CB8AC3E}">
        <p14:creationId xmlns:p14="http://schemas.microsoft.com/office/powerpoint/2010/main" val="28652864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heel(1)">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heel(1)">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1"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heel(1)">
                                      <p:cBhvr>
                                        <p:cTn id="17"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886707" y="1556792"/>
            <a:ext cx="8229600" cy="4525963"/>
          </a:xfrm>
        </p:spPr>
        <p:txBody>
          <a:bodyPr>
            <a:noAutofit/>
          </a:bodyPr>
          <a:lstStyle/>
          <a:p>
            <a:pPr algn="just">
              <a:lnSpc>
                <a:spcPct val="105000"/>
              </a:lnSpc>
              <a:spcAft>
                <a:spcPts val="800"/>
              </a:spcAft>
            </a:pPr>
            <a:r>
              <a:rPr lang="ar-SA" sz="2400" b="1" dirty="0">
                <a:solidFill>
                  <a:srgbClr val="0000FF"/>
                </a:solidFill>
                <a:latin typeface="Calibri" panose="020F0502020204030204" pitchFamily="34" charset="0"/>
                <a:ea typeface="Calibri" panose="020F0502020204030204" pitchFamily="34" charset="0"/>
                <a:cs typeface="Simplified Arabic" panose="02020603050405020304" pitchFamily="18" charset="-78"/>
              </a:rPr>
              <a:t>أركب مقطعاً فكرياً أبين فيه أهمية تدريس الفلسفة وضرورتها</a:t>
            </a:r>
            <a:r>
              <a:rPr lang="en-US" sz="2400" b="1" dirty="0">
                <a:solidFill>
                  <a:srgbClr val="0000FF"/>
                </a:solidFill>
                <a:latin typeface="Simplified Arabic" panose="02020603050405020304" pitchFamily="18" charset="-78"/>
                <a:ea typeface="Calibri" panose="020F0502020204030204" pitchFamily="34" charset="0"/>
                <a:cs typeface="Arial" panose="020B0604020202020204" pitchFamily="34" charset="0"/>
              </a:rPr>
              <a:t>.</a:t>
            </a:r>
            <a:endParaRPr lang="en-US" sz="2400" b="1" dirty="0">
              <a:latin typeface="Calibri" panose="020F0502020204030204" pitchFamily="34" charset="0"/>
              <a:ea typeface="Times New Roman" panose="02020603050405020304" pitchFamily="18" charset="0"/>
              <a:cs typeface="Arial" panose="020B0604020202020204" pitchFamily="34" charset="0"/>
            </a:endParaRPr>
          </a:p>
          <a:p>
            <a:pPr algn="just">
              <a:lnSpc>
                <a:spcPct val="105000"/>
              </a:lnSpc>
              <a:spcAft>
                <a:spcPts val="800"/>
              </a:spcAft>
            </a:pPr>
            <a:r>
              <a:rPr lang="ar-SA" sz="2400" b="1" dirty="0">
                <a:solidFill>
                  <a:srgbClr val="002060"/>
                </a:solidFill>
                <a:latin typeface="Calibri" panose="020F0502020204030204" pitchFamily="34" charset="0"/>
                <a:ea typeface="Calibri" panose="020F0502020204030204" pitchFamily="34" charset="0"/>
                <a:cs typeface="Simplified Arabic" panose="02020603050405020304" pitchFamily="18" charset="-78"/>
              </a:rPr>
              <a:t>الفلسفة فعل فكري يلازم جميع قضايا وجوانب الحياة الفردية والاجتماعية والإنسانية، </a:t>
            </a:r>
            <a:r>
              <a:rPr lang="ar-SA" sz="2400" b="1" dirty="0">
                <a:solidFill>
                  <a:srgbClr val="FF0066"/>
                </a:solidFill>
                <a:latin typeface="Calibri" panose="020F0502020204030204" pitchFamily="34" charset="0"/>
                <a:ea typeface="Calibri" panose="020F0502020204030204" pitchFamily="34" charset="0"/>
                <a:cs typeface="Simplified Arabic" panose="02020603050405020304" pitchFamily="18" charset="-78"/>
              </a:rPr>
              <a:t>فعل منهجه التأمل</a:t>
            </a:r>
            <a:r>
              <a:rPr lang="ar-SA" sz="2400" b="1" dirty="0">
                <a:solidFill>
                  <a:srgbClr val="002060"/>
                </a:solidFill>
                <a:latin typeface="Calibri" panose="020F0502020204030204" pitchFamily="34" charset="0"/>
                <a:ea typeface="Calibri" panose="020F0502020204030204" pitchFamily="34" charset="0"/>
                <a:cs typeface="Simplified Arabic" panose="02020603050405020304" pitchFamily="18" charset="-78"/>
              </a:rPr>
              <a:t>، تجتمع فيه الدراسة الشاملة والتحليل المنطقي العميق والنقد الدقيق، </a:t>
            </a:r>
            <a:r>
              <a:rPr lang="ar-SA" sz="2400" b="1" dirty="0">
                <a:solidFill>
                  <a:srgbClr val="FF0066"/>
                </a:solidFill>
                <a:latin typeface="Calibri" panose="020F0502020204030204" pitchFamily="34" charset="0"/>
                <a:ea typeface="Calibri" panose="020F0502020204030204" pitchFamily="34" charset="0"/>
                <a:cs typeface="Simplified Arabic" panose="02020603050405020304" pitchFamily="18" charset="-78"/>
              </a:rPr>
              <a:t>ومن جوانب اهتمام الفلسفة التربية</a:t>
            </a:r>
            <a:r>
              <a:rPr lang="ar-SA" sz="2400" b="1" dirty="0">
                <a:solidFill>
                  <a:srgbClr val="002060"/>
                </a:solidFill>
                <a:latin typeface="Calibri" panose="020F0502020204030204" pitchFamily="34" charset="0"/>
                <a:ea typeface="Calibri" panose="020F0502020204030204" pitchFamily="34" charset="0"/>
                <a:cs typeface="Simplified Arabic" panose="02020603050405020304" pitchFamily="18" charset="-78"/>
              </a:rPr>
              <a:t>. وإذا كان "الإنسان لا يمكن أن يصير إنساناً حقّـاً إلاّ بالتربية، </a:t>
            </a:r>
            <a:r>
              <a:rPr lang="ar-SA" sz="2400" b="1" dirty="0">
                <a:solidFill>
                  <a:srgbClr val="FF0066"/>
                </a:solidFill>
                <a:latin typeface="Calibri" panose="020F0502020204030204" pitchFamily="34" charset="0"/>
                <a:ea typeface="Calibri" panose="020F0502020204030204" pitchFamily="34" charset="0"/>
                <a:cs typeface="Simplified Arabic" panose="02020603050405020304" pitchFamily="18" charset="-78"/>
              </a:rPr>
              <a:t>إنّه ما تصنع منه التربية" على حدّ قول "إيمانويل كانط"</a:t>
            </a:r>
            <a:r>
              <a:rPr lang="ar-SA" sz="2400" b="1" dirty="0">
                <a:solidFill>
                  <a:srgbClr val="002060"/>
                </a:solidFill>
                <a:latin typeface="Calibri" panose="020F0502020204030204" pitchFamily="34" charset="0"/>
                <a:ea typeface="Calibri" panose="020F0502020204030204" pitchFamily="34" charset="0"/>
                <a:cs typeface="Simplified Arabic" panose="02020603050405020304" pitchFamily="18" charset="-78"/>
              </a:rPr>
              <a:t> ولا يمكن أن يحيا إنسانيته في أقصى مداها إلاّ بممارسة التفلسف، </a:t>
            </a:r>
            <a:r>
              <a:rPr lang="ar-SA" sz="2400" b="1" dirty="0">
                <a:solidFill>
                  <a:srgbClr val="FF0066"/>
                </a:solidFill>
                <a:latin typeface="Calibri" panose="020F0502020204030204" pitchFamily="34" charset="0"/>
                <a:ea typeface="Calibri" panose="020F0502020204030204" pitchFamily="34" charset="0"/>
                <a:cs typeface="Simplified Arabic" panose="02020603050405020304" pitchFamily="18" charset="-78"/>
              </a:rPr>
              <a:t>فإنّ أهمية التربية من أهمية الفلسفة</a:t>
            </a:r>
            <a:r>
              <a:rPr lang="en-US" sz="2400" b="1" dirty="0">
                <a:solidFill>
                  <a:srgbClr val="FF0066"/>
                </a:solidFill>
                <a:latin typeface="Simplified Arabic" panose="02020603050405020304" pitchFamily="18" charset="-78"/>
                <a:ea typeface="Calibri" panose="020F0502020204030204" pitchFamily="34" charset="0"/>
                <a:cs typeface="Arial" panose="020B0604020202020204" pitchFamily="34" charset="0"/>
              </a:rPr>
              <a:t> </a:t>
            </a:r>
            <a:r>
              <a:rPr lang="ar-SA" sz="2400" b="1" dirty="0">
                <a:solidFill>
                  <a:srgbClr val="FF0066"/>
                </a:solidFill>
                <a:latin typeface="Calibri" panose="020F0502020204030204" pitchFamily="34" charset="0"/>
                <a:ea typeface="Calibri" panose="020F0502020204030204" pitchFamily="34" charset="0"/>
                <a:cs typeface="Simplified Arabic" panose="02020603050405020304" pitchFamily="18" charset="-78"/>
              </a:rPr>
              <a:t>وأهمية الفلسفة</a:t>
            </a:r>
            <a:r>
              <a:rPr lang="en-US" sz="2400" b="1" dirty="0">
                <a:solidFill>
                  <a:srgbClr val="FF0066"/>
                </a:solidFill>
                <a:latin typeface="Simplified Arabic" panose="02020603050405020304" pitchFamily="18" charset="-78"/>
                <a:ea typeface="Calibri" panose="020F0502020204030204" pitchFamily="34" charset="0"/>
                <a:cs typeface="Arial" panose="020B0604020202020204" pitchFamily="34" charset="0"/>
              </a:rPr>
              <a:t> </a:t>
            </a:r>
            <a:r>
              <a:rPr lang="ar-SA" sz="2400" b="1" dirty="0">
                <a:solidFill>
                  <a:srgbClr val="FF0066"/>
                </a:solidFill>
                <a:latin typeface="Calibri" panose="020F0502020204030204" pitchFamily="34" charset="0"/>
                <a:ea typeface="Calibri" panose="020F0502020204030204" pitchFamily="34" charset="0"/>
                <a:cs typeface="Simplified Arabic" panose="02020603050405020304" pitchFamily="18" charset="-78"/>
              </a:rPr>
              <a:t>من أهمية التربية</a:t>
            </a:r>
            <a:r>
              <a:rPr lang="en-US" sz="2400" b="1" dirty="0" smtClean="0">
                <a:solidFill>
                  <a:srgbClr val="FF0066"/>
                </a:solidFill>
                <a:latin typeface="Simplified Arabic" panose="02020603050405020304" pitchFamily="18" charset="-78"/>
                <a:ea typeface="Calibri" panose="020F0502020204030204" pitchFamily="34" charset="0"/>
                <a:cs typeface="Arial" panose="020B0604020202020204" pitchFamily="34" charset="0"/>
              </a:rPr>
              <a:t>.</a:t>
            </a:r>
            <a:r>
              <a:rPr lang="ar-SA" sz="2400" dirty="0">
                <a:solidFill>
                  <a:srgbClr val="002060"/>
                </a:solidFill>
                <a:latin typeface="Calibri" panose="020F0502020204030204" pitchFamily="34" charset="0"/>
                <a:ea typeface="Calibri" panose="020F0502020204030204" pitchFamily="34" charset="0"/>
                <a:cs typeface="Simplified Arabic" panose="02020603050405020304" pitchFamily="18" charset="-78"/>
              </a:rPr>
              <a:t> </a:t>
            </a:r>
            <a:r>
              <a:rPr lang="ar-SA" sz="2400" b="1" dirty="0">
                <a:solidFill>
                  <a:srgbClr val="002060"/>
                </a:solidFill>
                <a:latin typeface="Calibri" panose="020F0502020204030204" pitchFamily="34" charset="0"/>
                <a:ea typeface="Calibri" panose="020F0502020204030204" pitchFamily="34" charset="0"/>
                <a:cs typeface="Simplified Arabic" panose="02020603050405020304" pitchFamily="18" charset="-78"/>
              </a:rPr>
              <a:t>الفلسفة بصفة عامة تساهم في بناء الإنسان عقلياً ونفسياً واجتماعياً وخلقياً ودينياً، </a:t>
            </a:r>
            <a:r>
              <a:rPr lang="ar-SA" sz="2400" b="1" dirty="0">
                <a:solidFill>
                  <a:srgbClr val="FF0066"/>
                </a:solidFill>
                <a:latin typeface="Calibri" panose="020F0502020204030204" pitchFamily="34" charset="0"/>
                <a:ea typeface="Calibri" panose="020F0502020204030204" pitchFamily="34" charset="0"/>
                <a:cs typeface="Simplified Arabic" panose="02020603050405020304" pitchFamily="18" charset="-78"/>
              </a:rPr>
              <a:t>وتساهم في بناء المجتمع وفي تطويره وازدهاره</a:t>
            </a:r>
            <a:r>
              <a:rPr lang="ar-SA" sz="2400" b="1" dirty="0">
                <a:solidFill>
                  <a:srgbClr val="002060"/>
                </a:solidFill>
                <a:latin typeface="Calibri" panose="020F0502020204030204" pitchFamily="34" charset="0"/>
                <a:ea typeface="Calibri" panose="020F0502020204030204" pitchFamily="34" charset="0"/>
                <a:cs typeface="Simplified Arabic" panose="02020603050405020304" pitchFamily="18" charset="-78"/>
              </a:rPr>
              <a:t>، وتساهم في </a:t>
            </a:r>
            <a:r>
              <a:rPr lang="ar-SA" sz="2400" b="1" dirty="0" smtClean="0">
                <a:solidFill>
                  <a:srgbClr val="002060"/>
                </a:solidFill>
                <a:latin typeface="Calibri" panose="020F0502020204030204" pitchFamily="34" charset="0"/>
                <a:ea typeface="Calibri" panose="020F0502020204030204" pitchFamily="34" charset="0"/>
                <a:cs typeface="Simplified Arabic" panose="02020603050405020304" pitchFamily="18" charset="-78"/>
              </a:rPr>
              <a:t>أنسنه </a:t>
            </a:r>
            <a:r>
              <a:rPr lang="ar-SA" sz="2400" b="1" dirty="0">
                <a:solidFill>
                  <a:srgbClr val="002060"/>
                </a:solidFill>
                <a:latin typeface="Calibri" panose="020F0502020204030204" pitchFamily="34" charset="0"/>
                <a:ea typeface="Calibri" panose="020F0502020204030204" pitchFamily="34" charset="0"/>
                <a:cs typeface="Simplified Arabic" panose="02020603050405020304" pitchFamily="18" charset="-78"/>
              </a:rPr>
              <a:t>الإنسان ليحيا الإنسانية في أبعــد مداها في ذاتـه وفي محيطـه باستمرار</a:t>
            </a:r>
            <a:r>
              <a:rPr lang="en-US" sz="2400" b="1" dirty="0">
                <a:solidFill>
                  <a:srgbClr val="002060"/>
                </a:solidFill>
                <a:latin typeface="Simplified Arabic" panose="02020603050405020304" pitchFamily="18" charset="-78"/>
                <a:ea typeface="Calibri" panose="020F0502020204030204" pitchFamily="34" charset="0"/>
                <a:cs typeface="Arial" panose="020B0604020202020204" pitchFamily="34" charset="0"/>
              </a:rPr>
              <a:t>.</a:t>
            </a:r>
            <a:endParaRPr lang="en-US" sz="1600" b="1" dirty="0">
              <a:solidFill>
                <a:srgbClr val="002060"/>
              </a:solidFill>
              <a:latin typeface="Calibri" panose="020F0502020204030204" pitchFamily="34" charset="0"/>
              <a:ea typeface="Times New Roman" panose="02020603050405020304" pitchFamily="18" charset="0"/>
              <a:cs typeface="Arial" panose="020B0604020202020204" pitchFamily="34" charset="0"/>
            </a:endParaRPr>
          </a:p>
          <a:p>
            <a:pPr algn="just">
              <a:lnSpc>
                <a:spcPct val="105000"/>
              </a:lnSpc>
              <a:spcAft>
                <a:spcPts val="800"/>
              </a:spcAft>
            </a:pPr>
            <a:endParaRPr lang="en-US" sz="2400" b="1" dirty="0">
              <a:latin typeface="Calibri" panose="020F0502020204030204" pitchFamily="34" charset="0"/>
              <a:ea typeface="Times New Roman" panose="02020603050405020304" pitchFamily="18" charset="0"/>
              <a:cs typeface="Arial" panose="020B0604020202020204" pitchFamily="34" charset="0"/>
            </a:endParaRPr>
          </a:p>
          <a:p>
            <a:pPr marL="0" indent="0" algn="ctr">
              <a:buNone/>
            </a:pPr>
            <a:endParaRPr lang="ar-SA" sz="3700" dirty="0"/>
          </a:p>
        </p:txBody>
      </p:sp>
      <p:sp>
        <p:nvSpPr>
          <p:cNvPr id="2" name="عنصر نائب للتاريخ 1"/>
          <p:cNvSpPr>
            <a:spLocks noGrp="1"/>
          </p:cNvSpPr>
          <p:nvPr>
            <p:ph type="dt" sz="half" idx="10"/>
          </p:nvPr>
        </p:nvSpPr>
        <p:spPr/>
        <p:txBody>
          <a:bodyPr/>
          <a:lstStyle/>
          <a:p>
            <a:fld id="{31315B1C-D6C0-4AF1-95A9-BF57FBBEBD72}" type="uaqdatetime1">
              <a:rPr lang="ar-SA" smtClean="0"/>
              <a:t>15/01/41</a:t>
            </a:fld>
            <a:endParaRPr lang="ar-SA"/>
          </a:p>
        </p:txBody>
      </p:sp>
      <p:sp>
        <p:nvSpPr>
          <p:cNvPr id="4" name="عنصر نائب للتذييل 3"/>
          <p:cNvSpPr>
            <a:spLocks noGrp="1"/>
          </p:cNvSpPr>
          <p:nvPr>
            <p:ph type="ftr" sz="quarter" idx="11"/>
          </p:nvPr>
        </p:nvSpPr>
        <p:spPr/>
        <p:txBody>
          <a:bodyPr/>
          <a:lstStyle/>
          <a:p>
            <a:r>
              <a:rPr lang="ar-SA" smtClean="0">
                <a:solidFill>
                  <a:srgbClr val="000099"/>
                </a:solidFill>
              </a:rPr>
              <a:t>المنصة التربوية السورية </a:t>
            </a:r>
            <a:endParaRPr lang="ar-SA" dirty="0">
              <a:solidFill>
                <a:srgbClr val="000099"/>
              </a:solidFill>
            </a:endParaRPr>
          </a:p>
        </p:txBody>
      </p:sp>
      <p:sp>
        <p:nvSpPr>
          <p:cNvPr id="5" name="عنصر نائب لرقم الشريحة 4"/>
          <p:cNvSpPr>
            <a:spLocks noGrp="1"/>
          </p:cNvSpPr>
          <p:nvPr>
            <p:ph type="sldNum" sz="quarter" idx="12"/>
          </p:nvPr>
        </p:nvSpPr>
        <p:spPr/>
        <p:txBody>
          <a:bodyPr/>
          <a:lstStyle/>
          <a:p>
            <a:fld id="{C03279EE-6DF1-4571-A8E1-1E8267AF85A8}" type="slidenum">
              <a:rPr lang="ar-SA" smtClean="0"/>
              <a:t>19</a:t>
            </a:fld>
            <a:endParaRPr lang="ar-SA"/>
          </a:p>
        </p:txBody>
      </p:sp>
    </p:spTree>
    <p:extLst>
      <p:ext uri="{BB962C8B-B14F-4D97-AF65-F5344CB8AC3E}">
        <p14:creationId xmlns:p14="http://schemas.microsoft.com/office/powerpoint/2010/main" val="27078714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heel(1)">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heel(1)">
                                      <p:cBhvr>
                                        <p:cTn id="12" dur="2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899592" y="404664"/>
            <a:ext cx="7772400" cy="4896544"/>
          </a:xfrm>
        </p:spPr>
        <p:txBody>
          <a:bodyPr>
            <a:normAutofit fontScale="90000"/>
          </a:bodyPr>
          <a:lstStyle/>
          <a:p>
            <a:pPr fontAlgn="base">
              <a:lnSpc>
                <a:spcPct val="110000"/>
              </a:lnSpc>
            </a:pPr>
            <a:r>
              <a:rPr lang="ar-SA" sz="3100" dirty="0" smtClean="0">
                <a:solidFill>
                  <a:srgbClr val="000000"/>
                </a:solidFill>
                <a:latin typeface="Calibri" panose="020F0502020204030204" pitchFamily="34" charset="0"/>
                <a:ea typeface="Times New Roman" panose="02020603050405020304" pitchFamily="18" charset="0"/>
                <a:cs typeface="Simplified Arabic" panose="02020603050405020304" pitchFamily="18" charset="-78"/>
              </a:rPr>
              <a:t/>
            </a:r>
            <a:br>
              <a:rPr lang="ar-SA" sz="3100" dirty="0" smtClean="0">
                <a:solidFill>
                  <a:srgbClr val="000000"/>
                </a:solidFill>
                <a:latin typeface="Calibri" panose="020F0502020204030204" pitchFamily="34" charset="0"/>
                <a:ea typeface="Times New Roman" panose="02020603050405020304" pitchFamily="18" charset="0"/>
                <a:cs typeface="Simplified Arabic" panose="02020603050405020304" pitchFamily="18" charset="-78"/>
              </a:rPr>
            </a:br>
            <a:r>
              <a:rPr lang="ar-SA" sz="3100" dirty="0">
                <a:solidFill>
                  <a:srgbClr val="000000"/>
                </a:solidFill>
                <a:latin typeface="Calibri" panose="020F0502020204030204" pitchFamily="34" charset="0"/>
                <a:ea typeface="Times New Roman" panose="02020603050405020304" pitchFamily="18" charset="0"/>
                <a:cs typeface="Simplified Arabic" panose="02020603050405020304" pitchFamily="18" charset="-78"/>
              </a:rPr>
              <a:t/>
            </a:r>
            <a:br>
              <a:rPr lang="ar-SA" sz="3100" dirty="0">
                <a:solidFill>
                  <a:srgbClr val="000000"/>
                </a:solidFill>
                <a:latin typeface="Calibri" panose="020F0502020204030204" pitchFamily="34" charset="0"/>
                <a:ea typeface="Times New Roman" panose="02020603050405020304" pitchFamily="18" charset="0"/>
                <a:cs typeface="Simplified Arabic" panose="02020603050405020304" pitchFamily="18" charset="-78"/>
              </a:rPr>
            </a:br>
            <a:r>
              <a:rPr lang="ar-SA" sz="3100" dirty="0" smtClean="0">
                <a:solidFill>
                  <a:srgbClr val="000000"/>
                </a:solidFill>
                <a:latin typeface="Calibri" panose="020F0502020204030204" pitchFamily="34" charset="0"/>
                <a:ea typeface="Times New Roman" panose="02020603050405020304" pitchFamily="18" charset="0"/>
                <a:cs typeface="Simplified Arabic" panose="02020603050405020304" pitchFamily="18" charset="-78"/>
              </a:rPr>
              <a:t/>
            </a:r>
            <a:br>
              <a:rPr lang="ar-SA" sz="3100" dirty="0" smtClean="0">
                <a:solidFill>
                  <a:srgbClr val="000000"/>
                </a:solidFill>
                <a:latin typeface="Calibri" panose="020F0502020204030204" pitchFamily="34" charset="0"/>
                <a:ea typeface="Times New Roman" panose="02020603050405020304" pitchFamily="18" charset="0"/>
                <a:cs typeface="Simplified Arabic" panose="02020603050405020304" pitchFamily="18" charset="-78"/>
              </a:rPr>
            </a:br>
            <a:r>
              <a:rPr lang="ar-SA" sz="3100" dirty="0" smtClean="0">
                <a:solidFill>
                  <a:srgbClr val="002060"/>
                </a:solidFill>
                <a:latin typeface="Calibri" panose="020F0502020204030204" pitchFamily="34" charset="0"/>
                <a:ea typeface="Times New Roman" panose="02020603050405020304" pitchFamily="18" charset="0"/>
                <a:cs typeface="Simplified Arabic" panose="02020603050405020304" pitchFamily="18" charset="-78"/>
              </a:rPr>
              <a:t>تعد </a:t>
            </a:r>
            <a:r>
              <a:rPr lang="ar-SA" sz="3100" dirty="0">
                <a:solidFill>
                  <a:srgbClr val="002060"/>
                </a:solidFill>
                <a:latin typeface="Calibri" panose="020F0502020204030204" pitchFamily="34" charset="0"/>
                <a:ea typeface="Times New Roman" panose="02020603050405020304" pitchFamily="18" charset="0"/>
                <a:cs typeface="Simplified Arabic" panose="02020603050405020304" pitchFamily="18" charset="-78"/>
              </a:rPr>
              <a:t>النصوص الفلسفيّة محوراً أساسياً في الدراسات الفلسفيّة، حيث تعد وسيلة مهمة للولوج إلى مذهب الفيلسوف للتعرف إلى طريقة تفكيره التي بنى وفقها مذهبة الفلسفي المتكامل، ولقراءة النصوص فوائد كثيرة؛ حيث تبدّد شعور الطّالب بعجزه عن فهم الكتابات الفلسفيّة، وتدفعه للتعمق في الأفكار الارتقاء بتفكيره لمرحلة فهم وتحليل ونقد المذاهب الفلسفيّة بطريقة منهجية؛ تساعده على البحث الدقيق ومعرفة طبيعة المادّة الموجودة أمامه.</a:t>
            </a:r>
            <a:r>
              <a:rPr lang="en-US" sz="4800" dirty="0">
                <a:latin typeface="Calibri" panose="020F0502020204030204" pitchFamily="34" charset="0"/>
                <a:ea typeface="Times New Roman" panose="02020603050405020304" pitchFamily="18" charset="0"/>
                <a:cs typeface="Arial" panose="020B0604020202020204" pitchFamily="34" charset="0"/>
              </a:rPr>
              <a:t/>
            </a:r>
            <a:br>
              <a:rPr lang="en-US" sz="4800" dirty="0">
                <a:latin typeface="Calibri" panose="020F0502020204030204" pitchFamily="34" charset="0"/>
                <a:ea typeface="Times New Roman" panose="02020603050405020304" pitchFamily="18" charset="0"/>
                <a:cs typeface="Arial" panose="020B0604020202020204" pitchFamily="34" charset="0"/>
              </a:rPr>
            </a:br>
            <a:endParaRPr lang="ar-SA" sz="6500" dirty="0">
              <a:solidFill>
                <a:srgbClr val="FF0066"/>
              </a:solidFill>
            </a:endParaRPr>
          </a:p>
        </p:txBody>
      </p:sp>
      <p:sp>
        <p:nvSpPr>
          <p:cNvPr id="3" name="عنصر نائب للتاريخ 2"/>
          <p:cNvSpPr>
            <a:spLocks noGrp="1"/>
          </p:cNvSpPr>
          <p:nvPr>
            <p:ph type="dt" sz="half" idx="10"/>
          </p:nvPr>
        </p:nvSpPr>
        <p:spPr/>
        <p:txBody>
          <a:bodyPr/>
          <a:lstStyle/>
          <a:p>
            <a:fld id="{9CAB536F-E6B5-49F3-81A4-FD4E3C8A1F29}" type="uaqdatetime1">
              <a:rPr lang="ar-SA" smtClean="0"/>
              <a:t>15/01/41</a:t>
            </a:fld>
            <a:endParaRPr lang="ar-SA"/>
          </a:p>
        </p:txBody>
      </p:sp>
      <p:sp>
        <p:nvSpPr>
          <p:cNvPr id="4" name="عنصر نائب للتذييل 3"/>
          <p:cNvSpPr>
            <a:spLocks noGrp="1"/>
          </p:cNvSpPr>
          <p:nvPr>
            <p:ph type="ftr" sz="quarter" idx="11"/>
          </p:nvPr>
        </p:nvSpPr>
        <p:spPr/>
        <p:txBody>
          <a:bodyPr/>
          <a:lstStyle/>
          <a:p>
            <a:r>
              <a:rPr lang="ar-SA" smtClean="0">
                <a:solidFill>
                  <a:srgbClr val="000099"/>
                </a:solidFill>
              </a:rPr>
              <a:t>المنصة التربوية السورية </a:t>
            </a:r>
            <a:endParaRPr lang="ar-SA" dirty="0">
              <a:solidFill>
                <a:srgbClr val="000099"/>
              </a:solidFill>
            </a:endParaRPr>
          </a:p>
        </p:txBody>
      </p:sp>
      <p:sp>
        <p:nvSpPr>
          <p:cNvPr id="5" name="عنصر نائب لرقم الشريحة 4"/>
          <p:cNvSpPr>
            <a:spLocks noGrp="1"/>
          </p:cNvSpPr>
          <p:nvPr>
            <p:ph type="sldNum" sz="quarter" idx="12"/>
          </p:nvPr>
        </p:nvSpPr>
        <p:spPr/>
        <p:txBody>
          <a:bodyPr/>
          <a:lstStyle/>
          <a:p>
            <a:fld id="{C03279EE-6DF1-4571-A8E1-1E8267AF85A8}" type="slidenum">
              <a:rPr lang="ar-SA" smtClean="0"/>
              <a:t>2</a:t>
            </a:fld>
            <a:endParaRPr lang="ar-SA"/>
          </a:p>
        </p:txBody>
      </p:sp>
    </p:spTree>
    <p:extLst>
      <p:ext uri="{BB962C8B-B14F-4D97-AF65-F5344CB8AC3E}">
        <p14:creationId xmlns:p14="http://schemas.microsoft.com/office/powerpoint/2010/main" val="40659278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886707" y="1556792"/>
            <a:ext cx="8229600" cy="4525963"/>
          </a:xfrm>
        </p:spPr>
        <p:txBody>
          <a:bodyPr>
            <a:noAutofit/>
          </a:bodyPr>
          <a:lstStyle/>
          <a:p>
            <a:pPr algn="just">
              <a:lnSpc>
                <a:spcPct val="105000"/>
              </a:lnSpc>
              <a:spcAft>
                <a:spcPts val="800"/>
              </a:spcAft>
            </a:pPr>
            <a:r>
              <a:rPr lang="ar-SA" b="1" dirty="0">
                <a:solidFill>
                  <a:srgbClr val="0000FF"/>
                </a:solidFill>
                <a:latin typeface="Calibri" panose="020F0502020204030204" pitchFamily="34" charset="0"/>
                <a:ea typeface="Calibri" panose="020F0502020204030204" pitchFamily="34" charset="0"/>
                <a:cs typeface="Simplified Arabic" panose="02020603050405020304" pitchFamily="18" charset="-78"/>
              </a:rPr>
              <a:t>أدافع عن الأطروحة القائلة </a:t>
            </a:r>
            <a:r>
              <a:rPr lang="en-US" b="1" dirty="0">
                <a:solidFill>
                  <a:srgbClr val="0000FF"/>
                </a:solidFill>
                <a:latin typeface="Simplified Arabic" panose="02020603050405020304" pitchFamily="18" charset="-78"/>
                <a:ea typeface="Calibri" panose="020F0502020204030204" pitchFamily="34" charset="0"/>
                <a:cs typeface="Arial" panose="020B0604020202020204" pitchFamily="34" charset="0"/>
              </a:rPr>
              <a:t> )</a:t>
            </a:r>
            <a:r>
              <a:rPr lang="ar-SA" b="1" dirty="0">
                <a:solidFill>
                  <a:srgbClr val="0000FF"/>
                </a:solidFill>
                <a:latin typeface="Calibri" panose="020F0502020204030204" pitchFamily="34" charset="0"/>
                <a:ea typeface="Calibri" panose="020F0502020204030204" pitchFamily="34" charset="0"/>
                <a:cs typeface="Simplified Arabic" panose="02020603050405020304" pitchFamily="18" charset="-78"/>
              </a:rPr>
              <a:t>الفلسفة أبدية</a:t>
            </a:r>
            <a:r>
              <a:rPr lang="en-US" b="1" dirty="0">
                <a:solidFill>
                  <a:srgbClr val="0000FF"/>
                </a:solidFill>
                <a:latin typeface="Simplified Arabic" panose="02020603050405020304" pitchFamily="18" charset="-78"/>
                <a:ea typeface="Calibri" panose="020F0502020204030204" pitchFamily="34" charset="0"/>
                <a:cs typeface="Arial" panose="020B0604020202020204" pitchFamily="34" charset="0"/>
              </a:rPr>
              <a:t>(</a:t>
            </a:r>
            <a:endParaRPr lang="en-US" dirty="0">
              <a:latin typeface="Calibri" panose="020F0502020204030204" pitchFamily="34" charset="0"/>
              <a:ea typeface="Times New Roman" panose="02020603050405020304" pitchFamily="18" charset="0"/>
              <a:cs typeface="Arial" panose="020B0604020202020204" pitchFamily="34" charset="0"/>
            </a:endParaRPr>
          </a:p>
          <a:p>
            <a:pPr algn="just">
              <a:lnSpc>
                <a:spcPct val="105000"/>
              </a:lnSpc>
              <a:spcAft>
                <a:spcPts val="800"/>
              </a:spcAft>
            </a:pPr>
            <a:r>
              <a:rPr lang="ar-SA" dirty="0">
                <a:solidFill>
                  <a:srgbClr val="002060"/>
                </a:solidFill>
                <a:latin typeface="Calibri" panose="020F0502020204030204" pitchFamily="34" charset="0"/>
                <a:ea typeface="Calibri" panose="020F0502020204030204" pitchFamily="34" charset="0"/>
                <a:cs typeface="Simplified Arabic" panose="02020603050405020304" pitchFamily="18" charset="-78"/>
              </a:rPr>
              <a:t>إن إنسان العصر الحديث ربما كان أحوج اليوم إلى الفلسفة منه إلى أي شيء أخر: فقد أصبحت حياته الروحية مضطربة، بسبب انهماكه في مشاغل العيش وهموم المادة، والتفلسف جهد إرادي يرمي إلى تعمق الذات، عن طريق الارتداد إلى تلك الأغوار السحيقة التي يشعر المرء بنفسه فيها. وبهذا المعنى قد يصح أن نقول إن التفلسف يعلمنا كيف نحيا.</a:t>
            </a:r>
            <a:endParaRPr lang="en-US" dirty="0">
              <a:solidFill>
                <a:srgbClr val="002060"/>
              </a:solidFill>
              <a:latin typeface="Calibri" panose="020F0502020204030204" pitchFamily="34" charset="0"/>
              <a:ea typeface="Times New Roman" panose="02020603050405020304" pitchFamily="18" charset="0"/>
              <a:cs typeface="Arial" panose="020B0604020202020204" pitchFamily="34" charset="0"/>
            </a:endParaRPr>
          </a:p>
          <a:p>
            <a:pPr marL="0" indent="0" algn="ctr">
              <a:buNone/>
            </a:pPr>
            <a:endParaRPr lang="ar-SA" sz="3700" dirty="0"/>
          </a:p>
        </p:txBody>
      </p:sp>
      <p:sp>
        <p:nvSpPr>
          <p:cNvPr id="2" name="عنصر نائب للتاريخ 1"/>
          <p:cNvSpPr>
            <a:spLocks noGrp="1"/>
          </p:cNvSpPr>
          <p:nvPr>
            <p:ph type="dt" sz="half" idx="10"/>
          </p:nvPr>
        </p:nvSpPr>
        <p:spPr/>
        <p:txBody>
          <a:bodyPr/>
          <a:lstStyle/>
          <a:p>
            <a:fld id="{59FC032E-E4CF-4A03-81AD-FC24FB11EA9D}" type="uaqdatetime1">
              <a:rPr lang="ar-SA" smtClean="0"/>
              <a:t>15/01/41</a:t>
            </a:fld>
            <a:endParaRPr lang="ar-SA"/>
          </a:p>
        </p:txBody>
      </p:sp>
      <p:sp>
        <p:nvSpPr>
          <p:cNvPr id="4" name="عنصر نائب للتذييل 3"/>
          <p:cNvSpPr>
            <a:spLocks noGrp="1"/>
          </p:cNvSpPr>
          <p:nvPr>
            <p:ph type="ftr" sz="quarter" idx="11"/>
          </p:nvPr>
        </p:nvSpPr>
        <p:spPr/>
        <p:txBody>
          <a:bodyPr/>
          <a:lstStyle/>
          <a:p>
            <a:r>
              <a:rPr lang="ar-SA" smtClean="0">
                <a:solidFill>
                  <a:srgbClr val="000099"/>
                </a:solidFill>
              </a:rPr>
              <a:t>المنصة التربوية السورية </a:t>
            </a:r>
            <a:endParaRPr lang="ar-SA" dirty="0">
              <a:solidFill>
                <a:srgbClr val="000099"/>
              </a:solidFill>
            </a:endParaRPr>
          </a:p>
        </p:txBody>
      </p:sp>
      <p:sp>
        <p:nvSpPr>
          <p:cNvPr id="5" name="عنصر نائب لرقم الشريحة 4"/>
          <p:cNvSpPr>
            <a:spLocks noGrp="1"/>
          </p:cNvSpPr>
          <p:nvPr>
            <p:ph type="sldNum" sz="quarter" idx="12"/>
          </p:nvPr>
        </p:nvSpPr>
        <p:spPr/>
        <p:txBody>
          <a:bodyPr/>
          <a:lstStyle/>
          <a:p>
            <a:fld id="{C03279EE-6DF1-4571-A8E1-1E8267AF85A8}" type="slidenum">
              <a:rPr lang="ar-SA" smtClean="0"/>
              <a:t>20</a:t>
            </a:fld>
            <a:endParaRPr lang="ar-SA"/>
          </a:p>
        </p:txBody>
      </p:sp>
    </p:spTree>
    <p:extLst>
      <p:ext uri="{BB962C8B-B14F-4D97-AF65-F5344CB8AC3E}">
        <p14:creationId xmlns:p14="http://schemas.microsoft.com/office/powerpoint/2010/main" val="11741016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heel(1)">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heel(1)">
                                      <p:cBhvr>
                                        <p:cTn id="12" dur="2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00000" r="100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0" y="2276872"/>
            <a:ext cx="8229600" cy="2448272"/>
          </a:xfrm>
        </p:spPr>
        <p:txBody>
          <a:bodyPr>
            <a:noAutofit/>
          </a:bodyPr>
          <a:lstStyle/>
          <a:p>
            <a:r>
              <a:rPr lang="ar-SY" sz="10000" dirty="0" smtClean="0">
                <a:solidFill>
                  <a:srgbClr val="00B050"/>
                </a:solidFill>
              </a:rPr>
              <a:t>المدرس</a:t>
            </a:r>
            <a:br>
              <a:rPr lang="ar-SY" sz="10000" dirty="0" smtClean="0">
                <a:solidFill>
                  <a:srgbClr val="00B050"/>
                </a:solidFill>
              </a:rPr>
            </a:br>
            <a:r>
              <a:rPr lang="ar-SY" sz="10000" dirty="0" smtClean="0">
                <a:solidFill>
                  <a:srgbClr val="00B050"/>
                </a:solidFill>
              </a:rPr>
              <a:t>ماهر صالح</a:t>
            </a:r>
            <a:endParaRPr lang="ar-SA" sz="10000" dirty="0">
              <a:solidFill>
                <a:srgbClr val="00B050"/>
              </a:solidFill>
            </a:endParaRPr>
          </a:p>
        </p:txBody>
      </p:sp>
      <p:sp>
        <p:nvSpPr>
          <p:cNvPr id="3" name="عنصر نائب للتاريخ 2"/>
          <p:cNvSpPr>
            <a:spLocks noGrp="1"/>
          </p:cNvSpPr>
          <p:nvPr>
            <p:ph type="dt" sz="half" idx="10"/>
          </p:nvPr>
        </p:nvSpPr>
        <p:spPr/>
        <p:txBody>
          <a:bodyPr/>
          <a:lstStyle/>
          <a:p>
            <a:fld id="{1BAA209F-69DB-4674-B942-960F372B6002}" type="uaqdatetime1">
              <a:rPr lang="ar-SA" smtClean="0"/>
              <a:t>15/01/41</a:t>
            </a:fld>
            <a:endParaRPr lang="ar-SA"/>
          </a:p>
        </p:txBody>
      </p:sp>
      <p:sp>
        <p:nvSpPr>
          <p:cNvPr id="4" name="عنصر نائب للتذييل 3"/>
          <p:cNvSpPr>
            <a:spLocks noGrp="1"/>
          </p:cNvSpPr>
          <p:nvPr>
            <p:ph type="ftr" sz="quarter" idx="11"/>
          </p:nvPr>
        </p:nvSpPr>
        <p:spPr/>
        <p:txBody>
          <a:bodyPr/>
          <a:lstStyle/>
          <a:p>
            <a:r>
              <a:rPr lang="ar-SA" smtClean="0">
                <a:solidFill>
                  <a:srgbClr val="000099"/>
                </a:solidFill>
              </a:rPr>
              <a:t>المنصة التربوية السورية </a:t>
            </a:r>
            <a:endParaRPr lang="ar-SA" dirty="0">
              <a:solidFill>
                <a:srgbClr val="000099"/>
              </a:solidFill>
            </a:endParaRPr>
          </a:p>
        </p:txBody>
      </p:sp>
      <p:sp>
        <p:nvSpPr>
          <p:cNvPr id="5" name="عنصر نائب لرقم الشريحة 4"/>
          <p:cNvSpPr>
            <a:spLocks noGrp="1"/>
          </p:cNvSpPr>
          <p:nvPr>
            <p:ph type="sldNum" sz="quarter" idx="12"/>
          </p:nvPr>
        </p:nvSpPr>
        <p:spPr/>
        <p:txBody>
          <a:bodyPr/>
          <a:lstStyle/>
          <a:p>
            <a:fld id="{C03279EE-6DF1-4571-A8E1-1E8267AF85A8}" type="slidenum">
              <a:rPr lang="ar-SA" smtClean="0"/>
              <a:t>21</a:t>
            </a:fld>
            <a:endParaRPr lang="ar-SA"/>
          </a:p>
        </p:txBody>
      </p:sp>
    </p:spTree>
    <p:extLst>
      <p:ext uri="{BB962C8B-B14F-4D97-AF65-F5344CB8AC3E}">
        <p14:creationId xmlns:p14="http://schemas.microsoft.com/office/powerpoint/2010/main" val="8257389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1)">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899592" y="692696"/>
            <a:ext cx="7772400" cy="5040560"/>
          </a:xfrm>
        </p:spPr>
        <p:txBody>
          <a:bodyPr>
            <a:normAutofit fontScale="90000"/>
          </a:bodyPr>
          <a:lstStyle/>
          <a:p>
            <a:pPr fontAlgn="base">
              <a:lnSpc>
                <a:spcPct val="90000"/>
              </a:lnSpc>
              <a:spcAft>
                <a:spcPts val="1345"/>
              </a:spcAft>
            </a:pPr>
            <a:r>
              <a:rPr lang="ar-SY" sz="2700" dirty="0" smtClean="0">
                <a:solidFill>
                  <a:srgbClr val="002060"/>
                </a:solidFill>
                <a:latin typeface="Calibri" panose="020F0502020204030204" pitchFamily="34" charset="0"/>
                <a:ea typeface="+mn-ea"/>
                <a:cs typeface="Simplified Arabic" panose="02020603050405020304" pitchFamily="18" charset="-78"/>
              </a:rPr>
              <a:t/>
            </a:r>
            <a:br>
              <a:rPr lang="ar-SY" sz="2700" dirty="0" smtClean="0">
                <a:solidFill>
                  <a:srgbClr val="002060"/>
                </a:solidFill>
                <a:latin typeface="Calibri" panose="020F0502020204030204" pitchFamily="34" charset="0"/>
                <a:ea typeface="+mn-ea"/>
                <a:cs typeface="Simplified Arabic" panose="02020603050405020304" pitchFamily="18" charset="-78"/>
              </a:rPr>
            </a:br>
            <a:r>
              <a:rPr lang="ar-SY" sz="2700" dirty="0" smtClean="0">
                <a:solidFill>
                  <a:srgbClr val="002060"/>
                </a:solidFill>
                <a:latin typeface="Calibri" panose="020F0502020204030204" pitchFamily="34" charset="0"/>
                <a:ea typeface="+mn-ea"/>
                <a:cs typeface="Simplified Arabic" panose="02020603050405020304" pitchFamily="18" charset="-78"/>
              </a:rPr>
              <a:t>قراءة </a:t>
            </a:r>
            <a:r>
              <a:rPr lang="ar-SY" sz="2700" dirty="0">
                <a:solidFill>
                  <a:srgbClr val="002060"/>
                </a:solidFill>
                <a:latin typeface="Calibri" panose="020F0502020204030204" pitchFamily="34" charset="0"/>
                <a:ea typeface="+mn-ea"/>
                <a:cs typeface="Simplified Arabic" panose="02020603050405020304" pitchFamily="18" charset="-78"/>
              </a:rPr>
              <a:t>النص أمام الطّلاب </a:t>
            </a:r>
            <a:r>
              <a:rPr lang="ar-SY" sz="2700" dirty="0" smtClean="0">
                <a:solidFill>
                  <a:srgbClr val="002060"/>
                </a:solidFill>
                <a:latin typeface="Calibri" panose="020F0502020204030204" pitchFamily="34" charset="0"/>
                <a:ea typeface="+mn-ea"/>
                <a:cs typeface="Simplified Arabic" panose="02020603050405020304" pitchFamily="18" charset="-78"/>
              </a:rPr>
              <a:t> </a:t>
            </a:r>
            <a:br>
              <a:rPr lang="ar-SY" sz="2700" dirty="0" smtClean="0">
                <a:solidFill>
                  <a:srgbClr val="002060"/>
                </a:solidFill>
                <a:latin typeface="Calibri" panose="020F0502020204030204" pitchFamily="34" charset="0"/>
                <a:ea typeface="+mn-ea"/>
                <a:cs typeface="Simplified Arabic" panose="02020603050405020304" pitchFamily="18" charset="-78"/>
              </a:rPr>
            </a:br>
            <a:r>
              <a:rPr lang="ar-SY" sz="2700" dirty="0" smtClean="0">
                <a:solidFill>
                  <a:srgbClr val="002060"/>
                </a:solidFill>
                <a:latin typeface="Calibri" panose="020F0502020204030204" pitchFamily="34" charset="0"/>
                <a:ea typeface="+mn-ea"/>
                <a:cs typeface="Simplified Arabic" panose="02020603050405020304" pitchFamily="18" charset="-78"/>
              </a:rPr>
              <a:t>ثم </a:t>
            </a:r>
            <a:r>
              <a:rPr lang="ar-SY" sz="2700" dirty="0">
                <a:solidFill>
                  <a:srgbClr val="002060"/>
                </a:solidFill>
                <a:latin typeface="Calibri" panose="020F0502020204030204" pitchFamily="34" charset="0"/>
                <a:ea typeface="+mn-ea"/>
                <a:cs typeface="Simplified Arabic" panose="02020603050405020304" pitchFamily="18" charset="-78"/>
              </a:rPr>
              <a:t>الطلب منهم قراءة النص قراءة صامتة</a:t>
            </a:r>
            <a:r>
              <a:rPr lang="en-US" sz="2700" dirty="0">
                <a:solidFill>
                  <a:srgbClr val="002060"/>
                </a:solidFill>
                <a:latin typeface="Calibri" panose="020F0502020204030204" pitchFamily="34" charset="0"/>
                <a:ea typeface="Times New Roman" panose="02020603050405020304" pitchFamily="18" charset="0"/>
                <a:cs typeface="Arial" panose="020B0604020202020204" pitchFamily="34" charset="0"/>
              </a:rPr>
              <a:t/>
            </a:r>
            <a:br>
              <a:rPr lang="en-US" sz="2700" dirty="0">
                <a:solidFill>
                  <a:srgbClr val="002060"/>
                </a:solidFill>
                <a:latin typeface="Calibri" panose="020F0502020204030204" pitchFamily="34" charset="0"/>
                <a:ea typeface="Times New Roman" panose="02020603050405020304" pitchFamily="18" charset="0"/>
                <a:cs typeface="Arial" panose="020B0604020202020204" pitchFamily="34" charset="0"/>
              </a:rPr>
            </a:br>
            <a:r>
              <a:rPr lang="ar-SY" sz="2700" dirty="0">
                <a:solidFill>
                  <a:srgbClr val="002060"/>
                </a:solidFill>
                <a:latin typeface="Calibri" panose="020F0502020204030204" pitchFamily="34" charset="0"/>
                <a:ea typeface="+mn-ea"/>
                <a:cs typeface="Simplified Arabic" panose="02020603050405020304" pitchFamily="18" charset="-78"/>
              </a:rPr>
              <a:t>تحديد الإشكالية الأساسيّة في النص أو الغرض الذي يتحدث عنه النص </a:t>
            </a:r>
            <a:r>
              <a:rPr lang="en-US" sz="2700" dirty="0">
                <a:solidFill>
                  <a:srgbClr val="002060"/>
                </a:solidFill>
                <a:latin typeface="Calibri" panose="020F0502020204030204" pitchFamily="34" charset="0"/>
                <a:ea typeface="Times New Roman" panose="02020603050405020304" pitchFamily="18" charset="0"/>
                <a:cs typeface="Arial" panose="020B0604020202020204" pitchFamily="34" charset="0"/>
              </a:rPr>
              <a:t/>
            </a:r>
            <a:br>
              <a:rPr lang="en-US" sz="2700" dirty="0">
                <a:solidFill>
                  <a:srgbClr val="002060"/>
                </a:solidFill>
                <a:latin typeface="Calibri" panose="020F0502020204030204" pitchFamily="34" charset="0"/>
                <a:ea typeface="Times New Roman" panose="02020603050405020304" pitchFamily="18" charset="0"/>
                <a:cs typeface="Arial" panose="020B0604020202020204" pitchFamily="34" charset="0"/>
              </a:rPr>
            </a:br>
            <a:r>
              <a:rPr lang="ar-SA" sz="2700" dirty="0">
                <a:solidFill>
                  <a:srgbClr val="002060"/>
                </a:solidFill>
                <a:latin typeface="Calibri" panose="020F0502020204030204" pitchFamily="34" charset="0"/>
                <a:ea typeface="+mn-ea"/>
                <a:cs typeface="Simplified Arabic" panose="02020603050405020304" pitchFamily="18" charset="-78"/>
              </a:rPr>
              <a:t>توضيح أهم الأفكار الرّئيسيّة في النص </a:t>
            </a:r>
            <a:r>
              <a:rPr lang="en-US" sz="2700" dirty="0">
                <a:solidFill>
                  <a:srgbClr val="002060"/>
                </a:solidFill>
                <a:latin typeface="Calibri" panose="020F0502020204030204" pitchFamily="34" charset="0"/>
                <a:ea typeface="Times New Roman" panose="02020603050405020304" pitchFamily="18" charset="0"/>
                <a:cs typeface="Arial" panose="020B0604020202020204" pitchFamily="34" charset="0"/>
              </a:rPr>
              <a:t/>
            </a:r>
            <a:br>
              <a:rPr lang="en-US" sz="2700" dirty="0">
                <a:solidFill>
                  <a:srgbClr val="002060"/>
                </a:solidFill>
                <a:latin typeface="Calibri" panose="020F0502020204030204" pitchFamily="34" charset="0"/>
                <a:ea typeface="Times New Roman" panose="02020603050405020304" pitchFamily="18" charset="0"/>
                <a:cs typeface="Arial" panose="020B0604020202020204" pitchFamily="34" charset="0"/>
              </a:rPr>
            </a:br>
            <a:r>
              <a:rPr lang="ar-SA" sz="2700" dirty="0">
                <a:solidFill>
                  <a:srgbClr val="002060"/>
                </a:solidFill>
                <a:latin typeface="Calibri" panose="020F0502020204030204" pitchFamily="34" charset="0"/>
                <a:ea typeface="+mn-ea"/>
                <a:cs typeface="Simplified Arabic" panose="02020603050405020304" pitchFamily="18" charset="-78"/>
              </a:rPr>
              <a:t>وضع عنوان آخر للنص </a:t>
            </a:r>
            <a:r>
              <a:rPr lang="en-US" sz="2700" dirty="0">
                <a:solidFill>
                  <a:srgbClr val="002060"/>
                </a:solidFill>
                <a:latin typeface="Calibri" panose="020F0502020204030204" pitchFamily="34" charset="0"/>
                <a:ea typeface="Times New Roman" panose="02020603050405020304" pitchFamily="18" charset="0"/>
                <a:cs typeface="Arial" panose="020B0604020202020204" pitchFamily="34" charset="0"/>
              </a:rPr>
              <a:t/>
            </a:r>
            <a:br>
              <a:rPr lang="en-US" sz="2700" dirty="0">
                <a:solidFill>
                  <a:srgbClr val="002060"/>
                </a:solidFill>
                <a:latin typeface="Calibri" panose="020F0502020204030204" pitchFamily="34" charset="0"/>
                <a:ea typeface="Times New Roman" panose="02020603050405020304" pitchFamily="18" charset="0"/>
                <a:cs typeface="Arial" panose="020B0604020202020204" pitchFamily="34" charset="0"/>
              </a:rPr>
            </a:br>
            <a:r>
              <a:rPr lang="ar-SY" sz="2700" dirty="0">
                <a:solidFill>
                  <a:srgbClr val="002060"/>
                </a:solidFill>
                <a:latin typeface="Calibri" panose="020F0502020204030204" pitchFamily="34" charset="0"/>
                <a:ea typeface="+mn-ea"/>
                <a:cs typeface="Simplified Arabic" panose="02020603050405020304" pitchFamily="18" charset="-78"/>
              </a:rPr>
              <a:t>تحديد المصطلحات الجديدة الواردة في النص وشرح معناها </a:t>
            </a:r>
            <a:r>
              <a:rPr lang="en-US" sz="2700" dirty="0">
                <a:solidFill>
                  <a:srgbClr val="002060"/>
                </a:solidFill>
                <a:latin typeface="Calibri" panose="020F0502020204030204" pitchFamily="34" charset="0"/>
                <a:ea typeface="Times New Roman" panose="02020603050405020304" pitchFamily="18" charset="0"/>
                <a:cs typeface="Arial" panose="020B0604020202020204" pitchFamily="34" charset="0"/>
              </a:rPr>
              <a:t/>
            </a:r>
            <a:br>
              <a:rPr lang="en-US" sz="2700" dirty="0">
                <a:solidFill>
                  <a:srgbClr val="002060"/>
                </a:solidFill>
                <a:latin typeface="Calibri" panose="020F0502020204030204" pitchFamily="34" charset="0"/>
                <a:ea typeface="Times New Roman" panose="02020603050405020304" pitchFamily="18" charset="0"/>
                <a:cs typeface="Arial" panose="020B0604020202020204" pitchFamily="34" charset="0"/>
              </a:rPr>
            </a:br>
            <a:r>
              <a:rPr lang="ar-SY" sz="2700" dirty="0">
                <a:solidFill>
                  <a:srgbClr val="002060"/>
                </a:solidFill>
                <a:latin typeface="Calibri" panose="020F0502020204030204" pitchFamily="34" charset="0"/>
                <a:ea typeface="+mn-ea"/>
                <a:cs typeface="Simplified Arabic" panose="02020603050405020304" pitchFamily="18" charset="-78"/>
              </a:rPr>
              <a:t>تبيان أسلوب الكاتب أو الطّريقة التي دافع بها عن أفكاره</a:t>
            </a:r>
            <a:r>
              <a:rPr lang="en-US" sz="2700" dirty="0">
                <a:solidFill>
                  <a:srgbClr val="002060"/>
                </a:solidFill>
                <a:latin typeface="Calibri" panose="020F0502020204030204" pitchFamily="34" charset="0"/>
                <a:ea typeface="Times New Roman" panose="02020603050405020304" pitchFamily="18" charset="0"/>
                <a:cs typeface="Arial" panose="020B0604020202020204" pitchFamily="34" charset="0"/>
              </a:rPr>
              <a:t/>
            </a:r>
            <a:br>
              <a:rPr lang="en-US" sz="2700" dirty="0">
                <a:solidFill>
                  <a:srgbClr val="002060"/>
                </a:solidFill>
                <a:latin typeface="Calibri" panose="020F0502020204030204" pitchFamily="34" charset="0"/>
                <a:ea typeface="Times New Roman" panose="02020603050405020304" pitchFamily="18" charset="0"/>
                <a:cs typeface="Arial" panose="020B0604020202020204" pitchFamily="34" charset="0"/>
              </a:rPr>
            </a:br>
            <a:r>
              <a:rPr lang="ar-SY" sz="2700" dirty="0">
                <a:solidFill>
                  <a:srgbClr val="002060"/>
                </a:solidFill>
                <a:latin typeface="Calibri" panose="020F0502020204030204" pitchFamily="34" charset="0"/>
                <a:ea typeface="+mn-ea"/>
                <a:cs typeface="Simplified Arabic" panose="02020603050405020304" pitchFamily="18" charset="-78"/>
              </a:rPr>
              <a:t>(طريقة العرض، برهان، تحليل)</a:t>
            </a:r>
            <a:r>
              <a:rPr lang="en-US" sz="2700" dirty="0">
                <a:solidFill>
                  <a:srgbClr val="002060"/>
                </a:solidFill>
                <a:latin typeface="Calibri" panose="020F0502020204030204" pitchFamily="34" charset="0"/>
                <a:ea typeface="Times New Roman" panose="02020603050405020304" pitchFamily="18" charset="0"/>
                <a:cs typeface="Arial" panose="020B0604020202020204" pitchFamily="34" charset="0"/>
              </a:rPr>
              <a:t/>
            </a:r>
            <a:br>
              <a:rPr lang="en-US" sz="2700" dirty="0">
                <a:solidFill>
                  <a:srgbClr val="002060"/>
                </a:solidFill>
                <a:latin typeface="Calibri" panose="020F0502020204030204" pitchFamily="34" charset="0"/>
                <a:ea typeface="Times New Roman" panose="02020603050405020304" pitchFamily="18" charset="0"/>
                <a:cs typeface="Arial" panose="020B0604020202020204" pitchFamily="34" charset="0"/>
              </a:rPr>
            </a:br>
            <a:r>
              <a:rPr lang="ar-SA" sz="2700" dirty="0">
                <a:solidFill>
                  <a:srgbClr val="002060"/>
                </a:solidFill>
                <a:latin typeface="Calibri" panose="020F0502020204030204" pitchFamily="34" charset="0"/>
                <a:ea typeface="+mn-ea"/>
                <a:cs typeface="Simplified Arabic" panose="02020603050405020304" pitchFamily="18" charset="-78"/>
              </a:rPr>
              <a:t>فكرة عن حياة الفيلسوف صاحب النص</a:t>
            </a:r>
            <a:r>
              <a:rPr lang="en-US" sz="4800" dirty="0">
                <a:solidFill>
                  <a:srgbClr val="002060"/>
                </a:solidFill>
                <a:latin typeface="Calibri" panose="020F0502020204030204" pitchFamily="34" charset="0"/>
                <a:ea typeface="Times New Roman" panose="02020603050405020304" pitchFamily="18" charset="0"/>
                <a:cs typeface="Arial" panose="020B0604020202020204" pitchFamily="34" charset="0"/>
              </a:rPr>
              <a:t/>
            </a:r>
            <a:br>
              <a:rPr lang="en-US" sz="4800" dirty="0">
                <a:solidFill>
                  <a:srgbClr val="002060"/>
                </a:solidFill>
                <a:latin typeface="Calibri" panose="020F0502020204030204" pitchFamily="34" charset="0"/>
                <a:ea typeface="Times New Roman" panose="02020603050405020304" pitchFamily="18" charset="0"/>
                <a:cs typeface="Arial" panose="020B0604020202020204" pitchFamily="34" charset="0"/>
              </a:rPr>
            </a:br>
            <a:endParaRPr lang="ar-SA" sz="6500" dirty="0">
              <a:solidFill>
                <a:srgbClr val="002060"/>
              </a:solidFill>
            </a:endParaRPr>
          </a:p>
        </p:txBody>
      </p:sp>
      <p:sp>
        <p:nvSpPr>
          <p:cNvPr id="3" name="عنصر نائب للتاريخ 2"/>
          <p:cNvSpPr>
            <a:spLocks noGrp="1"/>
          </p:cNvSpPr>
          <p:nvPr>
            <p:ph type="dt" sz="half" idx="10"/>
          </p:nvPr>
        </p:nvSpPr>
        <p:spPr/>
        <p:txBody>
          <a:bodyPr/>
          <a:lstStyle/>
          <a:p>
            <a:fld id="{05F8D225-17BE-4434-AE52-3E31942134A0}" type="uaqdatetime1">
              <a:rPr lang="ar-SA" smtClean="0"/>
              <a:t>15/01/41</a:t>
            </a:fld>
            <a:endParaRPr lang="ar-SA"/>
          </a:p>
        </p:txBody>
      </p:sp>
      <p:sp>
        <p:nvSpPr>
          <p:cNvPr id="4" name="عنصر نائب للتذييل 3"/>
          <p:cNvSpPr>
            <a:spLocks noGrp="1"/>
          </p:cNvSpPr>
          <p:nvPr>
            <p:ph type="ftr" sz="quarter" idx="11"/>
          </p:nvPr>
        </p:nvSpPr>
        <p:spPr/>
        <p:txBody>
          <a:bodyPr/>
          <a:lstStyle/>
          <a:p>
            <a:r>
              <a:rPr lang="ar-SA" smtClean="0">
                <a:solidFill>
                  <a:srgbClr val="000099"/>
                </a:solidFill>
              </a:rPr>
              <a:t>المنصة التربوية السورية </a:t>
            </a:r>
            <a:endParaRPr lang="ar-SA" dirty="0">
              <a:solidFill>
                <a:srgbClr val="000099"/>
              </a:solidFill>
            </a:endParaRPr>
          </a:p>
        </p:txBody>
      </p:sp>
      <p:sp>
        <p:nvSpPr>
          <p:cNvPr id="5" name="عنصر نائب لرقم الشريحة 4"/>
          <p:cNvSpPr>
            <a:spLocks noGrp="1"/>
          </p:cNvSpPr>
          <p:nvPr>
            <p:ph type="sldNum" sz="quarter" idx="12"/>
          </p:nvPr>
        </p:nvSpPr>
        <p:spPr/>
        <p:txBody>
          <a:bodyPr/>
          <a:lstStyle/>
          <a:p>
            <a:fld id="{C03279EE-6DF1-4571-A8E1-1E8267AF85A8}" type="slidenum">
              <a:rPr lang="ar-SA" smtClean="0"/>
              <a:t>3</a:t>
            </a:fld>
            <a:endParaRPr lang="ar-SA"/>
          </a:p>
        </p:txBody>
      </p:sp>
    </p:spTree>
    <p:extLst>
      <p:ext uri="{BB962C8B-B14F-4D97-AF65-F5344CB8AC3E}">
        <p14:creationId xmlns:p14="http://schemas.microsoft.com/office/powerpoint/2010/main" val="25903636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00000" r="100000"/>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251520" y="1484784"/>
            <a:ext cx="7668344" cy="5174035"/>
          </a:xfrm>
        </p:spPr>
        <p:txBody>
          <a:bodyPr>
            <a:noAutofit/>
          </a:bodyPr>
          <a:lstStyle/>
          <a:p>
            <a:r>
              <a:rPr lang="ar-SA" b="1" dirty="0" smtClean="0">
                <a:solidFill>
                  <a:srgbClr val="FF0000"/>
                </a:solidFill>
              </a:rPr>
              <a:t>من كتابه الفلسفة </a:t>
            </a:r>
            <a:r>
              <a:rPr lang="ar-SA" b="1" dirty="0">
                <a:solidFill>
                  <a:srgbClr val="FF0000"/>
                </a:solidFill>
              </a:rPr>
              <a:t>لغير </a:t>
            </a:r>
            <a:r>
              <a:rPr lang="ar-SA" b="1" dirty="0" smtClean="0">
                <a:solidFill>
                  <a:srgbClr val="FF0000"/>
                </a:solidFill>
              </a:rPr>
              <a:t>الفلاسفة لويس ألتوسير</a:t>
            </a:r>
            <a:endParaRPr lang="ar-SY" dirty="0" smtClean="0">
              <a:solidFill>
                <a:srgbClr val="002060"/>
              </a:solidFill>
            </a:endParaRPr>
          </a:p>
          <a:p>
            <a:pPr marL="0" indent="0" algn="ctr">
              <a:buNone/>
            </a:pPr>
            <a:r>
              <a:rPr lang="ar-SY" dirty="0" smtClean="0">
                <a:solidFill>
                  <a:srgbClr val="002060"/>
                </a:solidFill>
              </a:rPr>
              <a:t>يتوجه </a:t>
            </a:r>
            <a:r>
              <a:rPr lang="ar-SY" dirty="0">
                <a:solidFill>
                  <a:srgbClr val="002060"/>
                </a:solidFill>
              </a:rPr>
              <a:t>هذا النص إلى جميع القراء الذين يصنفون أنفسهم عن خطأ أو عن صواب في عداد (الذين ليسوا بفلاسفة) والذين مع ذلك </a:t>
            </a:r>
            <a:r>
              <a:rPr lang="ar-SY" b="1" dirty="0">
                <a:solidFill>
                  <a:srgbClr val="000099"/>
                </a:solidFill>
              </a:rPr>
              <a:t>يبغون </a:t>
            </a:r>
            <a:r>
              <a:rPr lang="ar-SY" dirty="0">
                <a:solidFill>
                  <a:srgbClr val="002060"/>
                </a:solidFill>
              </a:rPr>
              <a:t>أخذ فكرة عما تكون الفلسفة. فماذا يقول هؤلاء؟!</a:t>
            </a:r>
            <a:endParaRPr lang="en-US" dirty="0">
              <a:solidFill>
                <a:srgbClr val="002060"/>
              </a:solidFill>
            </a:endParaRPr>
          </a:p>
          <a:p>
            <a:pPr marL="0" indent="0" algn="ctr">
              <a:buNone/>
            </a:pPr>
            <a:r>
              <a:rPr lang="ar-SY" dirty="0">
                <a:solidFill>
                  <a:srgbClr val="FF0066"/>
                </a:solidFill>
              </a:rPr>
              <a:t>العامل الفلاح....: </a:t>
            </a:r>
            <a:r>
              <a:rPr lang="ar-SY" dirty="0">
                <a:solidFill>
                  <a:srgbClr val="002060"/>
                </a:solidFill>
              </a:rPr>
              <a:t>«فيما يتعلق بنا نحن لا </a:t>
            </a:r>
            <a:r>
              <a:rPr lang="ar-SY" b="1" dirty="0">
                <a:solidFill>
                  <a:srgbClr val="000099"/>
                </a:solidFill>
              </a:rPr>
              <a:t>نفقه</a:t>
            </a:r>
            <a:r>
              <a:rPr lang="ar-SY" dirty="0">
                <a:solidFill>
                  <a:srgbClr val="002060"/>
                </a:solidFill>
              </a:rPr>
              <a:t> شيئاً في الفلسفة، هي شيء لا يعنينا، إنها شأن مثقفين ذوي اختصاص، شيء في غاية الصعوبة، ولم يكلمنا عنها أحد على الإطلاق، تركنا المدرسة قبل أن ندرسها». </a:t>
            </a:r>
            <a:endParaRPr lang="en-US" dirty="0">
              <a:solidFill>
                <a:srgbClr val="002060"/>
              </a:solidFill>
            </a:endParaRPr>
          </a:p>
          <a:p>
            <a:pPr marL="0" indent="0" algn="ctr">
              <a:buNone/>
            </a:pPr>
            <a:endParaRPr lang="ar-SA" sz="3800" dirty="0"/>
          </a:p>
        </p:txBody>
      </p:sp>
      <p:pic>
        <p:nvPicPr>
          <p:cNvPr id="2" name="صورة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269996" y="-39572"/>
            <a:ext cx="2886968" cy="1468938"/>
          </a:xfrm>
          <a:prstGeom prst="rect">
            <a:avLst/>
          </a:prstGeom>
        </p:spPr>
      </p:pic>
      <p:sp>
        <p:nvSpPr>
          <p:cNvPr id="4" name="عنصر نائب للتاريخ 3"/>
          <p:cNvSpPr>
            <a:spLocks noGrp="1"/>
          </p:cNvSpPr>
          <p:nvPr>
            <p:ph type="dt" sz="half" idx="10"/>
          </p:nvPr>
        </p:nvSpPr>
        <p:spPr/>
        <p:txBody>
          <a:bodyPr/>
          <a:lstStyle/>
          <a:p>
            <a:fld id="{AF5C494E-A0E8-4C1F-8B66-E352FC63BAAB}" type="uaqdatetime1">
              <a:rPr lang="ar-SA" smtClean="0"/>
              <a:t>15/01/41</a:t>
            </a:fld>
            <a:endParaRPr lang="ar-SA"/>
          </a:p>
        </p:txBody>
      </p:sp>
      <p:sp>
        <p:nvSpPr>
          <p:cNvPr id="5" name="عنصر نائب للتذييل 4"/>
          <p:cNvSpPr>
            <a:spLocks noGrp="1"/>
          </p:cNvSpPr>
          <p:nvPr>
            <p:ph type="ftr" sz="quarter" idx="11"/>
          </p:nvPr>
        </p:nvSpPr>
        <p:spPr/>
        <p:txBody>
          <a:bodyPr/>
          <a:lstStyle/>
          <a:p>
            <a:r>
              <a:rPr lang="ar-SA" smtClean="0">
                <a:solidFill>
                  <a:srgbClr val="000099"/>
                </a:solidFill>
              </a:rPr>
              <a:t>المنصة التربوية السورية </a:t>
            </a:r>
            <a:endParaRPr lang="ar-SA" dirty="0">
              <a:solidFill>
                <a:srgbClr val="000099"/>
              </a:solidFill>
            </a:endParaRPr>
          </a:p>
        </p:txBody>
      </p:sp>
      <p:sp>
        <p:nvSpPr>
          <p:cNvPr id="6" name="عنصر نائب لرقم الشريحة 5"/>
          <p:cNvSpPr>
            <a:spLocks noGrp="1"/>
          </p:cNvSpPr>
          <p:nvPr>
            <p:ph type="sldNum" sz="quarter" idx="12"/>
          </p:nvPr>
        </p:nvSpPr>
        <p:spPr/>
        <p:txBody>
          <a:bodyPr/>
          <a:lstStyle/>
          <a:p>
            <a:fld id="{C03279EE-6DF1-4571-A8E1-1E8267AF85A8}" type="slidenum">
              <a:rPr lang="ar-SA" smtClean="0"/>
              <a:t>4</a:t>
            </a:fld>
            <a:endParaRPr lang="ar-SA"/>
          </a:p>
        </p:txBody>
      </p:sp>
    </p:spTree>
    <p:extLst>
      <p:ext uri="{BB962C8B-B14F-4D97-AF65-F5344CB8AC3E}">
        <p14:creationId xmlns:p14="http://schemas.microsoft.com/office/powerpoint/2010/main" val="24171237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heel(1)">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heel(1)">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1"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heel(1)">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nodeType="clickEffect">
                                  <p:stCondLst>
                                    <p:cond delay="0"/>
                                  </p:stCondLst>
                                  <p:childTnLst>
                                    <p:set>
                                      <p:cBhvr>
                                        <p:cTn id="21" dur="1" fill="hold">
                                          <p:stCondLst>
                                            <p:cond delay="0"/>
                                          </p:stCondLst>
                                        </p:cTn>
                                        <p:tgtEl>
                                          <p:spTgt spid="2"/>
                                        </p:tgtEl>
                                        <p:attrNameLst>
                                          <p:attrName>style.visibility</p:attrName>
                                        </p:attrNameLst>
                                      </p:cBhvr>
                                      <p:to>
                                        <p:strVal val="visible"/>
                                      </p:to>
                                    </p:set>
                                    <p:animEffect transition="in" filter="circle(in)">
                                      <p:cBhvr>
                                        <p:cTn id="22"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1403648" y="1628800"/>
            <a:ext cx="7355160" cy="4525963"/>
          </a:xfrm>
        </p:spPr>
        <p:txBody>
          <a:bodyPr>
            <a:noAutofit/>
          </a:bodyPr>
          <a:lstStyle/>
          <a:p>
            <a:pPr marL="0" indent="0" algn="ctr">
              <a:buNone/>
            </a:pPr>
            <a:r>
              <a:rPr lang="ar-SY" b="1" dirty="0">
                <a:solidFill>
                  <a:srgbClr val="FF0066"/>
                </a:solidFill>
              </a:rPr>
              <a:t>الموظف، الطبيب، المهندس.. </a:t>
            </a:r>
            <a:r>
              <a:rPr lang="ar-SY" dirty="0">
                <a:solidFill>
                  <a:srgbClr val="002060"/>
                </a:solidFill>
              </a:rPr>
              <a:t>: «بلى أنهينا صف الفلسفة لكن كان ذلك في غاية التجريد، </a:t>
            </a:r>
            <a:r>
              <a:rPr lang="ar-SY" b="1" dirty="0">
                <a:solidFill>
                  <a:srgbClr val="002060"/>
                </a:solidFill>
              </a:rPr>
              <a:t>كان الأستاذ متمكناً من مادته</a:t>
            </a:r>
            <a:r>
              <a:rPr lang="ar-SY" dirty="0">
                <a:solidFill>
                  <a:srgbClr val="002060"/>
                </a:solidFill>
              </a:rPr>
              <a:t>، </a:t>
            </a:r>
            <a:r>
              <a:rPr lang="ar-SY" b="1" dirty="0">
                <a:solidFill>
                  <a:srgbClr val="002060"/>
                </a:solidFill>
              </a:rPr>
              <a:t>لكنه كان مغرقاً في الغموض</a:t>
            </a:r>
            <a:r>
              <a:rPr lang="ar-SY" dirty="0">
                <a:solidFill>
                  <a:srgbClr val="002060"/>
                </a:solidFill>
              </a:rPr>
              <a:t>. لم نحفظ منه شيئاً، وإلى ذلك ما جدوى الفلسفة أصلاً». </a:t>
            </a:r>
            <a:endParaRPr lang="en-US" dirty="0">
              <a:solidFill>
                <a:srgbClr val="002060"/>
              </a:solidFill>
            </a:endParaRPr>
          </a:p>
          <a:p>
            <a:pPr marL="0" indent="0" algn="ctr">
              <a:buNone/>
            </a:pPr>
            <a:r>
              <a:rPr lang="ar-SY" b="1" dirty="0">
                <a:solidFill>
                  <a:srgbClr val="FF0066"/>
                </a:solidFill>
              </a:rPr>
              <a:t>وإذا ما سألتهم جميعاً</a:t>
            </a:r>
            <a:r>
              <a:rPr lang="ar-SY" dirty="0">
                <a:solidFill>
                  <a:srgbClr val="002060"/>
                </a:solidFill>
              </a:rPr>
              <a:t>: إذاً بما أنكم لا تعتبرون أنفسكم فلاسفة! مَن مِن الناس في رأيكم يستحقون </a:t>
            </a:r>
            <a:r>
              <a:rPr lang="ar-SY" dirty="0">
                <a:solidFill>
                  <a:srgbClr val="FF0066"/>
                </a:solidFill>
              </a:rPr>
              <a:t>التسمية بفيلسوف</a:t>
            </a:r>
            <a:r>
              <a:rPr lang="ar-SY" dirty="0">
                <a:solidFill>
                  <a:srgbClr val="002060"/>
                </a:solidFill>
              </a:rPr>
              <a:t>. سيجيبون وبالإجماع، أساتذة الفلسفة طبعاً...</a:t>
            </a:r>
            <a:endParaRPr lang="en-US" dirty="0">
              <a:solidFill>
                <a:srgbClr val="002060"/>
              </a:solidFill>
            </a:endParaRPr>
          </a:p>
          <a:p>
            <a:pPr marL="0" indent="0" algn="ctr">
              <a:buNone/>
            </a:pPr>
            <a:endParaRPr lang="ar-SA" sz="3600" dirty="0"/>
          </a:p>
        </p:txBody>
      </p:sp>
      <p:pic>
        <p:nvPicPr>
          <p:cNvPr id="2" name="صورة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979221" y="-55418"/>
            <a:ext cx="2164779" cy="1628800"/>
          </a:xfrm>
          <a:prstGeom prst="rect">
            <a:avLst/>
          </a:prstGeom>
        </p:spPr>
      </p:pic>
      <p:pic>
        <p:nvPicPr>
          <p:cNvPr id="4" name="صورة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99592" y="5157192"/>
            <a:ext cx="3143250" cy="1457325"/>
          </a:xfrm>
          <a:prstGeom prst="rect">
            <a:avLst/>
          </a:prstGeom>
        </p:spPr>
      </p:pic>
      <p:sp>
        <p:nvSpPr>
          <p:cNvPr id="5" name="عنصر نائب للتاريخ 4"/>
          <p:cNvSpPr>
            <a:spLocks noGrp="1"/>
          </p:cNvSpPr>
          <p:nvPr>
            <p:ph type="dt" sz="half" idx="10"/>
          </p:nvPr>
        </p:nvSpPr>
        <p:spPr/>
        <p:txBody>
          <a:bodyPr/>
          <a:lstStyle/>
          <a:p>
            <a:fld id="{F2897C58-202D-47C5-8479-684ECF278CE3}" type="uaqdatetime1">
              <a:rPr lang="ar-SA" smtClean="0"/>
              <a:t>15/01/41</a:t>
            </a:fld>
            <a:endParaRPr lang="ar-SA"/>
          </a:p>
        </p:txBody>
      </p:sp>
      <p:sp>
        <p:nvSpPr>
          <p:cNvPr id="6" name="عنصر نائب للتذييل 5"/>
          <p:cNvSpPr>
            <a:spLocks noGrp="1"/>
          </p:cNvSpPr>
          <p:nvPr>
            <p:ph type="ftr" sz="quarter" idx="11"/>
          </p:nvPr>
        </p:nvSpPr>
        <p:spPr/>
        <p:txBody>
          <a:bodyPr/>
          <a:lstStyle/>
          <a:p>
            <a:r>
              <a:rPr lang="ar-SA" smtClean="0">
                <a:solidFill>
                  <a:srgbClr val="000099"/>
                </a:solidFill>
              </a:rPr>
              <a:t>المنصة التربوية السورية </a:t>
            </a:r>
            <a:endParaRPr lang="ar-SA" dirty="0">
              <a:solidFill>
                <a:srgbClr val="000099"/>
              </a:solidFill>
            </a:endParaRPr>
          </a:p>
        </p:txBody>
      </p:sp>
      <p:sp>
        <p:nvSpPr>
          <p:cNvPr id="7" name="عنصر نائب لرقم الشريحة 6"/>
          <p:cNvSpPr>
            <a:spLocks noGrp="1"/>
          </p:cNvSpPr>
          <p:nvPr>
            <p:ph type="sldNum" sz="quarter" idx="12"/>
          </p:nvPr>
        </p:nvSpPr>
        <p:spPr/>
        <p:txBody>
          <a:bodyPr/>
          <a:lstStyle/>
          <a:p>
            <a:fld id="{C03279EE-6DF1-4571-A8E1-1E8267AF85A8}" type="slidenum">
              <a:rPr lang="ar-SA" smtClean="0"/>
              <a:t>5</a:t>
            </a:fld>
            <a:endParaRPr lang="ar-SA"/>
          </a:p>
        </p:txBody>
      </p:sp>
    </p:spTree>
    <p:extLst>
      <p:ext uri="{BB962C8B-B14F-4D97-AF65-F5344CB8AC3E}">
        <p14:creationId xmlns:p14="http://schemas.microsoft.com/office/powerpoint/2010/main" val="18999209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heel(1)">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heel(1)">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nodeType="clickEffect">
                                  <p:stCondLst>
                                    <p:cond delay="0"/>
                                  </p:stCondLst>
                                  <p:childTnLst>
                                    <p:set>
                                      <p:cBhvr>
                                        <p:cTn id="16" dur="1" fill="hold">
                                          <p:stCondLst>
                                            <p:cond delay="0"/>
                                          </p:stCondLst>
                                        </p:cTn>
                                        <p:tgtEl>
                                          <p:spTgt spid="2"/>
                                        </p:tgtEl>
                                        <p:attrNameLst>
                                          <p:attrName>style.visibility</p:attrName>
                                        </p:attrNameLst>
                                      </p:cBhvr>
                                      <p:to>
                                        <p:strVal val="visible"/>
                                      </p:to>
                                    </p:set>
                                    <p:animEffect transition="in" filter="circle(in)">
                                      <p:cBhvr>
                                        <p:cTn id="17" dur="2000"/>
                                        <p:tgtEl>
                                          <p:spTgt spid="2"/>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nodeType="clickEffect">
                                  <p:stCondLst>
                                    <p:cond delay="0"/>
                                  </p:stCondLst>
                                  <p:childTnLst>
                                    <p:set>
                                      <p:cBhvr>
                                        <p:cTn id="21" dur="1" fill="hold">
                                          <p:stCondLst>
                                            <p:cond delay="0"/>
                                          </p:stCondLst>
                                        </p:cTn>
                                        <p:tgtEl>
                                          <p:spTgt spid="4"/>
                                        </p:tgtEl>
                                        <p:attrNameLst>
                                          <p:attrName>style.visibility</p:attrName>
                                        </p:attrNameLst>
                                      </p:cBhvr>
                                      <p:to>
                                        <p:strVal val="visible"/>
                                      </p:to>
                                    </p:set>
                                    <p:animEffect transition="in" filter="circle(in)">
                                      <p:cBhvr>
                                        <p:cTn id="22"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00000" r="100000"/>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323528" y="1628800"/>
            <a:ext cx="6995120" cy="4925144"/>
          </a:xfrm>
        </p:spPr>
        <p:txBody>
          <a:bodyPr>
            <a:normAutofit/>
          </a:bodyPr>
          <a:lstStyle/>
          <a:p>
            <a:pPr marL="0" indent="0" algn="ctr">
              <a:buNone/>
            </a:pPr>
            <a:r>
              <a:rPr lang="ar-SY" sz="3600" dirty="0">
                <a:solidFill>
                  <a:srgbClr val="002060"/>
                </a:solidFill>
              </a:rPr>
              <a:t>هذا الواقع يطرح بطبيعة الأمر سؤالين: الأول هل من باب المصادفة حقاً أن </a:t>
            </a:r>
            <a:r>
              <a:rPr lang="ar-SY" sz="3600" dirty="0">
                <a:solidFill>
                  <a:srgbClr val="FF0066"/>
                </a:solidFill>
              </a:rPr>
              <a:t>تتعلق الفلسفة إلى هذا الحد بتدريسها، أو بالذين يدرسونها</a:t>
            </a:r>
            <a:r>
              <a:rPr lang="ar-SY" sz="3600" dirty="0">
                <a:solidFill>
                  <a:srgbClr val="002060"/>
                </a:solidFill>
              </a:rPr>
              <a:t>؟</a:t>
            </a:r>
            <a:r>
              <a:rPr lang="ar-SY" sz="3600" u="sng" dirty="0">
                <a:solidFill>
                  <a:srgbClr val="002060"/>
                </a:solidFill>
              </a:rPr>
              <a:t> ينبغي ترجيح الجواب النفي</a:t>
            </a:r>
            <a:r>
              <a:rPr lang="ar-SY" sz="3600" dirty="0">
                <a:solidFill>
                  <a:srgbClr val="002060"/>
                </a:solidFill>
              </a:rPr>
              <a:t>، إذ لا بد من </a:t>
            </a:r>
            <a:r>
              <a:rPr lang="ar-SY" sz="3600" b="1" dirty="0">
                <a:solidFill>
                  <a:srgbClr val="000099"/>
                </a:solidFill>
              </a:rPr>
              <a:t>الإقرار</a:t>
            </a:r>
            <a:r>
              <a:rPr lang="ar-SY" sz="3600" dirty="0">
                <a:solidFill>
                  <a:srgbClr val="002060"/>
                </a:solidFill>
              </a:rPr>
              <a:t> بأن اقتران الفلسفة بالتدريس هذا لا يبدأ مع مرورنا بصفوف الفلسفة، أفلاطون كان يدرس الفلسفة، وأرسطو كان يدرسها أيضاً... </a:t>
            </a:r>
            <a:endParaRPr lang="en-US" sz="3600" dirty="0">
              <a:solidFill>
                <a:srgbClr val="002060"/>
              </a:solidFill>
            </a:endParaRPr>
          </a:p>
          <a:p>
            <a:pPr marL="0" indent="0" algn="ctr">
              <a:buNone/>
            </a:pPr>
            <a:endParaRPr lang="ar-SA" sz="3800" dirty="0"/>
          </a:p>
        </p:txBody>
      </p:sp>
      <p:sp>
        <p:nvSpPr>
          <p:cNvPr id="2" name="عنصر نائب للتاريخ 1"/>
          <p:cNvSpPr>
            <a:spLocks noGrp="1"/>
          </p:cNvSpPr>
          <p:nvPr>
            <p:ph type="dt" sz="half" idx="10"/>
          </p:nvPr>
        </p:nvSpPr>
        <p:spPr/>
        <p:txBody>
          <a:bodyPr/>
          <a:lstStyle/>
          <a:p>
            <a:fld id="{7CDF7487-0A96-4131-91EA-28FB6AEF6640}" type="uaqdatetime1">
              <a:rPr lang="ar-SA" smtClean="0"/>
              <a:t>15/01/41</a:t>
            </a:fld>
            <a:endParaRPr lang="ar-SA"/>
          </a:p>
        </p:txBody>
      </p:sp>
      <p:sp>
        <p:nvSpPr>
          <p:cNvPr id="4" name="عنصر نائب للتذييل 3"/>
          <p:cNvSpPr>
            <a:spLocks noGrp="1"/>
          </p:cNvSpPr>
          <p:nvPr>
            <p:ph type="ftr" sz="quarter" idx="11"/>
          </p:nvPr>
        </p:nvSpPr>
        <p:spPr/>
        <p:txBody>
          <a:bodyPr/>
          <a:lstStyle/>
          <a:p>
            <a:r>
              <a:rPr lang="ar-SA" smtClean="0">
                <a:solidFill>
                  <a:srgbClr val="000099"/>
                </a:solidFill>
              </a:rPr>
              <a:t>المنصة التربوية السورية </a:t>
            </a:r>
            <a:endParaRPr lang="ar-SA" dirty="0">
              <a:solidFill>
                <a:srgbClr val="000099"/>
              </a:solidFill>
            </a:endParaRPr>
          </a:p>
        </p:txBody>
      </p:sp>
      <p:sp>
        <p:nvSpPr>
          <p:cNvPr id="5" name="عنصر نائب لرقم الشريحة 4"/>
          <p:cNvSpPr>
            <a:spLocks noGrp="1"/>
          </p:cNvSpPr>
          <p:nvPr>
            <p:ph type="sldNum" sz="quarter" idx="12"/>
          </p:nvPr>
        </p:nvSpPr>
        <p:spPr/>
        <p:txBody>
          <a:bodyPr/>
          <a:lstStyle/>
          <a:p>
            <a:fld id="{C03279EE-6DF1-4571-A8E1-1E8267AF85A8}" type="slidenum">
              <a:rPr lang="ar-SA" smtClean="0"/>
              <a:t>6</a:t>
            </a:fld>
            <a:endParaRPr lang="ar-SA"/>
          </a:p>
        </p:txBody>
      </p:sp>
    </p:spTree>
    <p:extLst>
      <p:ext uri="{BB962C8B-B14F-4D97-AF65-F5344CB8AC3E}">
        <p14:creationId xmlns:p14="http://schemas.microsoft.com/office/powerpoint/2010/main" val="31521272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heel(1)">
                                      <p:cBhvr>
                                        <p:cTn id="7"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1763688" y="1412776"/>
            <a:ext cx="6923112" cy="5257800"/>
          </a:xfrm>
        </p:spPr>
        <p:txBody>
          <a:bodyPr>
            <a:normAutofit/>
          </a:bodyPr>
          <a:lstStyle/>
          <a:p>
            <a:pPr marL="0" indent="0" algn="ctr">
              <a:buNone/>
            </a:pPr>
            <a:r>
              <a:rPr lang="ar-SY" sz="3300" dirty="0">
                <a:solidFill>
                  <a:srgbClr val="002060"/>
                </a:solidFill>
              </a:rPr>
              <a:t>الثاني - لنمضي قدماً، لما كانت الفلسفة في الظاهر ليست ذات جدوى تذكر في الحياة العملية، بات من الجائز التساؤل: </a:t>
            </a:r>
            <a:r>
              <a:rPr lang="ar-SY" sz="3300" dirty="0">
                <a:solidFill>
                  <a:srgbClr val="FF0066"/>
                </a:solidFill>
              </a:rPr>
              <a:t>ما جدوى الفلسفة. </a:t>
            </a:r>
            <a:r>
              <a:rPr lang="ar-SY" sz="3300" dirty="0">
                <a:solidFill>
                  <a:srgbClr val="002060"/>
                </a:solidFill>
              </a:rPr>
              <a:t>إنكم ترون كيف تجري الأمور مع الفلسفة، يكفي التفكير حول أبسط مظاهرها كي تبرز أمامنا دون أن تترك لنا فرصة لالتقاط أنفاسنا أسئلة غير منتظرة وغير متوقعة وهذه الأسئلة مصاغة على نحو يستوجب أن نطرحها لكن دون أن يكون لدينا وسائل الإجابة عنها، أن نقوم بالتفاتة طويلة جداً وهذه الالتفاتة ليست سوى الفلسفة إياها....</a:t>
            </a:r>
            <a:endParaRPr lang="en-US" sz="3300" dirty="0">
              <a:solidFill>
                <a:srgbClr val="002060"/>
              </a:solidFill>
            </a:endParaRPr>
          </a:p>
          <a:p>
            <a:pPr marL="0" indent="0" algn="ctr">
              <a:buNone/>
            </a:pPr>
            <a:endParaRPr lang="ar-SA" sz="3300" dirty="0"/>
          </a:p>
        </p:txBody>
      </p:sp>
      <p:pic>
        <p:nvPicPr>
          <p:cNvPr id="2" name="صورة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13886"/>
            <a:ext cx="3563888" cy="1268760"/>
          </a:xfrm>
          <a:prstGeom prst="rect">
            <a:avLst/>
          </a:prstGeom>
        </p:spPr>
      </p:pic>
      <p:sp>
        <p:nvSpPr>
          <p:cNvPr id="4" name="عنصر نائب للتاريخ 3"/>
          <p:cNvSpPr>
            <a:spLocks noGrp="1"/>
          </p:cNvSpPr>
          <p:nvPr>
            <p:ph type="dt" sz="half" idx="10"/>
          </p:nvPr>
        </p:nvSpPr>
        <p:spPr/>
        <p:txBody>
          <a:bodyPr/>
          <a:lstStyle/>
          <a:p>
            <a:fld id="{86B4983B-6A3E-4C45-9984-C88E389472E8}" type="uaqdatetime1">
              <a:rPr lang="ar-SA" smtClean="0"/>
              <a:t>15/01/41</a:t>
            </a:fld>
            <a:endParaRPr lang="ar-SA"/>
          </a:p>
        </p:txBody>
      </p:sp>
      <p:sp>
        <p:nvSpPr>
          <p:cNvPr id="5" name="عنصر نائب للتذييل 4"/>
          <p:cNvSpPr>
            <a:spLocks noGrp="1"/>
          </p:cNvSpPr>
          <p:nvPr>
            <p:ph type="ftr" sz="quarter" idx="11"/>
          </p:nvPr>
        </p:nvSpPr>
        <p:spPr/>
        <p:txBody>
          <a:bodyPr/>
          <a:lstStyle/>
          <a:p>
            <a:r>
              <a:rPr lang="ar-SA" smtClean="0">
                <a:solidFill>
                  <a:srgbClr val="000099"/>
                </a:solidFill>
              </a:rPr>
              <a:t>المنصة التربوية السورية </a:t>
            </a:r>
            <a:endParaRPr lang="ar-SA" dirty="0">
              <a:solidFill>
                <a:srgbClr val="000099"/>
              </a:solidFill>
            </a:endParaRPr>
          </a:p>
        </p:txBody>
      </p:sp>
      <p:sp>
        <p:nvSpPr>
          <p:cNvPr id="6" name="عنصر نائب لرقم الشريحة 5"/>
          <p:cNvSpPr>
            <a:spLocks noGrp="1"/>
          </p:cNvSpPr>
          <p:nvPr>
            <p:ph type="sldNum" sz="quarter" idx="12"/>
          </p:nvPr>
        </p:nvSpPr>
        <p:spPr/>
        <p:txBody>
          <a:bodyPr/>
          <a:lstStyle/>
          <a:p>
            <a:fld id="{C03279EE-6DF1-4571-A8E1-1E8267AF85A8}" type="slidenum">
              <a:rPr lang="ar-SA" smtClean="0"/>
              <a:t>7</a:t>
            </a:fld>
            <a:endParaRPr lang="ar-SA"/>
          </a:p>
        </p:txBody>
      </p:sp>
    </p:spTree>
    <p:extLst>
      <p:ext uri="{BB962C8B-B14F-4D97-AF65-F5344CB8AC3E}">
        <p14:creationId xmlns:p14="http://schemas.microsoft.com/office/powerpoint/2010/main" val="38426260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heel(1)">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circle(in)">
                                      <p:cBhvr>
                                        <p:cTn id="12"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00000" r="100000"/>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404664"/>
            <a:ext cx="7812360" cy="5606083"/>
          </a:xfrm>
        </p:spPr>
        <p:txBody>
          <a:bodyPr>
            <a:noAutofit/>
          </a:bodyPr>
          <a:lstStyle/>
          <a:p>
            <a:pPr marL="0" indent="0" algn="ctr">
              <a:buNone/>
            </a:pPr>
            <a:endParaRPr lang="ar-SY" sz="3000" dirty="0" smtClean="0">
              <a:solidFill>
                <a:srgbClr val="002060"/>
              </a:solidFill>
            </a:endParaRPr>
          </a:p>
          <a:p>
            <a:pPr marL="0" indent="0" algn="ctr">
              <a:buNone/>
            </a:pPr>
            <a:endParaRPr lang="ar-SY" sz="3000" dirty="0">
              <a:solidFill>
                <a:srgbClr val="002060"/>
              </a:solidFill>
            </a:endParaRPr>
          </a:p>
          <a:p>
            <a:pPr marL="0" indent="0" algn="ctr">
              <a:buNone/>
            </a:pPr>
            <a:r>
              <a:rPr lang="ar-SY" sz="3000" dirty="0" smtClean="0">
                <a:solidFill>
                  <a:srgbClr val="002060"/>
                </a:solidFill>
              </a:rPr>
              <a:t>أساتذة </a:t>
            </a:r>
            <a:r>
              <a:rPr lang="ar-SY" sz="3000" dirty="0">
                <a:solidFill>
                  <a:srgbClr val="002060"/>
                </a:solidFill>
              </a:rPr>
              <a:t>الفلسفة لهم مشاغلهم الحياتية اليومية كباقي البشر، قد يكونون محبين للموسيقا والرياضة، ليس هذا ما يجعل منهم فلاسفة، </a:t>
            </a:r>
            <a:r>
              <a:rPr lang="ar-SY" sz="3000" b="1" dirty="0">
                <a:solidFill>
                  <a:srgbClr val="002060"/>
                </a:solidFill>
              </a:rPr>
              <a:t>ما يجعل منهم فلاسفة أنهم يعيشون في عالم على حدة، في عالم مغلق، متشكل من المؤلفات البارزة في تاريخ الفلسفة، إنهم يعيشون مع أفلاطون، مع ديكارت مع كانط، مع هيجل، مع هوسرل، مع هيدغر... ماذا يعملون؟ إنهم يقرؤون يعيدون القراءة في أعمال كبار المؤلفين ولا يكفون عن قراءتها، </a:t>
            </a:r>
            <a:r>
              <a:rPr lang="ar-SY" sz="2800" dirty="0">
                <a:solidFill>
                  <a:srgbClr val="002060"/>
                </a:solidFill>
              </a:rPr>
              <a:t>أمر مثير للدهشة مع ذلك إعادة القراءة المستدامة. </a:t>
            </a:r>
            <a:endParaRPr lang="ar-SA" sz="3000" dirty="0"/>
          </a:p>
        </p:txBody>
      </p:sp>
      <p:pic>
        <p:nvPicPr>
          <p:cNvPr id="2" name="صورة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940153" y="23517"/>
            <a:ext cx="3203848" cy="1533275"/>
          </a:xfrm>
          <a:prstGeom prst="rect">
            <a:avLst/>
          </a:prstGeom>
        </p:spPr>
      </p:pic>
      <p:pic>
        <p:nvPicPr>
          <p:cNvPr id="4" name="صورة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5210647"/>
            <a:ext cx="5004048" cy="1458713"/>
          </a:xfrm>
          <a:prstGeom prst="rect">
            <a:avLst/>
          </a:prstGeom>
        </p:spPr>
      </p:pic>
      <p:sp>
        <p:nvSpPr>
          <p:cNvPr id="5" name="عنصر نائب للتاريخ 4"/>
          <p:cNvSpPr>
            <a:spLocks noGrp="1"/>
          </p:cNvSpPr>
          <p:nvPr>
            <p:ph type="dt" sz="half" idx="10"/>
          </p:nvPr>
        </p:nvSpPr>
        <p:spPr/>
        <p:txBody>
          <a:bodyPr/>
          <a:lstStyle/>
          <a:p>
            <a:fld id="{101540C9-0243-47EF-8B3C-42C4E9DF8A90}" type="uaqdatetime1">
              <a:rPr lang="ar-SA" smtClean="0"/>
              <a:t>15/01/41</a:t>
            </a:fld>
            <a:endParaRPr lang="ar-SA"/>
          </a:p>
        </p:txBody>
      </p:sp>
      <p:sp>
        <p:nvSpPr>
          <p:cNvPr id="6" name="عنصر نائب للتذييل 5"/>
          <p:cNvSpPr>
            <a:spLocks noGrp="1"/>
          </p:cNvSpPr>
          <p:nvPr>
            <p:ph type="ftr" sz="quarter" idx="11"/>
          </p:nvPr>
        </p:nvSpPr>
        <p:spPr>
          <a:xfrm>
            <a:off x="4492353" y="6330292"/>
            <a:ext cx="2895600" cy="365125"/>
          </a:xfrm>
        </p:spPr>
        <p:txBody>
          <a:bodyPr/>
          <a:lstStyle/>
          <a:p>
            <a:r>
              <a:rPr lang="ar-SA" b="1" smtClean="0">
                <a:solidFill>
                  <a:srgbClr val="000099"/>
                </a:solidFill>
              </a:rPr>
              <a:t>المنصة التربوية السورية </a:t>
            </a:r>
            <a:endParaRPr lang="ar-SA" b="1" dirty="0">
              <a:solidFill>
                <a:srgbClr val="000099"/>
              </a:solidFill>
            </a:endParaRPr>
          </a:p>
        </p:txBody>
      </p:sp>
      <p:sp>
        <p:nvSpPr>
          <p:cNvPr id="7" name="عنصر نائب لرقم الشريحة 6"/>
          <p:cNvSpPr>
            <a:spLocks noGrp="1"/>
          </p:cNvSpPr>
          <p:nvPr>
            <p:ph type="sldNum" sz="quarter" idx="12"/>
          </p:nvPr>
        </p:nvSpPr>
        <p:spPr/>
        <p:txBody>
          <a:bodyPr/>
          <a:lstStyle/>
          <a:p>
            <a:fld id="{C03279EE-6DF1-4571-A8E1-1E8267AF85A8}" type="slidenum">
              <a:rPr lang="ar-SA" smtClean="0"/>
              <a:t>8</a:t>
            </a:fld>
            <a:endParaRPr lang="ar-SA"/>
          </a:p>
        </p:txBody>
      </p:sp>
    </p:spTree>
    <p:extLst>
      <p:ext uri="{BB962C8B-B14F-4D97-AF65-F5344CB8AC3E}">
        <p14:creationId xmlns:p14="http://schemas.microsoft.com/office/powerpoint/2010/main" val="31796241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wheel(1)">
                                      <p:cBhvr>
                                        <p:cTn id="7" dur="2000"/>
                                        <p:tgtEl>
                                          <p:spTgt spid="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circle(in)">
                                      <p:cBhvr>
                                        <p:cTn id="12" dur="2000"/>
                                        <p:tgtEl>
                                          <p:spTgt spid="2"/>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1" fill="hold"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wheel(1)">
                                      <p:cBhvr>
                                        <p:cTn id="1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1259632" y="1268760"/>
            <a:ext cx="7427168" cy="4525963"/>
          </a:xfrm>
        </p:spPr>
        <p:txBody>
          <a:bodyPr>
            <a:normAutofit fontScale="92500" lnSpcReduction="20000"/>
          </a:bodyPr>
          <a:lstStyle/>
          <a:p>
            <a:pPr marL="0" indent="0" algn="ctr">
              <a:buNone/>
            </a:pPr>
            <a:endParaRPr lang="ar-SY" sz="3800" dirty="0" smtClean="0">
              <a:solidFill>
                <a:srgbClr val="002060"/>
              </a:solidFill>
            </a:endParaRPr>
          </a:p>
          <a:p>
            <a:pPr marL="0" indent="0" algn="ctr">
              <a:buNone/>
            </a:pPr>
            <a:r>
              <a:rPr lang="ar-SY" sz="3000" dirty="0" smtClean="0">
                <a:solidFill>
                  <a:srgbClr val="002060"/>
                </a:solidFill>
              </a:rPr>
              <a:t>لن </a:t>
            </a:r>
            <a:r>
              <a:rPr lang="ar-SY" sz="3000" dirty="0">
                <a:solidFill>
                  <a:srgbClr val="002060"/>
                </a:solidFill>
              </a:rPr>
              <a:t>يحدث أبداً أن </a:t>
            </a:r>
            <a:r>
              <a:rPr lang="ar-SY" sz="3000" b="1" dirty="0">
                <a:solidFill>
                  <a:srgbClr val="002060"/>
                </a:solidFill>
              </a:rPr>
              <a:t>ينكب أستاذ رياضيات أو فيزياء على إعادة قراءة مستدامة لبحث في الرياضيات أو الفيزياء</a:t>
            </a:r>
            <a:r>
              <a:rPr lang="ar-SY" sz="3000" dirty="0">
                <a:solidFill>
                  <a:srgbClr val="002060"/>
                </a:solidFill>
              </a:rPr>
              <a:t>... هؤلاء الأساتذة يقدمون المعلومات يشرحونها أو يبرهنونها ونقطة على السطر، لا عودة إليها. </a:t>
            </a:r>
            <a:r>
              <a:rPr lang="ar-SY" sz="3800" dirty="0" smtClean="0">
                <a:solidFill>
                  <a:srgbClr val="002060"/>
                </a:solidFill>
              </a:rPr>
              <a:t>إن </a:t>
            </a:r>
            <a:r>
              <a:rPr lang="ar-SY" sz="3800" dirty="0">
                <a:solidFill>
                  <a:srgbClr val="002060"/>
                </a:solidFill>
              </a:rPr>
              <a:t>كل الفلسفات تقريباً معاصرة بالنسبة إلى الفيلسوف إنها تتجاوب بعضها مع بعض كما رجع الصدى لأنها في الواقع لا تجيب إلا على الأسئلة نفسها التي تشكل عماد الفلسفة، من هنا الأطروحة الشهيرة «الفلسفة أبدية». وأن الفلسفة لا تاريخ لها.</a:t>
            </a:r>
            <a:endParaRPr lang="en-US" sz="3800" dirty="0">
              <a:solidFill>
                <a:srgbClr val="002060"/>
              </a:solidFill>
            </a:endParaRPr>
          </a:p>
          <a:p>
            <a:pPr marL="0" indent="0" algn="ctr">
              <a:buNone/>
            </a:pPr>
            <a:endParaRPr lang="ar-SA" sz="3800" dirty="0"/>
          </a:p>
        </p:txBody>
      </p:sp>
      <p:pic>
        <p:nvPicPr>
          <p:cNvPr id="2" name="صورة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588224" y="0"/>
            <a:ext cx="2466975" cy="1772816"/>
          </a:xfrm>
          <a:prstGeom prst="rect">
            <a:avLst/>
          </a:prstGeom>
        </p:spPr>
      </p:pic>
      <p:pic>
        <p:nvPicPr>
          <p:cNvPr id="5" name="صورة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11560" y="4984718"/>
            <a:ext cx="3024336" cy="1620009"/>
          </a:xfrm>
          <a:prstGeom prst="rect">
            <a:avLst/>
          </a:prstGeom>
        </p:spPr>
      </p:pic>
      <p:sp>
        <p:nvSpPr>
          <p:cNvPr id="4" name="عنصر نائب للتاريخ 3"/>
          <p:cNvSpPr>
            <a:spLocks noGrp="1"/>
          </p:cNvSpPr>
          <p:nvPr>
            <p:ph type="dt" sz="half" idx="10"/>
          </p:nvPr>
        </p:nvSpPr>
        <p:spPr/>
        <p:txBody>
          <a:bodyPr/>
          <a:lstStyle/>
          <a:p>
            <a:fld id="{DFA089A0-A77D-495B-8FFB-8DF5190ABC7C}" type="uaqdatetime1">
              <a:rPr lang="ar-SA" smtClean="0"/>
              <a:t>15/01/41</a:t>
            </a:fld>
            <a:endParaRPr lang="ar-SA"/>
          </a:p>
        </p:txBody>
      </p:sp>
      <p:sp>
        <p:nvSpPr>
          <p:cNvPr id="6" name="عنصر نائب للتذييل 5"/>
          <p:cNvSpPr>
            <a:spLocks noGrp="1"/>
          </p:cNvSpPr>
          <p:nvPr>
            <p:ph type="ftr" sz="quarter" idx="11"/>
          </p:nvPr>
        </p:nvSpPr>
        <p:spPr/>
        <p:txBody>
          <a:bodyPr/>
          <a:lstStyle/>
          <a:p>
            <a:r>
              <a:rPr lang="ar-SA" smtClean="0">
                <a:solidFill>
                  <a:srgbClr val="000099"/>
                </a:solidFill>
              </a:rPr>
              <a:t>المنصة التربوية السورية </a:t>
            </a:r>
            <a:endParaRPr lang="ar-SA" dirty="0">
              <a:solidFill>
                <a:srgbClr val="000099"/>
              </a:solidFill>
            </a:endParaRPr>
          </a:p>
        </p:txBody>
      </p:sp>
      <p:sp>
        <p:nvSpPr>
          <p:cNvPr id="7" name="عنصر نائب لرقم الشريحة 6"/>
          <p:cNvSpPr>
            <a:spLocks noGrp="1"/>
          </p:cNvSpPr>
          <p:nvPr>
            <p:ph type="sldNum" sz="quarter" idx="12"/>
          </p:nvPr>
        </p:nvSpPr>
        <p:spPr/>
        <p:txBody>
          <a:bodyPr/>
          <a:lstStyle/>
          <a:p>
            <a:fld id="{C03279EE-6DF1-4571-A8E1-1E8267AF85A8}" type="slidenum">
              <a:rPr lang="ar-SA" smtClean="0"/>
              <a:t>9</a:t>
            </a:fld>
            <a:endParaRPr lang="ar-SA"/>
          </a:p>
        </p:txBody>
      </p:sp>
    </p:spTree>
    <p:extLst>
      <p:ext uri="{BB962C8B-B14F-4D97-AF65-F5344CB8AC3E}">
        <p14:creationId xmlns:p14="http://schemas.microsoft.com/office/powerpoint/2010/main" val="34329907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wheel(1)">
                                      <p:cBhvr>
                                        <p:cTn id="7" dur="20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wheel(1)">
                                      <p:cBhvr>
                                        <p:cTn id="12" dur="2000"/>
                                        <p:tgtEl>
                                          <p:spTgt spid="2"/>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1" fill="hold"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wheel(1)">
                                      <p:cBhvr>
                                        <p:cTn id="17"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نسق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290</TotalTime>
  <Words>1040</Words>
  <Application>Microsoft Office PowerPoint</Application>
  <PresentationFormat>عرض على الشاشة (4:3)</PresentationFormat>
  <Paragraphs>124</Paragraphs>
  <Slides>21</Slides>
  <Notes>0</Notes>
  <HiddenSlides>0</HiddenSlides>
  <MMClips>0</MMClips>
  <ScaleCrop>false</ScaleCrop>
  <HeadingPairs>
    <vt:vector size="6" baseType="variant">
      <vt:variant>
        <vt:lpstr>الخطوط المستخدمة</vt:lpstr>
      </vt:variant>
      <vt:variant>
        <vt:i4>4</vt:i4>
      </vt:variant>
      <vt:variant>
        <vt:lpstr>نسق</vt:lpstr>
      </vt:variant>
      <vt:variant>
        <vt:i4>1</vt:i4>
      </vt:variant>
      <vt:variant>
        <vt:lpstr>عناوين الشرائح</vt:lpstr>
      </vt:variant>
      <vt:variant>
        <vt:i4>21</vt:i4>
      </vt:variant>
    </vt:vector>
  </HeadingPairs>
  <TitlesOfParts>
    <vt:vector size="26" baseType="lpstr">
      <vt:lpstr>Arial</vt:lpstr>
      <vt:lpstr>Calibri</vt:lpstr>
      <vt:lpstr>Simplified Arabic</vt:lpstr>
      <vt:lpstr>Times New Roman</vt:lpstr>
      <vt:lpstr>Office Theme</vt:lpstr>
      <vt:lpstr>ضرورة الفلسفة</vt:lpstr>
      <vt:lpstr>   تعد النصوص الفلسفيّة محوراً أساسياً في الدراسات الفلسفيّة، حيث تعد وسيلة مهمة للولوج إلى مذهب الفيلسوف للتعرف إلى طريقة تفكيره التي بنى وفقها مذهبة الفلسفي المتكامل، ولقراءة النصوص فوائد كثيرة؛ حيث تبدّد شعور الطّالب بعجزه عن فهم الكتابات الفلسفيّة، وتدفعه للتعمق في الأفكار الارتقاء بتفكيره لمرحلة فهم وتحليل ونقد المذاهب الفلسفيّة بطريقة منهجية؛ تساعده على البحث الدقيق ومعرفة طبيعة المادّة الموجودة أمامه. </vt:lpstr>
      <vt:lpstr> قراءة النص أمام الطّلاب   ثم الطلب منهم قراءة النص قراءة صامتة تحديد الإشكالية الأساسيّة في النص أو الغرض الذي يتحدث عنه النص  توضيح أهم الأفكار الرّئيسيّة في النص  وضع عنوان آخر للنص  تحديد المصطلحات الجديدة الواردة في النص وشرح معناها  تبيان أسلوب الكاتب أو الطّريقة التي دافع بها عن أفكاره (طريقة العرض، برهان، تحليل) فكرة عن حياة الفيلسوف صاحب النص </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المدرس ماهر صالح</vt:lpstr>
    </vt:vector>
  </TitlesOfParts>
  <Company>فراس الصعيو</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ضرورة الفلسفة</dc:title>
  <dc:creator>osama</dc:creator>
  <cp:lastModifiedBy>asus</cp:lastModifiedBy>
  <cp:revision>38</cp:revision>
  <dcterms:created xsi:type="dcterms:W3CDTF">2019-02-12T17:00:34Z</dcterms:created>
  <dcterms:modified xsi:type="dcterms:W3CDTF">2019-09-14T17:36:14Z</dcterms:modified>
</cp:coreProperties>
</file>