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60"/>
  </p:normalViewPr>
  <p:slideViewPr>
    <p:cSldViewPr snapToGrid="0">
      <p:cViewPr varScale="1">
        <p:scale>
          <a:sx n="46" d="100"/>
          <a:sy n="46" d="100"/>
        </p:scale>
        <p:origin x="7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FC17F-7622-4BF2-A063-C6E461CB0E8A}"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pPr rtl="1"/>
          <a:endParaRPr lang="ar-SA"/>
        </a:p>
      </dgm:t>
    </dgm:pt>
    <dgm:pt modelId="{C3D12945-CD73-4AC3-A164-60A9F55D5DBA}">
      <dgm:prSet phldrT="[نص]" custT="1"/>
      <dgm:spPr/>
      <dgm:t>
        <a:bodyPr/>
        <a:lstStyle/>
        <a:p>
          <a:pPr rtl="1"/>
          <a:r>
            <a:rPr lang="ar-SY" sz="2800" dirty="0" smtClean="0">
              <a:latin typeface="A_Nefel_Adeti" panose="02010000000000000000" pitchFamily="2" charset="-78"/>
              <a:cs typeface="A_Nefel_Adeti" panose="02010000000000000000" pitchFamily="2" charset="-78"/>
            </a:rPr>
            <a:t>الكندي التعريف ..</a:t>
          </a:r>
        </a:p>
        <a:p>
          <a:pPr rtl="1"/>
          <a:r>
            <a:rPr lang="ar-SY" sz="2800" dirty="0" smtClean="0">
              <a:latin typeface="A_Nefel_Adeti" panose="02010000000000000000" pitchFamily="2" charset="-78"/>
              <a:cs typeface="A_Nefel_Adeti" panose="02010000000000000000" pitchFamily="2" charset="-78"/>
            </a:rPr>
            <a:t>أعط رأيك ..</a:t>
          </a:r>
        </a:p>
      </dgm:t>
    </dgm:pt>
    <dgm:pt modelId="{C5D38E31-50CC-4C42-A062-8A9014F1D4A9}" type="parTrans" cxnId="{1964DE30-29B0-410A-91E0-8C9E1A103903}">
      <dgm:prSet/>
      <dgm:spPr/>
      <dgm:t>
        <a:bodyPr/>
        <a:lstStyle/>
        <a:p>
          <a:pPr rtl="1"/>
          <a:endParaRPr lang="ar-SA"/>
        </a:p>
      </dgm:t>
    </dgm:pt>
    <dgm:pt modelId="{1B1753BC-0988-41A0-ABFB-4E8977821ED3}" type="sibTrans" cxnId="{1964DE30-29B0-410A-91E0-8C9E1A103903}">
      <dgm:prSet/>
      <dgm:spPr/>
      <dgm:t>
        <a:bodyPr/>
        <a:lstStyle/>
        <a:p>
          <a:pPr rtl="1"/>
          <a:endParaRPr lang="ar-SA"/>
        </a:p>
      </dgm:t>
    </dgm:pt>
    <dgm:pt modelId="{DB4FF2AA-5B4B-4950-8D7C-A1F0F13AE2B8}">
      <dgm:prSet phldrT="[نص]" custT="1"/>
      <dgm:spPr/>
      <dgm:t>
        <a:bodyPr/>
        <a:lstStyle/>
        <a:p>
          <a:pPr rtl="1"/>
          <a:r>
            <a:rPr lang="ar-SY" sz="2800" dirty="0" err="1" smtClean="0">
              <a:latin typeface="A_Nefel_Adeti" panose="02010000000000000000" pitchFamily="2" charset="-78"/>
              <a:cs typeface="A_Nefel_Adeti" panose="02010000000000000000" pitchFamily="2" charset="-78"/>
            </a:rPr>
            <a:t>فيثاغوث</a:t>
          </a:r>
          <a:endParaRPr lang="ar-SY" sz="2800" dirty="0" smtClean="0">
            <a:latin typeface="A_Nefel_Adeti" panose="02010000000000000000" pitchFamily="2" charset="-78"/>
            <a:cs typeface="A_Nefel_Adeti" panose="02010000000000000000" pitchFamily="2" charset="-78"/>
          </a:endParaRPr>
        </a:p>
        <a:p>
          <a:pPr rtl="1"/>
          <a:r>
            <a:rPr lang="ar-SY" sz="2800" dirty="0" smtClean="0">
              <a:latin typeface="A_Nefel_Adeti" panose="02010000000000000000" pitchFamily="2" charset="-78"/>
              <a:cs typeface="A_Nefel_Adeti" panose="02010000000000000000" pitchFamily="2" charset="-78"/>
            </a:rPr>
            <a:t>التعريف ..</a:t>
          </a:r>
        </a:p>
        <a:p>
          <a:pPr rtl="1"/>
          <a:r>
            <a:rPr lang="ar-SY" sz="2800" dirty="0" smtClean="0">
              <a:latin typeface="A_Nefel_Adeti" panose="02010000000000000000" pitchFamily="2" charset="-78"/>
              <a:cs typeface="A_Nefel_Adeti" panose="02010000000000000000" pitchFamily="2" charset="-78"/>
            </a:rPr>
            <a:t>أعط رأيك ..</a:t>
          </a:r>
        </a:p>
      </dgm:t>
    </dgm:pt>
    <dgm:pt modelId="{3805D019-95CD-4563-A2E0-53CD29B93EE6}" type="parTrans" cxnId="{07A177AB-F875-40F3-A233-FB5E776C304E}">
      <dgm:prSet/>
      <dgm:spPr/>
      <dgm:t>
        <a:bodyPr/>
        <a:lstStyle/>
        <a:p>
          <a:pPr rtl="1"/>
          <a:endParaRPr lang="ar-SA"/>
        </a:p>
      </dgm:t>
    </dgm:pt>
    <dgm:pt modelId="{8BA22893-3FCE-4704-9279-78C7A1D62D36}" type="sibTrans" cxnId="{07A177AB-F875-40F3-A233-FB5E776C304E}">
      <dgm:prSet/>
      <dgm:spPr/>
      <dgm:t>
        <a:bodyPr/>
        <a:lstStyle/>
        <a:p>
          <a:pPr rtl="1"/>
          <a:endParaRPr lang="ar-SA"/>
        </a:p>
      </dgm:t>
    </dgm:pt>
    <dgm:pt modelId="{A3B3CB52-4E36-4300-A5FA-EA002DF2A174}">
      <dgm:prSet phldrT="[نص]" custT="1"/>
      <dgm:spPr/>
      <dgm:t>
        <a:bodyPr/>
        <a:lstStyle/>
        <a:p>
          <a:pPr rtl="1"/>
          <a:r>
            <a:rPr lang="ar-SY" sz="2800" dirty="0" smtClean="0">
              <a:latin typeface="A_Nefel_Adeti" panose="02010000000000000000" pitchFamily="2" charset="-78"/>
              <a:cs typeface="A_Nefel_Adeti" panose="02010000000000000000" pitchFamily="2" charset="-78"/>
            </a:rPr>
            <a:t>سقراط </a:t>
          </a:r>
        </a:p>
        <a:p>
          <a:pPr rtl="1"/>
          <a:r>
            <a:rPr lang="ar-SY" sz="2800" dirty="0" smtClean="0">
              <a:latin typeface="A_Nefel_Adeti" panose="02010000000000000000" pitchFamily="2" charset="-78"/>
              <a:cs typeface="A_Nefel_Adeti" panose="02010000000000000000" pitchFamily="2" charset="-78"/>
            </a:rPr>
            <a:t>التعريف ..</a:t>
          </a:r>
        </a:p>
        <a:p>
          <a:pPr rtl="1"/>
          <a:r>
            <a:rPr lang="ar-SY" sz="2800" dirty="0" smtClean="0">
              <a:latin typeface="A_Nefel_Adeti" panose="02010000000000000000" pitchFamily="2" charset="-78"/>
              <a:cs typeface="A_Nefel_Adeti" panose="02010000000000000000" pitchFamily="2" charset="-78"/>
            </a:rPr>
            <a:t>أعط رأيك ..</a:t>
          </a:r>
        </a:p>
      </dgm:t>
    </dgm:pt>
    <dgm:pt modelId="{742C8AA8-27FC-46E3-BA08-1E3DF2147083}" type="parTrans" cxnId="{ABFF6C37-B988-4AFD-9F6F-49CC8F80364C}">
      <dgm:prSet/>
      <dgm:spPr/>
      <dgm:t>
        <a:bodyPr/>
        <a:lstStyle/>
        <a:p>
          <a:pPr rtl="1"/>
          <a:endParaRPr lang="ar-SA"/>
        </a:p>
      </dgm:t>
    </dgm:pt>
    <dgm:pt modelId="{0E9F55EC-9D0A-4B68-8B41-7B4880EF8AF8}" type="sibTrans" cxnId="{ABFF6C37-B988-4AFD-9F6F-49CC8F80364C}">
      <dgm:prSet/>
      <dgm:spPr/>
      <dgm:t>
        <a:bodyPr/>
        <a:lstStyle/>
        <a:p>
          <a:pPr rtl="1"/>
          <a:endParaRPr lang="ar-SA"/>
        </a:p>
      </dgm:t>
    </dgm:pt>
    <dgm:pt modelId="{B26AE642-C275-45EB-8786-C323152C5A56}">
      <dgm:prSet phldrT="[نص]" custT="1"/>
      <dgm:spPr/>
      <dgm:t>
        <a:bodyPr/>
        <a:lstStyle/>
        <a:p>
          <a:pPr rtl="1"/>
          <a:r>
            <a:rPr lang="ar-SY" sz="2800" dirty="0" smtClean="0">
              <a:latin typeface="A_Nefel_Adeti" panose="02010000000000000000" pitchFamily="2" charset="-78"/>
              <a:cs typeface="A_Nefel_Adeti" panose="02010000000000000000" pitchFamily="2" charset="-78"/>
            </a:rPr>
            <a:t>أفلاطون</a:t>
          </a:r>
        </a:p>
        <a:p>
          <a:pPr rtl="1"/>
          <a:r>
            <a:rPr lang="ar-SY" sz="2800" dirty="0" smtClean="0">
              <a:latin typeface="A_Nefel_Adeti" panose="02010000000000000000" pitchFamily="2" charset="-78"/>
              <a:cs typeface="A_Nefel_Adeti" panose="02010000000000000000" pitchFamily="2" charset="-78"/>
            </a:rPr>
            <a:t>التعريف ..</a:t>
          </a:r>
        </a:p>
        <a:p>
          <a:pPr rtl="1"/>
          <a:r>
            <a:rPr lang="ar-SY" sz="2800" dirty="0" smtClean="0">
              <a:latin typeface="A_Nefel_Adeti" panose="02010000000000000000" pitchFamily="2" charset="-78"/>
              <a:cs typeface="A_Nefel_Adeti" panose="02010000000000000000" pitchFamily="2" charset="-78"/>
            </a:rPr>
            <a:t>أعط رأيك .. </a:t>
          </a:r>
        </a:p>
      </dgm:t>
    </dgm:pt>
    <dgm:pt modelId="{EDB0ACA3-EE81-469A-BC21-422048B6C2EF}" type="parTrans" cxnId="{F61B8149-9CAD-4562-B932-FCE6C22FCC78}">
      <dgm:prSet/>
      <dgm:spPr/>
      <dgm:t>
        <a:bodyPr/>
        <a:lstStyle/>
        <a:p>
          <a:pPr rtl="1"/>
          <a:endParaRPr lang="ar-SA"/>
        </a:p>
      </dgm:t>
    </dgm:pt>
    <dgm:pt modelId="{CDB9BB74-A1E5-4CBE-93DA-AA6C10DABDA2}" type="sibTrans" cxnId="{F61B8149-9CAD-4562-B932-FCE6C22FCC78}">
      <dgm:prSet/>
      <dgm:spPr/>
      <dgm:t>
        <a:bodyPr/>
        <a:lstStyle/>
        <a:p>
          <a:pPr rtl="1"/>
          <a:endParaRPr lang="ar-SA"/>
        </a:p>
      </dgm:t>
    </dgm:pt>
    <dgm:pt modelId="{B03BA9C2-7C68-4600-AE37-7214FD955A37}">
      <dgm:prSet phldrT="[نص]" custT="1"/>
      <dgm:spPr/>
      <dgm:t>
        <a:bodyPr/>
        <a:lstStyle/>
        <a:p>
          <a:pPr rtl="1"/>
          <a:r>
            <a:rPr lang="ar-SY" sz="2800" dirty="0" smtClean="0">
              <a:latin typeface="A_Nefel_Adeti" panose="02010000000000000000" pitchFamily="2" charset="-78"/>
              <a:cs typeface="A_Nefel_Adeti" panose="02010000000000000000" pitchFamily="2" charset="-78"/>
            </a:rPr>
            <a:t>ديكارت</a:t>
          </a:r>
        </a:p>
        <a:p>
          <a:pPr rtl="1"/>
          <a:r>
            <a:rPr lang="ar-SY" sz="2800" dirty="0" smtClean="0">
              <a:latin typeface="A_Nefel_Adeti" panose="02010000000000000000" pitchFamily="2" charset="-78"/>
              <a:cs typeface="A_Nefel_Adeti" panose="02010000000000000000" pitchFamily="2" charset="-78"/>
            </a:rPr>
            <a:t>التعريف ..</a:t>
          </a:r>
        </a:p>
        <a:p>
          <a:pPr rtl="1"/>
          <a:r>
            <a:rPr lang="ar-SY" sz="2800" dirty="0" smtClean="0">
              <a:latin typeface="A_Nefel_Adeti" panose="02010000000000000000" pitchFamily="2" charset="-78"/>
              <a:cs typeface="A_Nefel_Adeti" panose="02010000000000000000" pitchFamily="2" charset="-78"/>
            </a:rPr>
            <a:t>أعط رأيك .. </a:t>
          </a:r>
        </a:p>
      </dgm:t>
    </dgm:pt>
    <dgm:pt modelId="{851BA988-1659-4F97-B326-37D2A27467E5}" type="parTrans" cxnId="{5BDCAF7E-A1E5-4D42-AA64-72B13AB05954}">
      <dgm:prSet/>
      <dgm:spPr/>
      <dgm:t>
        <a:bodyPr/>
        <a:lstStyle/>
        <a:p>
          <a:pPr rtl="1"/>
          <a:endParaRPr lang="ar-SA"/>
        </a:p>
      </dgm:t>
    </dgm:pt>
    <dgm:pt modelId="{63DD9B8C-DC13-407C-81A3-D726B93D224F}" type="sibTrans" cxnId="{5BDCAF7E-A1E5-4D42-AA64-72B13AB05954}">
      <dgm:prSet/>
      <dgm:spPr/>
      <dgm:t>
        <a:bodyPr/>
        <a:lstStyle/>
        <a:p>
          <a:pPr rtl="1"/>
          <a:endParaRPr lang="ar-SA"/>
        </a:p>
      </dgm:t>
    </dgm:pt>
    <dgm:pt modelId="{F9D46C6A-BEDB-4ACC-849F-C0D85CB605C4}">
      <dgm:prSet phldrT="[نص]" custT="1"/>
      <dgm:spPr/>
      <dgm:t>
        <a:bodyPr/>
        <a:lstStyle/>
        <a:p>
          <a:pPr rtl="1"/>
          <a:r>
            <a:rPr lang="ar-SY" sz="2800" dirty="0" smtClean="0">
              <a:latin typeface="A_Nefel_Adeti" panose="02010000000000000000" pitchFamily="2" charset="-78"/>
              <a:cs typeface="A_Nefel_Adeti" panose="02010000000000000000" pitchFamily="2" charset="-78"/>
            </a:rPr>
            <a:t>فخته</a:t>
          </a:r>
        </a:p>
        <a:p>
          <a:pPr rtl="1"/>
          <a:r>
            <a:rPr lang="ar-SY" sz="2800" dirty="0" smtClean="0">
              <a:latin typeface="A_Nefel_Adeti" panose="02010000000000000000" pitchFamily="2" charset="-78"/>
              <a:cs typeface="A_Nefel_Adeti" panose="02010000000000000000" pitchFamily="2" charset="-78"/>
            </a:rPr>
            <a:t>التعريف ..</a:t>
          </a:r>
        </a:p>
        <a:p>
          <a:pPr rtl="1"/>
          <a:r>
            <a:rPr lang="ar-SY" sz="2800" dirty="0" smtClean="0">
              <a:latin typeface="A_Nefel_Adeti" panose="02010000000000000000" pitchFamily="2" charset="-78"/>
              <a:cs typeface="A_Nefel_Adeti" panose="02010000000000000000" pitchFamily="2" charset="-78"/>
            </a:rPr>
            <a:t>أعط رأيك ..</a:t>
          </a:r>
        </a:p>
      </dgm:t>
    </dgm:pt>
    <dgm:pt modelId="{1C222E62-F808-4343-B2C3-89B72BA670D3}" type="parTrans" cxnId="{78ECE833-D369-43EC-A9C2-81E43FD5D481}">
      <dgm:prSet/>
      <dgm:spPr/>
      <dgm:t>
        <a:bodyPr/>
        <a:lstStyle/>
        <a:p>
          <a:pPr rtl="1"/>
          <a:endParaRPr lang="ar-SA"/>
        </a:p>
      </dgm:t>
    </dgm:pt>
    <dgm:pt modelId="{C5DD14EC-9789-4188-A72D-396C0070C722}" type="sibTrans" cxnId="{78ECE833-D369-43EC-A9C2-81E43FD5D481}">
      <dgm:prSet/>
      <dgm:spPr/>
      <dgm:t>
        <a:bodyPr/>
        <a:lstStyle/>
        <a:p>
          <a:pPr rtl="1"/>
          <a:endParaRPr lang="ar-SA"/>
        </a:p>
      </dgm:t>
    </dgm:pt>
    <dgm:pt modelId="{A3754087-3E15-4113-8E17-388821CBA129}" type="pres">
      <dgm:prSet presAssocID="{448FC17F-7622-4BF2-A063-C6E461CB0E8A}" presName="Name0" presStyleCnt="0">
        <dgm:presLayoutVars>
          <dgm:dir/>
          <dgm:resizeHandles val="exact"/>
        </dgm:presLayoutVars>
      </dgm:prSet>
      <dgm:spPr/>
      <dgm:t>
        <a:bodyPr/>
        <a:lstStyle/>
        <a:p>
          <a:pPr rtl="1"/>
          <a:endParaRPr lang="ar-SA"/>
        </a:p>
      </dgm:t>
    </dgm:pt>
    <dgm:pt modelId="{BB709D9E-D124-4453-8BDC-51E128E21F12}" type="pres">
      <dgm:prSet presAssocID="{C3D12945-CD73-4AC3-A164-60A9F55D5DBA}" presName="Name5" presStyleLbl="vennNode1" presStyleIdx="0" presStyleCnt="6">
        <dgm:presLayoutVars>
          <dgm:bulletEnabled val="1"/>
        </dgm:presLayoutVars>
      </dgm:prSet>
      <dgm:spPr/>
      <dgm:t>
        <a:bodyPr/>
        <a:lstStyle/>
        <a:p>
          <a:pPr rtl="1"/>
          <a:endParaRPr lang="ar-SA"/>
        </a:p>
      </dgm:t>
    </dgm:pt>
    <dgm:pt modelId="{F3C51D7E-4063-4AB5-9D5C-EDA692EF9FAC}" type="pres">
      <dgm:prSet presAssocID="{1B1753BC-0988-41A0-ABFB-4E8977821ED3}" presName="space" presStyleCnt="0"/>
      <dgm:spPr/>
    </dgm:pt>
    <dgm:pt modelId="{F0F119BC-E372-4E56-9E32-23D9D9951250}" type="pres">
      <dgm:prSet presAssocID="{DB4FF2AA-5B4B-4950-8D7C-A1F0F13AE2B8}" presName="Name5" presStyleLbl="vennNode1" presStyleIdx="1" presStyleCnt="6">
        <dgm:presLayoutVars>
          <dgm:bulletEnabled val="1"/>
        </dgm:presLayoutVars>
      </dgm:prSet>
      <dgm:spPr/>
      <dgm:t>
        <a:bodyPr/>
        <a:lstStyle/>
        <a:p>
          <a:pPr rtl="1"/>
          <a:endParaRPr lang="ar-SA"/>
        </a:p>
      </dgm:t>
    </dgm:pt>
    <dgm:pt modelId="{BFB5A8A4-7299-4FE0-A608-A7093D697B2E}" type="pres">
      <dgm:prSet presAssocID="{8BA22893-3FCE-4704-9279-78C7A1D62D36}" presName="space" presStyleCnt="0"/>
      <dgm:spPr/>
    </dgm:pt>
    <dgm:pt modelId="{6DFA438F-25C9-4C51-A7A5-936D8B5892A2}" type="pres">
      <dgm:prSet presAssocID="{A3B3CB52-4E36-4300-A5FA-EA002DF2A174}" presName="Name5" presStyleLbl="vennNode1" presStyleIdx="2" presStyleCnt="6">
        <dgm:presLayoutVars>
          <dgm:bulletEnabled val="1"/>
        </dgm:presLayoutVars>
      </dgm:prSet>
      <dgm:spPr/>
      <dgm:t>
        <a:bodyPr/>
        <a:lstStyle/>
        <a:p>
          <a:pPr rtl="1"/>
          <a:endParaRPr lang="ar-SA"/>
        </a:p>
      </dgm:t>
    </dgm:pt>
    <dgm:pt modelId="{945C5F86-2E0F-4FFA-9F57-445ECCD9B7FC}" type="pres">
      <dgm:prSet presAssocID="{0E9F55EC-9D0A-4B68-8B41-7B4880EF8AF8}" presName="space" presStyleCnt="0"/>
      <dgm:spPr/>
    </dgm:pt>
    <dgm:pt modelId="{DDCABEAF-4CD7-4911-972A-B69E653E5E19}" type="pres">
      <dgm:prSet presAssocID="{B26AE642-C275-45EB-8786-C323152C5A56}" presName="Name5" presStyleLbl="vennNode1" presStyleIdx="3" presStyleCnt="6">
        <dgm:presLayoutVars>
          <dgm:bulletEnabled val="1"/>
        </dgm:presLayoutVars>
      </dgm:prSet>
      <dgm:spPr/>
      <dgm:t>
        <a:bodyPr/>
        <a:lstStyle/>
        <a:p>
          <a:pPr rtl="1"/>
          <a:endParaRPr lang="ar-SA"/>
        </a:p>
      </dgm:t>
    </dgm:pt>
    <dgm:pt modelId="{2051C29E-3D9F-48B1-8E8E-D7A2CD75EE9D}" type="pres">
      <dgm:prSet presAssocID="{CDB9BB74-A1E5-4CBE-93DA-AA6C10DABDA2}" presName="space" presStyleCnt="0"/>
      <dgm:spPr/>
    </dgm:pt>
    <dgm:pt modelId="{095FB341-F9BC-466D-9046-B973EB80AC18}" type="pres">
      <dgm:prSet presAssocID="{B03BA9C2-7C68-4600-AE37-7214FD955A37}" presName="Name5" presStyleLbl="vennNode1" presStyleIdx="4" presStyleCnt="6">
        <dgm:presLayoutVars>
          <dgm:bulletEnabled val="1"/>
        </dgm:presLayoutVars>
      </dgm:prSet>
      <dgm:spPr/>
      <dgm:t>
        <a:bodyPr/>
        <a:lstStyle/>
        <a:p>
          <a:pPr rtl="1"/>
          <a:endParaRPr lang="ar-SA"/>
        </a:p>
      </dgm:t>
    </dgm:pt>
    <dgm:pt modelId="{05A1047C-A54E-499C-9961-BAC9BFA458F3}" type="pres">
      <dgm:prSet presAssocID="{63DD9B8C-DC13-407C-81A3-D726B93D224F}" presName="space" presStyleCnt="0"/>
      <dgm:spPr/>
    </dgm:pt>
    <dgm:pt modelId="{E365B535-7D6A-4888-942E-2C023865F099}" type="pres">
      <dgm:prSet presAssocID="{F9D46C6A-BEDB-4ACC-849F-C0D85CB605C4}" presName="Name5" presStyleLbl="vennNode1" presStyleIdx="5" presStyleCnt="6">
        <dgm:presLayoutVars>
          <dgm:bulletEnabled val="1"/>
        </dgm:presLayoutVars>
      </dgm:prSet>
      <dgm:spPr/>
      <dgm:t>
        <a:bodyPr/>
        <a:lstStyle/>
        <a:p>
          <a:pPr rtl="1"/>
          <a:endParaRPr lang="ar-SA"/>
        </a:p>
      </dgm:t>
    </dgm:pt>
  </dgm:ptLst>
  <dgm:cxnLst>
    <dgm:cxn modelId="{78ECE833-D369-43EC-A9C2-81E43FD5D481}" srcId="{448FC17F-7622-4BF2-A063-C6E461CB0E8A}" destId="{F9D46C6A-BEDB-4ACC-849F-C0D85CB605C4}" srcOrd="5" destOrd="0" parTransId="{1C222E62-F808-4343-B2C3-89B72BA670D3}" sibTransId="{C5DD14EC-9789-4188-A72D-396C0070C722}"/>
    <dgm:cxn modelId="{07A177AB-F875-40F3-A233-FB5E776C304E}" srcId="{448FC17F-7622-4BF2-A063-C6E461CB0E8A}" destId="{DB4FF2AA-5B4B-4950-8D7C-A1F0F13AE2B8}" srcOrd="1" destOrd="0" parTransId="{3805D019-95CD-4563-A2E0-53CD29B93EE6}" sibTransId="{8BA22893-3FCE-4704-9279-78C7A1D62D36}"/>
    <dgm:cxn modelId="{87E5799B-FDEB-4755-91AD-1D1AF964DA52}" type="presOf" srcId="{F9D46C6A-BEDB-4ACC-849F-C0D85CB605C4}" destId="{E365B535-7D6A-4888-942E-2C023865F099}" srcOrd="0" destOrd="0" presId="urn:microsoft.com/office/officeart/2005/8/layout/venn3"/>
    <dgm:cxn modelId="{ABFF6C37-B988-4AFD-9F6F-49CC8F80364C}" srcId="{448FC17F-7622-4BF2-A063-C6E461CB0E8A}" destId="{A3B3CB52-4E36-4300-A5FA-EA002DF2A174}" srcOrd="2" destOrd="0" parTransId="{742C8AA8-27FC-46E3-BA08-1E3DF2147083}" sibTransId="{0E9F55EC-9D0A-4B68-8B41-7B4880EF8AF8}"/>
    <dgm:cxn modelId="{D78997C4-F34E-4E4A-8663-830B4010CB6E}" type="presOf" srcId="{B03BA9C2-7C68-4600-AE37-7214FD955A37}" destId="{095FB341-F9BC-466D-9046-B973EB80AC18}" srcOrd="0" destOrd="0" presId="urn:microsoft.com/office/officeart/2005/8/layout/venn3"/>
    <dgm:cxn modelId="{5BDCAF7E-A1E5-4D42-AA64-72B13AB05954}" srcId="{448FC17F-7622-4BF2-A063-C6E461CB0E8A}" destId="{B03BA9C2-7C68-4600-AE37-7214FD955A37}" srcOrd="4" destOrd="0" parTransId="{851BA988-1659-4F97-B326-37D2A27467E5}" sibTransId="{63DD9B8C-DC13-407C-81A3-D726B93D224F}"/>
    <dgm:cxn modelId="{ED2CEFEB-362C-4FA7-B4E3-89A2E3C48A18}" type="presOf" srcId="{A3B3CB52-4E36-4300-A5FA-EA002DF2A174}" destId="{6DFA438F-25C9-4C51-A7A5-936D8B5892A2}" srcOrd="0" destOrd="0" presId="urn:microsoft.com/office/officeart/2005/8/layout/venn3"/>
    <dgm:cxn modelId="{F61B8149-9CAD-4562-B932-FCE6C22FCC78}" srcId="{448FC17F-7622-4BF2-A063-C6E461CB0E8A}" destId="{B26AE642-C275-45EB-8786-C323152C5A56}" srcOrd="3" destOrd="0" parTransId="{EDB0ACA3-EE81-469A-BC21-422048B6C2EF}" sibTransId="{CDB9BB74-A1E5-4CBE-93DA-AA6C10DABDA2}"/>
    <dgm:cxn modelId="{1964DE30-29B0-410A-91E0-8C9E1A103903}" srcId="{448FC17F-7622-4BF2-A063-C6E461CB0E8A}" destId="{C3D12945-CD73-4AC3-A164-60A9F55D5DBA}" srcOrd="0" destOrd="0" parTransId="{C5D38E31-50CC-4C42-A062-8A9014F1D4A9}" sibTransId="{1B1753BC-0988-41A0-ABFB-4E8977821ED3}"/>
    <dgm:cxn modelId="{808D6459-00A4-4782-BE55-0BCB7946BB93}" type="presOf" srcId="{DB4FF2AA-5B4B-4950-8D7C-A1F0F13AE2B8}" destId="{F0F119BC-E372-4E56-9E32-23D9D9951250}" srcOrd="0" destOrd="0" presId="urn:microsoft.com/office/officeart/2005/8/layout/venn3"/>
    <dgm:cxn modelId="{640D428A-E70A-4CB3-8BCC-58227AF3CADA}" type="presOf" srcId="{C3D12945-CD73-4AC3-A164-60A9F55D5DBA}" destId="{BB709D9E-D124-4453-8BDC-51E128E21F12}" srcOrd="0" destOrd="0" presId="urn:microsoft.com/office/officeart/2005/8/layout/venn3"/>
    <dgm:cxn modelId="{775030F5-5790-42B6-B958-8AD4B85E80CE}" type="presOf" srcId="{B26AE642-C275-45EB-8786-C323152C5A56}" destId="{DDCABEAF-4CD7-4911-972A-B69E653E5E19}" srcOrd="0" destOrd="0" presId="urn:microsoft.com/office/officeart/2005/8/layout/venn3"/>
    <dgm:cxn modelId="{BD24E539-8F1C-49EA-B9AF-34CB020A4211}" type="presOf" srcId="{448FC17F-7622-4BF2-A063-C6E461CB0E8A}" destId="{A3754087-3E15-4113-8E17-388821CBA129}" srcOrd="0" destOrd="0" presId="urn:microsoft.com/office/officeart/2005/8/layout/venn3"/>
    <dgm:cxn modelId="{EB75BF6E-33BE-42AC-8152-151BD0472384}" type="presParOf" srcId="{A3754087-3E15-4113-8E17-388821CBA129}" destId="{BB709D9E-D124-4453-8BDC-51E128E21F12}" srcOrd="0" destOrd="0" presId="urn:microsoft.com/office/officeart/2005/8/layout/venn3"/>
    <dgm:cxn modelId="{F6767BF0-FE51-4607-9C95-A7F1938708CD}" type="presParOf" srcId="{A3754087-3E15-4113-8E17-388821CBA129}" destId="{F3C51D7E-4063-4AB5-9D5C-EDA692EF9FAC}" srcOrd="1" destOrd="0" presId="urn:microsoft.com/office/officeart/2005/8/layout/venn3"/>
    <dgm:cxn modelId="{EA1E6BBF-3324-4E23-9409-8A3A624B44AC}" type="presParOf" srcId="{A3754087-3E15-4113-8E17-388821CBA129}" destId="{F0F119BC-E372-4E56-9E32-23D9D9951250}" srcOrd="2" destOrd="0" presId="urn:microsoft.com/office/officeart/2005/8/layout/venn3"/>
    <dgm:cxn modelId="{0FFF0471-9E51-421E-86DA-3519CAC4FF77}" type="presParOf" srcId="{A3754087-3E15-4113-8E17-388821CBA129}" destId="{BFB5A8A4-7299-4FE0-A608-A7093D697B2E}" srcOrd="3" destOrd="0" presId="urn:microsoft.com/office/officeart/2005/8/layout/venn3"/>
    <dgm:cxn modelId="{78D24DC5-B01F-4582-9975-CE59B4D609EF}" type="presParOf" srcId="{A3754087-3E15-4113-8E17-388821CBA129}" destId="{6DFA438F-25C9-4C51-A7A5-936D8B5892A2}" srcOrd="4" destOrd="0" presId="urn:microsoft.com/office/officeart/2005/8/layout/venn3"/>
    <dgm:cxn modelId="{80DA52B1-03E2-48FC-81DE-99A13B8DAA8A}" type="presParOf" srcId="{A3754087-3E15-4113-8E17-388821CBA129}" destId="{945C5F86-2E0F-4FFA-9F57-445ECCD9B7FC}" srcOrd="5" destOrd="0" presId="urn:microsoft.com/office/officeart/2005/8/layout/venn3"/>
    <dgm:cxn modelId="{313C01F0-B538-41AE-AC2B-3CE2D67586AC}" type="presParOf" srcId="{A3754087-3E15-4113-8E17-388821CBA129}" destId="{DDCABEAF-4CD7-4911-972A-B69E653E5E19}" srcOrd="6" destOrd="0" presId="urn:microsoft.com/office/officeart/2005/8/layout/venn3"/>
    <dgm:cxn modelId="{B18FA110-93C1-4BBF-B740-85DDC7900B70}" type="presParOf" srcId="{A3754087-3E15-4113-8E17-388821CBA129}" destId="{2051C29E-3D9F-48B1-8E8E-D7A2CD75EE9D}" srcOrd="7" destOrd="0" presId="urn:microsoft.com/office/officeart/2005/8/layout/venn3"/>
    <dgm:cxn modelId="{206239CF-28F9-4405-A93C-9BEDE000BF2E}" type="presParOf" srcId="{A3754087-3E15-4113-8E17-388821CBA129}" destId="{095FB341-F9BC-466D-9046-B973EB80AC18}" srcOrd="8" destOrd="0" presId="urn:microsoft.com/office/officeart/2005/8/layout/venn3"/>
    <dgm:cxn modelId="{BF30A95E-83F0-4A57-A5AA-FA6E1EBE5D37}" type="presParOf" srcId="{A3754087-3E15-4113-8E17-388821CBA129}" destId="{05A1047C-A54E-499C-9961-BAC9BFA458F3}" srcOrd="9" destOrd="0" presId="urn:microsoft.com/office/officeart/2005/8/layout/venn3"/>
    <dgm:cxn modelId="{B1C7C6EA-28B8-4266-91C4-B3576FFA25F5}" type="presParOf" srcId="{A3754087-3E15-4113-8E17-388821CBA129}" destId="{E365B535-7D6A-4888-942E-2C023865F099}" srcOrd="10" destOrd="0" presId="urn:microsoft.com/office/officeart/2005/8/layout/ven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9D9E-D124-4453-8BDC-51E128E21F12}">
      <dsp:nvSpPr>
        <dsp:cNvPr id="0" name=""/>
        <dsp:cNvSpPr/>
      </dsp:nvSpPr>
      <dsp:spPr>
        <a:xfrm>
          <a:off x="1449" y="1508238"/>
          <a:ext cx="2374643" cy="237464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685" tIns="35560" rIns="130685" bIns="35560" numCol="1" spcCol="1270" anchor="ctr" anchorCtr="0">
          <a:noAutofit/>
        </a:bodyPr>
        <a:lstStyle/>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الكندي التعريف ..</a:t>
          </a: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أعط رأيك ..</a:t>
          </a:r>
        </a:p>
      </dsp:txBody>
      <dsp:txXfrm>
        <a:off x="349207" y="1855996"/>
        <a:ext cx="1679127" cy="1679127"/>
      </dsp:txXfrm>
    </dsp:sp>
    <dsp:sp modelId="{F0F119BC-E372-4E56-9E32-23D9D9951250}">
      <dsp:nvSpPr>
        <dsp:cNvPr id="0" name=""/>
        <dsp:cNvSpPr/>
      </dsp:nvSpPr>
      <dsp:spPr>
        <a:xfrm>
          <a:off x="1901164" y="1508238"/>
          <a:ext cx="2374643" cy="237464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685" tIns="35560" rIns="130685" bIns="35560" numCol="1" spcCol="1270" anchor="ctr" anchorCtr="0">
          <a:noAutofit/>
        </a:bodyPr>
        <a:lstStyle/>
        <a:p>
          <a:pPr lvl="0" algn="ctr" defTabSz="1244600" rtl="1">
            <a:lnSpc>
              <a:spcPct val="90000"/>
            </a:lnSpc>
            <a:spcBef>
              <a:spcPct val="0"/>
            </a:spcBef>
            <a:spcAft>
              <a:spcPct val="35000"/>
            </a:spcAft>
          </a:pPr>
          <a:r>
            <a:rPr lang="ar-SY" sz="2800" kern="1200" dirty="0" err="1" smtClean="0">
              <a:latin typeface="A_Nefel_Adeti" panose="02010000000000000000" pitchFamily="2" charset="-78"/>
              <a:cs typeface="A_Nefel_Adeti" panose="02010000000000000000" pitchFamily="2" charset="-78"/>
            </a:rPr>
            <a:t>فيثاغوث</a:t>
          </a:r>
          <a:endParaRPr lang="ar-SY" sz="2800" kern="1200" dirty="0" smtClean="0">
            <a:latin typeface="A_Nefel_Adeti" panose="02010000000000000000" pitchFamily="2" charset="-78"/>
            <a:cs typeface="A_Nefel_Adeti" panose="02010000000000000000" pitchFamily="2" charset="-78"/>
          </a:endParaRP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التعريف ..</a:t>
          </a: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أعط رأيك ..</a:t>
          </a:r>
        </a:p>
      </dsp:txBody>
      <dsp:txXfrm>
        <a:off x="2248922" y="1855996"/>
        <a:ext cx="1679127" cy="1679127"/>
      </dsp:txXfrm>
    </dsp:sp>
    <dsp:sp modelId="{6DFA438F-25C9-4C51-A7A5-936D8B5892A2}">
      <dsp:nvSpPr>
        <dsp:cNvPr id="0" name=""/>
        <dsp:cNvSpPr/>
      </dsp:nvSpPr>
      <dsp:spPr>
        <a:xfrm>
          <a:off x="3800879" y="1508238"/>
          <a:ext cx="2374643" cy="237464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685" tIns="35560" rIns="130685" bIns="35560" numCol="1" spcCol="1270" anchor="ctr" anchorCtr="0">
          <a:noAutofit/>
        </a:bodyPr>
        <a:lstStyle/>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سقراط </a:t>
          </a: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التعريف ..</a:t>
          </a: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أعط رأيك ..</a:t>
          </a:r>
        </a:p>
      </dsp:txBody>
      <dsp:txXfrm>
        <a:off x="4148637" y="1855996"/>
        <a:ext cx="1679127" cy="1679127"/>
      </dsp:txXfrm>
    </dsp:sp>
    <dsp:sp modelId="{DDCABEAF-4CD7-4911-972A-B69E653E5E19}">
      <dsp:nvSpPr>
        <dsp:cNvPr id="0" name=""/>
        <dsp:cNvSpPr/>
      </dsp:nvSpPr>
      <dsp:spPr>
        <a:xfrm>
          <a:off x="5700593" y="1508238"/>
          <a:ext cx="2374643" cy="237464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685" tIns="35560" rIns="130685" bIns="35560" numCol="1" spcCol="1270" anchor="ctr" anchorCtr="0">
          <a:noAutofit/>
        </a:bodyPr>
        <a:lstStyle/>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أفلاطون</a:t>
          </a: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التعريف ..</a:t>
          </a: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أعط رأيك .. </a:t>
          </a:r>
        </a:p>
      </dsp:txBody>
      <dsp:txXfrm>
        <a:off x="6048351" y="1855996"/>
        <a:ext cx="1679127" cy="1679127"/>
      </dsp:txXfrm>
    </dsp:sp>
    <dsp:sp modelId="{095FB341-F9BC-466D-9046-B973EB80AC18}">
      <dsp:nvSpPr>
        <dsp:cNvPr id="0" name=""/>
        <dsp:cNvSpPr/>
      </dsp:nvSpPr>
      <dsp:spPr>
        <a:xfrm>
          <a:off x="7600308" y="1508238"/>
          <a:ext cx="2374643" cy="237464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685" tIns="35560" rIns="130685" bIns="35560" numCol="1" spcCol="1270" anchor="ctr" anchorCtr="0">
          <a:noAutofit/>
        </a:bodyPr>
        <a:lstStyle/>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ديكارت</a:t>
          </a: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التعريف ..</a:t>
          </a: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أعط رأيك .. </a:t>
          </a:r>
        </a:p>
      </dsp:txBody>
      <dsp:txXfrm>
        <a:off x="7948066" y="1855996"/>
        <a:ext cx="1679127" cy="1679127"/>
      </dsp:txXfrm>
    </dsp:sp>
    <dsp:sp modelId="{E365B535-7D6A-4888-942E-2C023865F099}">
      <dsp:nvSpPr>
        <dsp:cNvPr id="0" name=""/>
        <dsp:cNvSpPr/>
      </dsp:nvSpPr>
      <dsp:spPr>
        <a:xfrm>
          <a:off x="9500022" y="1508238"/>
          <a:ext cx="2374643" cy="237464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0685" tIns="35560" rIns="130685" bIns="35560" numCol="1" spcCol="1270" anchor="ctr" anchorCtr="0">
          <a:noAutofit/>
        </a:bodyPr>
        <a:lstStyle/>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فخته</a:t>
          </a: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التعريف ..</a:t>
          </a:r>
        </a:p>
        <a:p>
          <a:pPr lvl="0" algn="ctr" defTabSz="1244600" rtl="1">
            <a:lnSpc>
              <a:spcPct val="90000"/>
            </a:lnSpc>
            <a:spcBef>
              <a:spcPct val="0"/>
            </a:spcBef>
            <a:spcAft>
              <a:spcPct val="35000"/>
            </a:spcAft>
          </a:pPr>
          <a:r>
            <a:rPr lang="ar-SY" sz="2800" kern="1200" dirty="0" smtClean="0">
              <a:latin typeface="A_Nefel_Adeti" panose="02010000000000000000" pitchFamily="2" charset="-78"/>
              <a:cs typeface="A_Nefel_Adeti" panose="02010000000000000000" pitchFamily="2" charset="-78"/>
            </a:rPr>
            <a:t>أعط رأيك ..</a:t>
          </a:r>
        </a:p>
      </dsp:txBody>
      <dsp:txXfrm>
        <a:off x="9847780" y="1855996"/>
        <a:ext cx="1679127" cy="167912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D59D301-2C23-4E79-9E32-B13963659C4F}" type="datetimeFigureOut">
              <a:rPr lang="ar-SA" smtClean="0"/>
              <a:t>27/12/39</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C9281FA-04D9-420B-A938-1EAB179ECFE9}" type="slidenum">
              <a:rPr lang="ar-SA" smtClean="0"/>
              <a:t>‹#›</a:t>
            </a:fld>
            <a:endParaRPr lang="ar-SA"/>
          </a:p>
        </p:txBody>
      </p:sp>
    </p:spTree>
    <p:extLst>
      <p:ext uri="{BB962C8B-B14F-4D97-AF65-F5344CB8AC3E}">
        <p14:creationId xmlns:p14="http://schemas.microsoft.com/office/powerpoint/2010/main" val="40336497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3F1C885-4A74-445A-9C42-B594872F35A8}"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smtClean="0"/>
              <a:t>m  -  s</a:t>
            </a:r>
            <a:endParaRPr lang="en-US"/>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119182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281B0A3-476E-4F2E-B86D-04ADF0EC81D5}"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smtClean="0"/>
              <a:t>m  -  s</a:t>
            </a:r>
            <a:endParaRPr lang="en-US"/>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377527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4DE5BAA-36FD-4A75-8E94-F621CD239F8D}"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smtClean="0"/>
              <a:t>m  -  s</a:t>
            </a:r>
            <a:endParaRPr lang="en-US"/>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265265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3ACFD3C-0835-42A2-9FD4-3CB899B3312D}"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smtClean="0"/>
              <a:t>m  -  s</a:t>
            </a:r>
            <a:endParaRPr lang="en-US"/>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221967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26F8756D-5871-471C-BDCF-FDBC7476545F}"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smtClean="0"/>
              <a:t>m  -  s</a:t>
            </a:r>
            <a:endParaRPr lang="en-US"/>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16399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A84FBAF-8346-452D-9D3C-F5D4078D4452}" type="datetime1">
              <a:rPr lang="en-US" smtClean="0"/>
              <a:t>9/7/2018</a:t>
            </a:fld>
            <a:endParaRPr lang="en-US"/>
          </a:p>
        </p:txBody>
      </p:sp>
      <p:sp>
        <p:nvSpPr>
          <p:cNvPr id="6" name="عنصر نائب للتذييل 5"/>
          <p:cNvSpPr>
            <a:spLocks noGrp="1"/>
          </p:cNvSpPr>
          <p:nvPr>
            <p:ph type="ftr" sz="quarter" idx="11"/>
          </p:nvPr>
        </p:nvSpPr>
        <p:spPr/>
        <p:txBody>
          <a:bodyPr/>
          <a:lstStyle/>
          <a:p>
            <a:r>
              <a:rPr lang="en-US" smtClean="0"/>
              <a:t>m  -  s</a:t>
            </a:r>
            <a:endParaRPr lang="en-US"/>
          </a:p>
        </p:txBody>
      </p:sp>
      <p:sp>
        <p:nvSpPr>
          <p:cNvPr id="7" name="عنصر نائب لرقم الشريحة 6"/>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318336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F4F832B-9F5C-4B69-89E3-9E065410BB88}" type="datetime1">
              <a:rPr lang="en-US" smtClean="0"/>
              <a:t>9/7/2018</a:t>
            </a:fld>
            <a:endParaRPr lang="en-US"/>
          </a:p>
        </p:txBody>
      </p:sp>
      <p:sp>
        <p:nvSpPr>
          <p:cNvPr id="8" name="عنصر نائب للتذييل 7"/>
          <p:cNvSpPr>
            <a:spLocks noGrp="1"/>
          </p:cNvSpPr>
          <p:nvPr>
            <p:ph type="ftr" sz="quarter" idx="11"/>
          </p:nvPr>
        </p:nvSpPr>
        <p:spPr/>
        <p:txBody>
          <a:bodyPr/>
          <a:lstStyle/>
          <a:p>
            <a:r>
              <a:rPr lang="en-US" smtClean="0"/>
              <a:t>m  -  s</a:t>
            </a:r>
            <a:endParaRPr lang="en-US"/>
          </a:p>
        </p:txBody>
      </p:sp>
      <p:sp>
        <p:nvSpPr>
          <p:cNvPr id="9" name="عنصر نائب لرقم الشريحة 8"/>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409974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ECB8AB8-87CB-4734-AD0D-062D39AE1FF6}" type="datetime1">
              <a:rPr lang="en-US" smtClean="0"/>
              <a:t>9/7/2018</a:t>
            </a:fld>
            <a:endParaRPr lang="en-US"/>
          </a:p>
        </p:txBody>
      </p:sp>
      <p:sp>
        <p:nvSpPr>
          <p:cNvPr id="4" name="عنصر نائب للتذييل 3"/>
          <p:cNvSpPr>
            <a:spLocks noGrp="1"/>
          </p:cNvSpPr>
          <p:nvPr>
            <p:ph type="ftr" sz="quarter" idx="11"/>
          </p:nvPr>
        </p:nvSpPr>
        <p:spPr/>
        <p:txBody>
          <a:bodyPr/>
          <a:lstStyle/>
          <a:p>
            <a:r>
              <a:rPr lang="en-US" smtClean="0"/>
              <a:t>m  -  s</a:t>
            </a:r>
            <a:endParaRPr lang="en-US"/>
          </a:p>
        </p:txBody>
      </p:sp>
      <p:sp>
        <p:nvSpPr>
          <p:cNvPr id="5" name="عنصر نائب لرقم الشريحة 4"/>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354317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F12F4CF-AB52-407F-8FE0-49F0BB0A16C9}" type="datetime1">
              <a:rPr lang="en-US" smtClean="0"/>
              <a:t>9/7/2018</a:t>
            </a:fld>
            <a:endParaRPr lang="en-US"/>
          </a:p>
        </p:txBody>
      </p:sp>
      <p:sp>
        <p:nvSpPr>
          <p:cNvPr id="3" name="عنصر نائب للتذييل 2"/>
          <p:cNvSpPr>
            <a:spLocks noGrp="1"/>
          </p:cNvSpPr>
          <p:nvPr>
            <p:ph type="ftr" sz="quarter" idx="11"/>
          </p:nvPr>
        </p:nvSpPr>
        <p:spPr/>
        <p:txBody>
          <a:bodyPr/>
          <a:lstStyle/>
          <a:p>
            <a:r>
              <a:rPr lang="en-US" smtClean="0"/>
              <a:t>m  -  s</a:t>
            </a:r>
            <a:endParaRPr lang="en-US"/>
          </a:p>
        </p:txBody>
      </p:sp>
      <p:sp>
        <p:nvSpPr>
          <p:cNvPr id="4" name="عنصر نائب لرقم الشريحة 3"/>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6252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033A8463-EA79-40B2-9634-5B94AD6070BB}" type="datetime1">
              <a:rPr lang="en-US" smtClean="0"/>
              <a:t>9/7/2018</a:t>
            </a:fld>
            <a:endParaRPr lang="en-US"/>
          </a:p>
        </p:txBody>
      </p:sp>
      <p:sp>
        <p:nvSpPr>
          <p:cNvPr id="6" name="عنصر نائب للتذييل 5"/>
          <p:cNvSpPr>
            <a:spLocks noGrp="1"/>
          </p:cNvSpPr>
          <p:nvPr>
            <p:ph type="ftr" sz="quarter" idx="11"/>
          </p:nvPr>
        </p:nvSpPr>
        <p:spPr/>
        <p:txBody>
          <a:bodyPr/>
          <a:lstStyle/>
          <a:p>
            <a:r>
              <a:rPr lang="en-US" smtClean="0"/>
              <a:t>m  -  s</a:t>
            </a:r>
            <a:endParaRPr lang="en-US"/>
          </a:p>
        </p:txBody>
      </p:sp>
      <p:sp>
        <p:nvSpPr>
          <p:cNvPr id="7" name="عنصر نائب لرقم الشريحة 6"/>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147583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C5DDADCF-73F1-48D6-91FE-98EB454FE64D}" type="datetime1">
              <a:rPr lang="en-US" smtClean="0"/>
              <a:t>9/7/2018</a:t>
            </a:fld>
            <a:endParaRPr lang="en-US"/>
          </a:p>
        </p:txBody>
      </p:sp>
      <p:sp>
        <p:nvSpPr>
          <p:cNvPr id="6" name="عنصر نائب للتذييل 5"/>
          <p:cNvSpPr>
            <a:spLocks noGrp="1"/>
          </p:cNvSpPr>
          <p:nvPr>
            <p:ph type="ftr" sz="quarter" idx="11"/>
          </p:nvPr>
        </p:nvSpPr>
        <p:spPr/>
        <p:txBody>
          <a:bodyPr/>
          <a:lstStyle/>
          <a:p>
            <a:r>
              <a:rPr lang="en-US" smtClean="0"/>
              <a:t>m  -  s</a:t>
            </a:r>
            <a:endParaRPr lang="en-US"/>
          </a:p>
        </p:txBody>
      </p:sp>
      <p:sp>
        <p:nvSpPr>
          <p:cNvPr id="7" name="عنصر نائب لرقم الشريحة 6"/>
          <p:cNvSpPr>
            <a:spLocks noGrp="1"/>
          </p:cNvSpPr>
          <p:nvPr>
            <p:ph type="sldNum" sz="quarter" idx="12"/>
          </p:nvPr>
        </p:nvSpPr>
        <p:spPr/>
        <p:txBody>
          <a:bodyPr/>
          <a:lstStyle/>
          <a:p>
            <a:fld id="{6BD420C7-DA61-4A99-A28D-F6E598220ABB}" type="slidenum">
              <a:rPr lang="en-US" smtClean="0"/>
              <a:t>‹#›</a:t>
            </a:fld>
            <a:endParaRPr lang="en-US"/>
          </a:p>
        </p:txBody>
      </p:sp>
    </p:spTree>
    <p:extLst>
      <p:ext uri="{BB962C8B-B14F-4D97-AF65-F5344CB8AC3E}">
        <p14:creationId xmlns:p14="http://schemas.microsoft.com/office/powerpoint/2010/main" val="177736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220A900-E017-43CC-B7DD-41E24BA8FC68}" type="datetime1">
              <a:rPr lang="en-US" smtClean="0"/>
              <a:t>9/7/2018</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m  -  s</a:t>
            </a:r>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D420C7-DA61-4A99-A28D-F6E598220ABB}" type="slidenum">
              <a:rPr lang="en-US" smtClean="0"/>
              <a:t>‹#›</a:t>
            </a:fld>
            <a:endParaRPr lang="en-US"/>
          </a:p>
        </p:txBody>
      </p:sp>
    </p:spTree>
    <p:extLst>
      <p:ext uri="{BB962C8B-B14F-4D97-AF65-F5344CB8AC3E}">
        <p14:creationId xmlns:p14="http://schemas.microsoft.com/office/powerpoint/2010/main" val="686546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77337" y="781396"/>
            <a:ext cx="7570125" cy="2387600"/>
          </a:xfrm>
        </p:spPr>
        <p:txBody>
          <a:bodyPr/>
          <a:lstStyle/>
          <a:p>
            <a:r>
              <a:rPr lang="ar-SY" b="1" dirty="0" smtClean="0">
                <a:solidFill>
                  <a:srgbClr val="FF33CC"/>
                </a:solidFill>
                <a:latin typeface="A_Nefel_Adeti" panose="02010000000000000000" pitchFamily="2" charset="-78"/>
                <a:cs typeface="DecoType Naskh Special" panose="02010000000000000000" pitchFamily="2" charset="-78"/>
              </a:rPr>
              <a:t>الفلسفة </a:t>
            </a:r>
            <a:r>
              <a:rPr lang="ar-SY" b="1" dirty="0">
                <a:solidFill>
                  <a:srgbClr val="FF33CC"/>
                </a:solidFill>
                <a:latin typeface="A_Nefel_Adeti" panose="02010000000000000000" pitchFamily="2" charset="-78"/>
                <a:cs typeface="DecoType Naskh Special" panose="02010000000000000000" pitchFamily="2" charset="-78"/>
              </a:rPr>
              <a:t>ظاهرة إنسانية</a:t>
            </a:r>
            <a:endParaRPr lang="en-US" dirty="0">
              <a:solidFill>
                <a:srgbClr val="FF33CC"/>
              </a:solidFill>
              <a:latin typeface="A_Nefel_Adeti" panose="02010000000000000000" pitchFamily="2" charset="-78"/>
              <a:cs typeface="DecoType Naskh Special" panose="02010000000000000000" pitchFamily="2" charset="-78"/>
            </a:endParaRPr>
          </a:p>
        </p:txBody>
      </p:sp>
      <p:sp>
        <p:nvSpPr>
          <p:cNvPr id="3" name="عنصر نائب للتاريخ 2"/>
          <p:cNvSpPr>
            <a:spLocks noGrp="1"/>
          </p:cNvSpPr>
          <p:nvPr>
            <p:ph type="dt" sz="half" idx="10"/>
          </p:nvPr>
        </p:nvSpPr>
        <p:spPr/>
        <p:txBody>
          <a:bodyPr/>
          <a:lstStyle/>
          <a:p>
            <a:fld id="{72559FC4-28B5-4F34-901E-68EE6C22DC8F}" type="datetime1">
              <a:rPr lang="en-US" smtClean="0"/>
              <a:t>9/7/2018</a:t>
            </a:fld>
            <a:endParaRPr lang="en-US"/>
          </a:p>
        </p:txBody>
      </p:sp>
      <p:sp>
        <p:nvSpPr>
          <p:cNvPr id="4" name="عنصر نائب للتذييل 3"/>
          <p:cNvSpPr>
            <a:spLocks noGrp="1"/>
          </p:cNvSpPr>
          <p:nvPr>
            <p:ph type="ftr" sz="quarter" idx="11"/>
          </p:nvPr>
        </p:nvSpPr>
        <p:spPr/>
        <p:txBody>
          <a:bodyPr/>
          <a:lstStyle/>
          <a:p>
            <a:r>
              <a:rPr lang="en-US" smtClean="0">
                <a:solidFill>
                  <a:srgbClr val="FF0000"/>
                </a:solidFill>
              </a:rPr>
              <a:t>m  -  s</a:t>
            </a:r>
            <a:endParaRPr lang="en-US" dirty="0">
              <a:solidFill>
                <a:srgbClr val="FF0000"/>
              </a:solidFill>
            </a:endParaRPr>
          </a:p>
        </p:txBody>
      </p:sp>
      <p:sp>
        <p:nvSpPr>
          <p:cNvPr id="5" name="عنصر نائب لرقم الشريحة 4"/>
          <p:cNvSpPr>
            <a:spLocks noGrp="1"/>
          </p:cNvSpPr>
          <p:nvPr>
            <p:ph type="sldNum" sz="quarter" idx="12"/>
          </p:nvPr>
        </p:nvSpPr>
        <p:spPr/>
        <p:txBody>
          <a:bodyPr/>
          <a:lstStyle/>
          <a:p>
            <a:fld id="{6BD420C7-DA61-4A99-A28D-F6E598220ABB}" type="slidenum">
              <a:rPr lang="en-US" smtClean="0"/>
              <a:t>1</a:t>
            </a:fld>
            <a:endParaRPr lang="en-US"/>
          </a:p>
        </p:txBody>
      </p:sp>
    </p:spTree>
    <p:extLst>
      <p:ext uri="{BB962C8B-B14F-4D97-AF65-F5344CB8AC3E}">
        <p14:creationId xmlns:p14="http://schemas.microsoft.com/office/powerpoint/2010/main" val="19552354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مستطيل 3"/>
          <p:cNvSpPr/>
          <p:nvPr/>
        </p:nvSpPr>
        <p:spPr>
          <a:xfrm>
            <a:off x="6332912" y="631767"/>
            <a:ext cx="5685906" cy="5852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عنوان 1"/>
          <p:cNvSpPr>
            <a:spLocks noGrp="1"/>
          </p:cNvSpPr>
          <p:nvPr>
            <p:ph type="title"/>
          </p:nvPr>
        </p:nvSpPr>
        <p:spPr>
          <a:xfrm>
            <a:off x="7669875" y="973626"/>
            <a:ext cx="4182688" cy="1325563"/>
          </a:xfrm>
        </p:spPr>
        <p:txBody>
          <a:bodyPr>
            <a:normAutofit/>
          </a:bodyPr>
          <a:lstStyle/>
          <a:p>
            <a:r>
              <a:rPr lang="ar-SY" b="1" dirty="0">
                <a:solidFill>
                  <a:srgbClr val="0070C0"/>
                </a:solidFill>
                <a:cs typeface="DecoType Naskh Special" panose="02010000000000000000" pitchFamily="2" charset="-78"/>
              </a:rPr>
              <a:t>خصائص النظرة الفلسفية:</a:t>
            </a:r>
            <a:r>
              <a:rPr lang="en-US" dirty="0">
                <a:solidFill>
                  <a:srgbClr val="0070C0"/>
                </a:solidFill>
                <a:cs typeface="DecoType Naskh Special" panose="02010000000000000000" pitchFamily="2" charset="-78"/>
              </a:rPr>
              <a:t/>
            </a:r>
            <a:br>
              <a:rPr lang="en-US" dirty="0">
                <a:solidFill>
                  <a:srgbClr val="0070C0"/>
                </a:solidFill>
                <a:cs typeface="DecoType Naskh Special" panose="02010000000000000000" pitchFamily="2" charset="-78"/>
              </a:rPr>
            </a:br>
            <a:endParaRPr lang="en-US" dirty="0">
              <a:solidFill>
                <a:srgbClr val="0070C0"/>
              </a:solidFill>
              <a:cs typeface="DecoType Naskh Special" panose="02010000000000000000" pitchFamily="2" charset="-78"/>
            </a:endParaRPr>
          </a:p>
        </p:txBody>
      </p:sp>
      <p:sp>
        <p:nvSpPr>
          <p:cNvPr id="3" name="عنصر نائب للمحتوى 2"/>
          <p:cNvSpPr>
            <a:spLocks noGrp="1"/>
          </p:cNvSpPr>
          <p:nvPr>
            <p:ph idx="1"/>
          </p:nvPr>
        </p:nvSpPr>
        <p:spPr>
          <a:xfrm>
            <a:off x="7099069" y="2033182"/>
            <a:ext cx="4919749" cy="4351338"/>
          </a:xfrm>
        </p:spPr>
        <p:txBody>
          <a:bodyPr>
            <a:normAutofit lnSpcReduction="10000"/>
          </a:bodyPr>
          <a:lstStyle/>
          <a:p>
            <a:pPr marL="0" indent="0" algn="ctr">
              <a:buNone/>
            </a:pPr>
            <a:r>
              <a:rPr lang="ar-SA" sz="4000" dirty="0" smtClean="0">
                <a:latin typeface="A_Nefel_Adeti" panose="02010000000000000000" pitchFamily="2" charset="-78"/>
                <a:cs typeface="A_Nefel_Adeti" panose="02010000000000000000" pitchFamily="2" charset="-78"/>
              </a:rPr>
              <a:t>تتميز النظرة الفلسفية التي تعبر عن موقف يتخذه الفيلسوف من المشكلات الفلسفية المطروحة بخصائص ومميزات لا نجد لها نظيراً في التفكير العادي.</a:t>
            </a:r>
            <a:r>
              <a:rPr lang="en-US" sz="4000" dirty="0" smtClean="0">
                <a:latin typeface="A_Nefel_Adeti" panose="02010000000000000000" pitchFamily="2" charset="-78"/>
                <a:cs typeface="A_Nefel_Adeti" panose="02010000000000000000" pitchFamily="2" charset="-78"/>
              </a:rPr>
              <a:t/>
            </a:r>
            <a:br>
              <a:rPr lang="en-US" sz="4000" dirty="0" smtClean="0">
                <a:latin typeface="A_Nefel_Adeti" panose="02010000000000000000" pitchFamily="2" charset="-78"/>
                <a:cs typeface="A_Nefel_Adeti" panose="02010000000000000000" pitchFamily="2" charset="-78"/>
              </a:rPr>
            </a:br>
            <a:r>
              <a:rPr lang="ar-SA" sz="4000" b="1" dirty="0" smtClean="0">
                <a:latin typeface="A_Nefel_Adeti" panose="02010000000000000000" pitchFamily="2" charset="-78"/>
                <a:cs typeface="A_Nefel_Adeti" panose="02010000000000000000" pitchFamily="2" charset="-78"/>
              </a:rPr>
              <a:t>وبإمكاننا أن نوجز هذه الخصائص بالتالي: </a:t>
            </a:r>
            <a:endParaRPr lang="en-US" sz="4000" dirty="0">
              <a:latin typeface="A_Nefel_Adeti" panose="02010000000000000000" pitchFamily="2" charset="-78"/>
              <a:cs typeface="A_Nefel_Adeti" panose="02010000000000000000" pitchFamily="2" charset="-78"/>
            </a:endParaRPr>
          </a:p>
        </p:txBody>
      </p:sp>
      <p:sp>
        <p:nvSpPr>
          <p:cNvPr id="5" name="عنصر نائب للتاريخ 4"/>
          <p:cNvSpPr>
            <a:spLocks noGrp="1"/>
          </p:cNvSpPr>
          <p:nvPr>
            <p:ph type="dt" sz="half" idx="10"/>
          </p:nvPr>
        </p:nvSpPr>
        <p:spPr/>
        <p:txBody>
          <a:bodyPr/>
          <a:lstStyle/>
          <a:p>
            <a:fld id="{8BA2D521-E246-4241-A613-41A18B925E5A}" type="datetime1">
              <a:rPr lang="en-US" smtClean="0"/>
              <a:t>9/7/2018</a:t>
            </a:fld>
            <a:endParaRPr lang="en-US"/>
          </a:p>
        </p:txBody>
      </p:sp>
      <p:sp>
        <p:nvSpPr>
          <p:cNvPr id="6" name="عنصر نائب للتذييل 5"/>
          <p:cNvSpPr>
            <a:spLocks noGrp="1"/>
          </p:cNvSpPr>
          <p:nvPr>
            <p:ph type="ftr" sz="quarter" idx="11"/>
          </p:nvPr>
        </p:nvSpPr>
        <p:spPr/>
        <p:txBody>
          <a:bodyPr/>
          <a:lstStyle/>
          <a:p>
            <a:r>
              <a:rPr lang="en-US" smtClean="0"/>
              <a:t>m  -  s</a:t>
            </a:r>
            <a:endParaRPr lang="en-US"/>
          </a:p>
        </p:txBody>
      </p:sp>
      <p:sp>
        <p:nvSpPr>
          <p:cNvPr id="7" name="عنصر نائب لرقم الشريحة 6"/>
          <p:cNvSpPr>
            <a:spLocks noGrp="1"/>
          </p:cNvSpPr>
          <p:nvPr>
            <p:ph type="sldNum" sz="quarter" idx="12"/>
          </p:nvPr>
        </p:nvSpPr>
        <p:spPr/>
        <p:txBody>
          <a:bodyPr/>
          <a:lstStyle/>
          <a:p>
            <a:fld id="{6BD420C7-DA61-4A99-A28D-F6E598220ABB}" type="slidenum">
              <a:rPr lang="en-US" smtClean="0"/>
              <a:t>10</a:t>
            </a:fld>
            <a:endParaRPr lang="en-US"/>
          </a:p>
        </p:txBody>
      </p:sp>
    </p:spTree>
    <p:extLst>
      <p:ext uri="{BB962C8B-B14F-4D97-AF65-F5344CB8AC3E}">
        <p14:creationId xmlns:p14="http://schemas.microsoft.com/office/powerpoint/2010/main" val="3787265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مستطيل 5"/>
          <p:cNvSpPr/>
          <p:nvPr/>
        </p:nvSpPr>
        <p:spPr>
          <a:xfrm>
            <a:off x="1828800" y="124690"/>
            <a:ext cx="7514705" cy="18288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مستطيل مستدير الزوايا 3"/>
          <p:cNvSpPr/>
          <p:nvPr/>
        </p:nvSpPr>
        <p:spPr>
          <a:xfrm>
            <a:off x="9548552" y="448887"/>
            <a:ext cx="2377440" cy="1180407"/>
          </a:xfrm>
          <a:prstGeom prst="roundRect">
            <a:avLst/>
          </a:prstGeom>
          <a:effectLst>
            <a:innerShdw blurRad="63500" dist="50800" dir="189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مستطيل 6"/>
          <p:cNvSpPr/>
          <p:nvPr/>
        </p:nvSpPr>
        <p:spPr>
          <a:xfrm>
            <a:off x="9653482" y="715924"/>
            <a:ext cx="2167580" cy="646331"/>
          </a:xfrm>
          <a:prstGeom prst="rect">
            <a:avLst/>
          </a:prstGeom>
        </p:spPr>
        <p:txBody>
          <a:bodyPr wrap="none">
            <a:spAutoFit/>
          </a:bodyPr>
          <a:lstStyle/>
          <a:p>
            <a:r>
              <a:rPr lang="ar-SA" sz="3600" b="1" dirty="0" smtClean="0">
                <a:ea typeface="Calibri" panose="020F0502020204030204" pitchFamily="34" charset="0"/>
                <a:cs typeface="DecoType Naskh Special" panose="02010000000000000000" pitchFamily="2" charset="-78"/>
              </a:rPr>
              <a:t>العمومية والشمول</a:t>
            </a:r>
            <a:r>
              <a:rPr lang="ar-SA" sz="3600" dirty="0" smtClean="0">
                <a:ea typeface="Calibri" panose="020F0502020204030204" pitchFamily="34" charset="0"/>
                <a:cs typeface="DecoType Naskh Special" panose="02010000000000000000" pitchFamily="2" charset="-78"/>
              </a:rPr>
              <a:t> </a:t>
            </a:r>
            <a:endParaRPr lang="en-US" sz="3600" dirty="0">
              <a:cs typeface="DecoType Naskh Special" panose="02010000000000000000" pitchFamily="2" charset="-78"/>
            </a:endParaRPr>
          </a:p>
        </p:txBody>
      </p:sp>
      <p:sp>
        <p:nvSpPr>
          <p:cNvPr id="8" name="مستطيل 7"/>
          <p:cNvSpPr/>
          <p:nvPr/>
        </p:nvSpPr>
        <p:spPr>
          <a:xfrm>
            <a:off x="1828800" y="137608"/>
            <a:ext cx="7248699" cy="1815882"/>
          </a:xfrm>
          <a:prstGeom prst="rect">
            <a:avLst/>
          </a:prstGeom>
        </p:spPr>
        <p:txBody>
          <a:bodyPr wrap="square">
            <a:spAutoFit/>
          </a:bodyPr>
          <a:lstStyle/>
          <a:p>
            <a:pPr algn="ctr"/>
            <a:r>
              <a:rPr lang="ar-SA" sz="2800" dirty="0">
                <a:latin typeface="A_Nefel_Adeti" panose="02010000000000000000" pitchFamily="2" charset="-78"/>
                <a:ea typeface="Calibri" panose="020F0502020204030204" pitchFamily="34" charset="0"/>
                <a:cs typeface="A_Nefel_Adeti" panose="02010000000000000000" pitchFamily="2" charset="-78"/>
              </a:rPr>
              <a:t>تتوجه نظرة الفيلسوف إلى الواقع الذي يشمل الكون والإنسان من حيث أصلهما ومصيرهما وغايتهما. ففي حين أن كل علم يتناول نوعاً من الكائنات أو جانباً من الكون فإن الفلسفة تحاول تكوين صورة عقلية عن الوجود بأكمله.</a:t>
            </a:r>
            <a:endParaRPr lang="en-US" sz="2800" dirty="0">
              <a:latin typeface="A_Nefel_Adeti" panose="02010000000000000000" pitchFamily="2" charset="-78"/>
              <a:cs typeface="A_Nefel_Adeti" panose="02010000000000000000" pitchFamily="2" charset="-78"/>
            </a:endParaRPr>
          </a:p>
        </p:txBody>
      </p:sp>
      <p:sp>
        <p:nvSpPr>
          <p:cNvPr id="9" name="مستطيل مستدير الزوايا 8"/>
          <p:cNvSpPr/>
          <p:nvPr/>
        </p:nvSpPr>
        <p:spPr>
          <a:xfrm>
            <a:off x="9548552" y="2612967"/>
            <a:ext cx="2377440" cy="118040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1" name="مستطيل 10"/>
          <p:cNvSpPr/>
          <p:nvPr/>
        </p:nvSpPr>
        <p:spPr>
          <a:xfrm>
            <a:off x="1828799" y="2288770"/>
            <a:ext cx="7514705" cy="1828800"/>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مستطيل 11"/>
          <p:cNvSpPr/>
          <p:nvPr/>
        </p:nvSpPr>
        <p:spPr>
          <a:xfrm>
            <a:off x="9406916" y="2880004"/>
            <a:ext cx="2414146" cy="646331"/>
          </a:xfrm>
          <a:prstGeom prst="rect">
            <a:avLst/>
          </a:prstGeom>
        </p:spPr>
        <p:txBody>
          <a:bodyPr wrap="square">
            <a:spAutoFit/>
          </a:bodyPr>
          <a:lstStyle/>
          <a:p>
            <a:r>
              <a:rPr lang="ar-SA" sz="3600" b="1" dirty="0">
                <a:ea typeface="Calibri" panose="020F0502020204030204" pitchFamily="34" charset="0"/>
                <a:cs typeface="DecoType Naskh Special" panose="02010000000000000000" pitchFamily="2" charset="-78"/>
              </a:rPr>
              <a:t>الاستقلالية والتفرد</a:t>
            </a:r>
            <a:endParaRPr lang="en-US" sz="3600" b="1" dirty="0">
              <a:ea typeface="Calibri" panose="020F0502020204030204" pitchFamily="34" charset="0"/>
              <a:cs typeface="DecoType Naskh Special" panose="02010000000000000000" pitchFamily="2" charset="-78"/>
            </a:endParaRPr>
          </a:p>
        </p:txBody>
      </p:sp>
      <p:sp>
        <p:nvSpPr>
          <p:cNvPr id="13" name="مستطيل 12"/>
          <p:cNvSpPr/>
          <p:nvPr/>
        </p:nvSpPr>
        <p:spPr>
          <a:xfrm>
            <a:off x="2793075" y="2726115"/>
            <a:ext cx="5824449" cy="954107"/>
          </a:xfrm>
          <a:prstGeom prst="rect">
            <a:avLst/>
          </a:prstGeom>
        </p:spPr>
        <p:txBody>
          <a:bodyPr wrap="square">
            <a:spAutoFit/>
          </a:bodyPr>
          <a:lstStyle/>
          <a:p>
            <a:pPr algn="ctr"/>
            <a:r>
              <a:rPr lang="ar-SA" sz="2800" dirty="0">
                <a:latin typeface="A_Nefel_Adeti" panose="02010000000000000000" pitchFamily="2" charset="-78"/>
                <a:ea typeface="Calibri" panose="020F0502020204030204" pitchFamily="34" charset="0"/>
                <a:cs typeface="A_Nefel_Adeti" panose="02010000000000000000" pitchFamily="2" charset="-78"/>
              </a:rPr>
              <a:t>كل فيلسوف ينطلق من نظرة وافتراضات خاصة به، يرتكز إليها في بناء نظامه الفلسفي الذي لا يتفق بالضرورة مع غيره.</a:t>
            </a:r>
            <a:endParaRPr lang="en-US" sz="2800" dirty="0">
              <a:latin typeface="A_Nefel_Adeti" panose="02010000000000000000" pitchFamily="2" charset="-78"/>
              <a:ea typeface="Calibri" panose="020F0502020204030204" pitchFamily="34" charset="0"/>
              <a:cs typeface="A_Nefel_Adeti" panose="02010000000000000000" pitchFamily="2" charset="-78"/>
            </a:endParaRPr>
          </a:p>
        </p:txBody>
      </p:sp>
      <p:sp>
        <p:nvSpPr>
          <p:cNvPr id="14" name="مستطيل مستدير الزوايا 13"/>
          <p:cNvSpPr/>
          <p:nvPr/>
        </p:nvSpPr>
        <p:spPr>
          <a:xfrm>
            <a:off x="9548552" y="4777045"/>
            <a:ext cx="2377440" cy="118040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5" name="مستطيل 14"/>
          <p:cNvSpPr/>
          <p:nvPr/>
        </p:nvSpPr>
        <p:spPr>
          <a:xfrm>
            <a:off x="1828798" y="4452850"/>
            <a:ext cx="7514705" cy="18288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مستطيل 15"/>
          <p:cNvSpPr/>
          <p:nvPr/>
        </p:nvSpPr>
        <p:spPr>
          <a:xfrm>
            <a:off x="9703174" y="5044084"/>
            <a:ext cx="2068195" cy="646331"/>
          </a:xfrm>
          <a:prstGeom prst="rect">
            <a:avLst/>
          </a:prstGeom>
        </p:spPr>
        <p:txBody>
          <a:bodyPr wrap="none">
            <a:spAutoFit/>
          </a:bodyPr>
          <a:lstStyle/>
          <a:p>
            <a:r>
              <a:rPr lang="ar-SA" sz="3600" b="1" dirty="0">
                <a:ea typeface="Calibri" panose="020F0502020204030204" pitchFamily="34" charset="0"/>
                <a:cs typeface="DecoType Naskh Special" panose="02010000000000000000" pitchFamily="2" charset="-78"/>
              </a:rPr>
              <a:t>الاهتمام بالإنسان</a:t>
            </a:r>
            <a:endParaRPr lang="en-US" sz="3600" b="1" dirty="0">
              <a:ea typeface="Calibri" panose="020F0502020204030204" pitchFamily="34" charset="0"/>
              <a:cs typeface="DecoType Naskh Special" panose="02010000000000000000" pitchFamily="2" charset="-78"/>
            </a:endParaRPr>
          </a:p>
        </p:txBody>
      </p:sp>
      <p:sp>
        <p:nvSpPr>
          <p:cNvPr id="17" name="مستطيل 16"/>
          <p:cNvSpPr/>
          <p:nvPr/>
        </p:nvSpPr>
        <p:spPr>
          <a:xfrm>
            <a:off x="2177935" y="4777045"/>
            <a:ext cx="6899564" cy="1384995"/>
          </a:xfrm>
          <a:prstGeom prst="rect">
            <a:avLst/>
          </a:prstGeom>
        </p:spPr>
        <p:txBody>
          <a:bodyPr wrap="square">
            <a:spAutoFit/>
          </a:bodyPr>
          <a:lstStyle/>
          <a:p>
            <a:pPr algn="ctr"/>
            <a:r>
              <a:rPr lang="ar-SA" sz="2800" dirty="0">
                <a:latin typeface="A_Nefel_Adeti" panose="02010000000000000000" pitchFamily="2" charset="-78"/>
                <a:ea typeface="Calibri" panose="020F0502020204030204" pitchFamily="34" charset="0"/>
                <a:cs typeface="A_Nefel_Adeti" panose="02010000000000000000" pitchFamily="2" charset="-78"/>
              </a:rPr>
              <a:t>تسعى الفلسفة إلى الاهتمام بالإنسان بالدرجة الأولى، وتضع على عاتقها تفسير كل ما يتعلق بالكون الذي يعيش فيه هذا الإنسان، بهدف إيجاد جدوى لهذه الحياة وللوصول إلى المعنى الحقيقي لحياتنا.</a:t>
            </a:r>
            <a:endParaRPr lang="en-US" sz="2800" dirty="0">
              <a:latin typeface="A_Nefel_Adeti" panose="02010000000000000000" pitchFamily="2" charset="-78"/>
              <a:ea typeface="Calibri" panose="020F0502020204030204" pitchFamily="34" charset="0"/>
              <a:cs typeface="A_Nefel_Adeti" panose="02010000000000000000" pitchFamily="2" charset="-78"/>
            </a:endParaRPr>
          </a:p>
        </p:txBody>
      </p:sp>
      <p:sp>
        <p:nvSpPr>
          <p:cNvPr id="2" name="عنصر نائب للتاريخ 1"/>
          <p:cNvSpPr>
            <a:spLocks noGrp="1"/>
          </p:cNvSpPr>
          <p:nvPr>
            <p:ph type="dt" sz="half" idx="10"/>
          </p:nvPr>
        </p:nvSpPr>
        <p:spPr/>
        <p:txBody>
          <a:bodyPr/>
          <a:lstStyle/>
          <a:p>
            <a:fld id="{4E14614F-5166-4C5D-BE92-289900257058}" type="datetime1">
              <a:rPr lang="en-US" smtClean="0"/>
              <a:t>9/7/2018</a:t>
            </a:fld>
            <a:endParaRPr lang="en-US"/>
          </a:p>
        </p:txBody>
      </p:sp>
      <p:sp>
        <p:nvSpPr>
          <p:cNvPr id="3" name="عنصر نائب للتذييل 2"/>
          <p:cNvSpPr>
            <a:spLocks noGrp="1"/>
          </p:cNvSpPr>
          <p:nvPr>
            <p:ph type="ftr" sz="quarter" idx="11"/>
          </p:nvPr>
        </p:nvSpPr>
        <p:spPr/>
        <p:txBody>
          <a:bodyPr/>
          <a:lstStyle/>
          <a:p>
            <a:r>
              <a:rPr lang="en-US" smtClean="0"/>
              <a:t>m  -  s</a:t>
            </a:r>
            <a:endParaRPr lang="en-US"/>
          </a:p>
        </p:txBody>
      </p:sp>
      <p:sp>
        <p:nvSpPr>
          <p:cNvPr id="5" name="عنصر نائب لرقم الشريحة 4"/>
          <p:cNvSpPr>
            <a:spLocks noGrp="1"/>
          </p:cNvSpPr>
          <p:nvPr>
            <p:ph type="sldNum" sz="quarter" idx="12"/>
          </p:nvPr>
        </p:nvSpPr>
        <p:spPr/>
        <p:txBody>
          <a:bodyPr/>
          <a:lstStyle/>
          <a:p>
            <a:fld id="{6BD420C7-DA61-4A99-A28D-F6E598220ABB}" type="slidenum">
              <a:rPr lang="en-US" smtClean="0"/>
              <a:t>11</a:t>
            </a:fld>
            <a:endParaRPr lang="en-US"/>
          </a:p>
        </p:txBody>
      </p:sp>
    </p:spTree>
    <p:extLst>
      <p:ext uri="{BB962C8B-B14F-4D97-AF65-F5344CB8AC3E}">
        <p14:creationId xmlns:p14="http://schemas.microsoft.com/office/powerpoint/2010/main" val="93193255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519844" y="315248"/>
            <a:ext cx="10515600" cy="1325563"/>
          </a:xfrm>
        </p:spPr>
        <p:txBody>
          <a:bodyPr>
            <a:normAutofit/>
          </a:bodyPr>
          <a:lstStyle/>
          <a:p>
            <a:pPr>
              <a:spcBef>
                <a:spcPts val="1000"/>
              </a:spcBef>
            </a:pPr>
            <a:r>
              <a:rPr lang="ar-SY" sz="6000" dirty="0">
                <a:solidFill>
                  <a:srgbClr val="7030A0"/>
                </a:solidFill>
                <a:latin typeface="A_Nefel_Adeti" panose="02010000000000000000" pitchFamily="2" charset="-78"/>
                <a:ea typeface="Calibri" panose="020F0502020204030204" pitchFamily="34" charset="0"/>
                <a:cs typeface="DecoType Naskh Special" panose="02010000000000000000" pitchFamily="2" charset="-78"/>
              </a:rPr>
              <a:t>أحلل أتفلسف</a:t>
            </a:r>
            <a:endParaRPr lang="en-US" sz="6000" dirty="0">
              <a:solidFill>
                <a:srgbClr val="7030A0"/>
              </a:solidFill>
              <a:latin typeface="A_Nefel_Adeti" panose="02010000000000000000" pitchFamily="2" charset="-78"/>
              <a:ea typeface="Calibri" panose="020F0502020204030204" pitchFamily="34" charset="0"/>
              <a:cs typeface="DecoType Naskh Special" panose="02010000000000000000" pitchFamily="2" charset="-78"/>
            </a:endParaRPr>
          </a:p>
        </p:txBody>
      </p:sp>
      <p:sp>
        <p:nvSpPr>
          <p:cNvPr id="3" name="عنصر نائب للمحتوى 2"/>
          <p:cNvSpPr>
            <a:spLocks noGrp="1"/>
          </p:cNvSpPr>
          <p:nvPr>
            <p:ph idx="1"/>
          </p:nvPr>
        </p:nvSpPr>
        <p:spPr>
          <a:xfrm>
            <a:off x="5227320" y="1808999"/>
            <a:ext cx="6964680" cy="4351338"/>
          </a:xfrm>
        </p:spPr>
        <p:txBody>
          <a:bodyPr>
            <a:normAutofit/>
          </a:bodyPr>
          <a:lstStyle/>
          <a:p>
            <a:pPr marL="0" indent="0">
              <a:buNone/>
            </a:pPr>
            <a:r>
              <a:rPr lang="ar-SY" sz="40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يقول هيجل : " أن الدفاع عن الفلسفة هو دفاع عن الإنسان "</a:t>
            </a:r>
          </a:p>
          <a:p>
            <a:pPr marL="0" indent="0">
              <a:buNone/>
            </a:pPr>
            <a:r>
              <a:rPr lang="ar-SY" sz="40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هل توافق على هذا القول ، دعم رأيك بالأمثلة ؟</a:t>
            </a:r>
            <a:endParaRPr lang="en-US" sz="40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p:txBody>
      </p:sp>
      <p:sp>
        <p:nvSpPr>
          <p:cNvPr id="4" name="عنصر نائب للتاريخ 3"/>
          <p:cNvSpPr>
            <a:spLocks noGrp="1"/>
          </p:cNvSpPr>
          <p:nvPr>
            <p:ph type="dt" sz="half" idx="10"/>
          </p:nvPr>
        </p:nvSpPr>
        <p:spPr/>
        <p:txBody>
          <a:bodyPr/>
          <a:lstStyle/>
          <a:p>
            <a:fld id="{52FF27AE-E609-4681-8B0F-1BC01E5A0281}"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smtClean="0"/>
              <a:t>m  -  s</a:t>
            </a:r>
            <a:endParaRPr lang="en-US"/>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12</a:t>
            </a:fld>
            <a:endParaRPr lang="en-US"/>
          </a:p>
        </p:txBody>
      </p:sp>
    </p:spTree>
    <p:extLst>
      <p:ext uri="{BB962C8B-B14F-4D97-AF65-F5344CB8AC3E}">
        <p14:creationId xmlns:p14="http://schemas.microsoft.com/office/powerpoint/2010/main" val="328804814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مستطيل 3"/>
          <p:cNvSpPr/>
          <p:nvPr/>
        </p:nvSpPr>
        <p:spPr>
          <a:xfrm>
            <a:off x="1379913" y="1022464"/>
            <a:ext cx="7514705" cy="1828800"/>
          </a:xfrm>
          <a:prstGeom prst="rect">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مستطيل مستدير الزوايا 4"/>
          <p:cNvSpPr/>
          <p:nvPr/>
        </p:nvSpPr>
        <p:spPr>
          <a:xfrm>
            <a:off x="9099665" y="1346661"/>
            <a:ext cx="2377440" cy="118040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6" name="مستطيل 5"/>
          <p:cNvSpPr/>
          <p:nvPr/>
        </p:nvSpPr>
        <p:spPr>
          <a:xfrm>
            <a:off x="1379913" y="3469176"/>
            <a:ext cx="7514705" cy="18288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مستطيل مستدير الزوايا 6"/>
          <p:cNvSpPr/>
          <p:nvPr/>
        </p:nvSpPr>
        <p:spPr>
          <a:xfrm>
            <a:off x="9099665" y="3793373"/>
            <a:ext cx="2377440" cy="118040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مستطيل 7"/>
          <p:cNvSpPr/>
          <p:nvPr/>
        </p:nvSpPr>
        <p:spPr>
          <a:xfrm>
            <a:off x="9125179" y="1690642"/>
            <a:ext cx="2351926" cy="492443"/>
          </a:xfrm>
          <a:prstGeom prst="rect">
            <a:avLst/>
          </a:prstGeom>
        </p:spPr>
        <p:txBody>
          <a:bodyPr wrap="none">
            <a:spAutoFit/>
          </a:bodyPr>
          <a:lstStyle/>
          <a:p>
            <a:r>
              <a:rPr lang="ar-SA" sz="2600" b="1" dirty="0">
                <a:ea typeface="Calibri" panose="020F0502020204030204" pitchFamily="34" charset="0"/>
                <a:cs typeface="DecoType Naskh Special" panose="02010000000000000000" pitchFamily="2" charset="-78"/>
              </a:rPr>
              <a:t>لا غنى للإنسان عن الفلسفة</a:t>
            </a:r>
            <a:endParaRPr lang="en-US" sz="2600" b="1" dirty="0">
              <a:ea typeface="Calibri" panose="020F0502020204030204" pitchFamily="34" charset="0"/>
              <a:cs typeface="DecoType Naskh Special" panose="02010000000000000000" pitchFamily="2" charset="-78"/>
            </a:endParaRPr>
          </a:p>
        </p:txBody>
      </p:sp>
      <p:sp>
        <p:nvSpPr>
          <p:cNvPr id="9" name="مستطيل 8"/>
          <p:cNvSpPr/>
          <p:nvPr/>
        </p:nvSpPr>
        <p:spPr>
          <a:xfrm>
            <a:off x="1379913" y="1238594"/>
            <a:ext cx="7514705" cy="1384995"/>
          </a:xfrm>
          <a:prstGeom prst="rect">
            <a:avLst/>
          </a:prstGeom>
        </p:spPr>
        <p:txBody>
          <a:bodyPr wrap="square">
            <a:spAutoFit/>
          </a:bodyPr>
          <a:lstStyle/>
          <a:p>
            <a:pPr algn="ctr"/>
            <a:r>
              <a:rPr lang="ar-SA" sz="2800" dirty="0" smtClean="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الفلسفة هي ذاك الجهد العقلي المنظم الذي يبحث عن أصل الوجود ومعناه وغايته، لأنها تقدم إجابة عن الأسئلة الكبرى التي تقلقه، أو على الأقل تساعده في إيجاد إجابة شخصية عن تلك الأسئلة التي لم يستطع العلم الوصول إليها </a:t>
            </a:r>
            <a:endParaRPr lang="en-US" sz="2800" dirty="0">
              <a:solidFill>
                <a:schemeClr val="tx1">
                  <a:lumMod val="95000"/>
                  <a:lumOff val="5000"/>
                </a:schemeClr>
              </a:solidFill>
              <a:latin typeface="A_Nefel_Adeti" panose="02010000000000000000" pitchFamily="2" charset="-78"/>
              <a:cs typeface="A_Nefel_Adeti" panose="02010000000000000000" pitchFamily="2" charset="-78"/>
            </a:endParaRPr>
          </a:p>
        </p:txBody>
      </p:sp>
      <p:sp>
        <p:nvSpPr>
          <p:cNvPr id="10" name="مستطيل 9"/>
          <p:cNvSpPr/>
          <p:nvPr/>
        </p:nvSpPr>
        <p:spPr>
          <a:xfrm>
            <a:off x="9394483" y="4137354"/>
            <a:ext cx="1813317" cy="492443"/>
          </a:xfrm>
          <a:prstGeom prst="rect">
            <a:avLst/>
          </a:prstGeom>
        </p:spPr>
        <p:txBody>
          <a:bodyPr wrap="none">
            <a:spAutoFit/>
          </a:bodyPr>
          <a:lstStyle/>
          <a:p>
            <a:r>
              <a:rPr lang="ar-SY" sz="2600" b="1" dirty="0">
                <a:ea typeface="Calibri" panose="020F0502020204030204" pitchFamily="34" charset="0"/>
                <a:cs typeface="DecoType Naskh Special" panose="02010000000000000000" pitchFamily="2" charset="-78"/>
              </a:rPr>
              <a:t>اتخاذ الموقف النقدي</a:t>
            </a:r>
            <a:endParaRPr lang="en-US" sz="2600" b="1" dirty="0">
              <a:ea typeface="Calibri" panose="020F0502020204030204" pitchFamily="34" charset="0"/>
              <a:cs typeface="DecoType Naskh Special" panose="02010000000000000000" pitchFamily="2" charset="-78"/>
            </a:endParaRPr>
          </a:p>
        </p:txBody>
      </p:sp>
      <p:sp>
        <p:nvSpPr>
          <p:cNvPr id="11" name="مستطيل 10"/>
          <p:cNvSpPr/>
          <p:nvPr/>
        </p:nvSpPr>
        <p:spPr>
          <a:xfrm>
            <a:off x="1379913" y="3537190"/>
            <a:ext cx="7558788" cy="1815882"/>
          </a:xfrm>
          <a:prstGeom prst="rect">
            <a:avLst/>
          </a:prstGeom>
        </p:spPr>
        <p:txBody>
          <a:bodyPr wrap="square">
            <a:spAutoFit/>
          </a:bodyPr>
          <a:lstStyle/>
          <a:p>
            <a:pPr algn="ctr"/>
            <a:r>
              <a:rPr lang="ar-SY" sz="27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يمتاز التفكير الفلسفي بأنه تفكير نقدي، لأنه لا يكتفي بالإجابات التي يحصل عليها بل يقوم بنقدها محاولاً إيجاد مواطن القوة والضعف فيها، فالفلسفة تسعى لنقد الأفكار السائدة، وينظر الفيلسوف إلى الأمور نظرة الفاحص المتمعن والناقد المتمكن.</a:t>
            </a:r>
            <a:endParaRPr lang="en-US" sz="27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p:txBody>
      </p:sp>
      <p:sp>
        <p:nvSpPr>
          <p:cNvPr id="2" name="عنصر نائب للتاريخ 1"/>
          <p:cNvSpPr>
            <a:spLocks noGrp="1"/>
          </p:cNvSpPr>
          <p:nvPr>
            <p:ph type="dt" sz="half" idx="10"/>
          </p:nvPr>
        </p:nvSpPr>
        <p:spPr/>
        <p:txBody>
          <a:bodyPr/>
          <a:lstStyle/>
          <a:p>
            <a:fld id="{E70DA1C1-D9D4-4D84-A8A0-C3E96BA44166}" type="datetime1">
              <a:rPr lang="en-US" smtClean="0"/>
              <a:t>9/7/2018</a:t>
            </a:fld>
            <a:endParaRPr lang="en-US"/>
          </a:p>
        </p:txBody>
      </p:sp>
      <p:sp>
        <p:nvSpPr>
          <p:cNvPr id="3" name="عنصر نائب للتذييل 2"/>
          <p:cNvSpPr>
            <a:spLocks noGrp="1"/>
          </p:cNvSpPr>
          <p:nvPr>
            <p:ph type="ftr" sz="quarter" idx="11"/>
          </p:nvPr>
        </p:nvSpPr>
        <p:spPr/>
        <p:txBody>
          <a:bodyPr/>
          <a:lstStyle/>
          <a:p>
            <a:r>
              <a:rPr lang="en-US" smtClean="0"/>
              <a:t>m  -  s</a:t>
            </a:r>
            <a:endParaRPr lang="en-US"/>
          </a:p>
        </p:txBody>
      </p:sp>
      <p:sp>
        <p:nvSpPr>
          <p:cNvPr id="12" name="عنصر نائب لرقم الشريحة 11"/>
          <p:cNvSpPr>
            <a:spLocks noGrp="1"/>
          </p:cNvSpPr>
          <p:nvPr>
            <p:ph type="sldNum" sz="quarter" idx="12"/>
          </p:nvPr>
        </p:nvSpPr>
        <p:spPr/>
        <p:txBody>
          <a:bodyPr/>
          <a:lstStyle/>
          <a:p>
            <a:fld id="{6BD420C7-DA61-4A99-A28D-F6E598220ABB}" type="slidenum">
              <a:rPr lang="en-US" smtClean="0"/>
              <a:t>13</a:t>
            </a:fld>
            <a:endParaRPr lang="en-US"/>
          </a:p>
        </p:txBody>
      </p:sp>
    </p:spTree>
    <p:extLst>
      <p:ext uri="{BB962C8B-B14F-4D97-AF65-F5344CB8AC3E}">
        <p14:creationId xmlns:p14="http://schemas.microsoft.com/office/powerpoint/2010/main" val="172768972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400896" y="2952960"/>
            <a:ext cx="3622964" cy="780099"/>
          </a:xfrm>
        </p:spPr>
        <p:txBody>
          <a:bodyPr>
            <a:noAutofit/>
          </a:bodyPr>
          <a:lstStyle/>
          <a:p>
            <a:r>
              <a:rPr lang="ar-SA" sz="4000" dirty="0">
                <a:solidFill>
                  <a:srgbClr val="C00000"/>
                </a:solidFill>
                <a:latin typeface="A_Nefel_Adeti" panose="02010000000000000000" pitchFamily="2" charset="-78"/>
                <a:ea typeface="Calibri" panose="020F0502020204030204" pitchFamily="34" charset="0"/>
                <a:cs typeface="DecoType Naskh Special" panose="02010000000000000000" pitchFamily="2" charset="-78"/>
              </a:rPr>
              <a:t>أقرأ -</a:t>
            </a:r>
            <a:r>
              <a:rPr lang="ar-SA" sz="4000" dirty="0" err="1">
                <a:solidFill>
                  <a:srgbClr val="C00000"/>
                </a:solidFill>
                <a:latin typeface="A_Nefel_Adeti" panose="02010000000000000000" pitchFamily="2" charset="-78"/>
                <a:ea typeface="Calibri" panose="020F0502020204030204" pitchFamily="34" charset="0"/>
                <a:cs typeface="DecoType Naskh Special" panose="02010000000000000000" pitchFamily="2" charset="-78"/>
              </a:rPr>
              <a:t>أتأوّل</a:t>
            </a:r>
            <a:r>
              <a:rPr lang="ar-SA" sz="4000" dirty="0">
                <a:solidFill>
                  <a:srgbClr val="C00000"/>
                </a:solidFill>
                <a:latin typeface="A_Nefel_Adeti" panose="02010000000000000000" pitchFamily="2" charset="-78"/>
                <a:ea typeface="Calibri" panose="020F0502020204030204" pitchFamily="34" charset="0"/>
                <a:cs typeface="DecoType Naskh Special" panose="02010000000000000000" pitchFamily="2" charset="-78"/>
              </a:rPr>
              <a:t>:</a:t>
            </a:r>
            <a:r>
              <a:rPr lang="en-US" sz="4000" dirty="0" smtClean="0">
                <a:solidFill>
                  <a:srgbClr val="C00000"/>
                </a:solidFill>
                <a:cs typeface="DecoType Naskh Special" panose="02010000000000000000" pitchFamily="2" charset="-78"/>
              </a:rPr>
              <a:t/>
            </a:r>
            <a:br>
              <a:rPr lang="en-US" sz="4000" dirty="0" smtClean="0">
                <a:solidFill>
                  <a:srgbClr val="C00000"/>
                </a:solidFill>
                <a:cs typeface="DecoType Naskh Special" panose="02010000000000000000" pitchFamily="2" charset="-78"/>
              </a:rPr>
            </a:br>
            <a:endParaRPr lang="en-US" sz="4000" dirty="0">
              <a:solidFill>
                <a:srgbClr val="C00000"/>
              </a:solidFill>
              <a:cs typeface="DecoType Naskh Special" panose="02010000000000000000" pitchFamily="2" charset="-78"/>
            </a:endParaRPr>
          </a:p>
        </p:txBody>
      </p:sp>
      <p:sp>
        <p:nvSpPr>
          <p:cNvPr id="3" name="عنصر نائب للمحتوى 2"/>
          <p:cNvSpPr>
            <a:spLocks noGrp="1"/>
          </p:cNvSpPr>
          <p:nvPr>
            <p:ph idx="1"/>
          </p:nvPr>
        </p:nvSpPr>
        <p:spPr>
          <a:xfrm>
            <a:off x="1161702" y="3343010"/>
            <a:ext cx="6862158" cy="4351338"/>
          </a:xfrm>
        </p:spPr>
        <p:txBody>
          <a:bodyPr>
            <a:normAutofit/>
          </a:bodyPr>
          <a:lstStyle/>
          <a:p>
            <a:pPr marL="0" indent="0">
              <a:buNone/>
            </a:pPr>
            <a:r>
              <a:rPr lang="ar-SA"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"يقول الفيلسوف </a:t>
            </a:r>
            <a:r>
              <a:rPr lang="ar-SA" sz="3600" dirty="0" err="1">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برتدراند</a:t>
            </a:r>
            <a:r>
              <a:rPr lang="ar-SA"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 رسل:</a:t>
            </a:r>
            <a:endParaRPr lang="en-US"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a:p>
            <a:pPr marL="0" indent="0">
              <a:buNone/>
            </a:pPr>
            <a:r>
              <a:rPr lang="ar-SA"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الفلسفة قادرة على اقتراح إمكانات عديدة توسع آفاق فكرنا وتحرر أفكارنا من سلطان العادة الطاغي.</a:t>
            </a:r>
            <a:endParaRPr lang="en-US"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a:p>
            <a:pPr marL="0" indent="0">
              <a:buNone/>
            </a:pPr>
            <a:endParaRPr lang="en-US" sz="3600" dirty="0"/>
          </a:p>
        </p:txBody>
      </p:sp>
      <p:sp>
        <p:nvSpPr>
          <p:cNvPr id="4" name="عنصر نائب للتاريخ 3"/>
          <p:cNvSpPr>
            <a:spLocks noGrp="1"/>
          </p:cNvSpPr>
          <p:nvPr>
            <p:ph type="dt" sz="half" idx="10"/>
          </p:nvPr>
        </p:nvSpPr>
        <p:spPr/>
        <p:txBody>
          <a:bodyPr/>
          <a:lstStyle/>
          <a:p>
            <a:fld id="{0F715630-D9A0-4E3C-8A09-FCA388FF8C82}"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dirty="0" smtClean="0">
                <a:solidFill>
                  <a:schemeClr val="accent1">
                    <a:lumMod val="50000"/>
                  </a:schemeClr>
                </a:solidFill>
              </a:rPr>
              <a:t>m  -  s</a:t>
            </a:r>
            <a:endParaRPr lang="en-US" dirty="0">
              <a:solidFill>
                <a:schemeClr val="accent1">
                  <a:lumMod val="50000"/>
                </a:schemeClr>
              </a:solidFill>
            </a:endParaRPr>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14</a:t>
            </a:fld>
            <a:endParaRPr lang="en-US"/>
          </a:p>
        </p:txBody>
      </p:sp>
    </p:spTree>
    <p:extLst>
      <p:ext uri="{BB962C8B-B14F-4D97-AF65-F5344CB8AC3E}">
        <p14:creationId xmlns:p14="http://schemas.microsoft.com/office/powerpoint/2010/main" val="13132890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676400" y="1015451"/>
            <a:ext cx="10515600" cy="1325563"/>
          </a:xfrm>
        </p:spPr>
        <p:txBody>
          <a:bodyPr>
            <a:normAutofit/>
          </a:bodyPr>
          <a:lstStyle/>
          <a:p>
            <a:r>
              <a:rPr lang="ar-SY" dirty="0">
                <a:solidFill>
                  <a:schemeClr val="tx1">
                    <a:lumMod val="95000"/>
                    <a:lumOff val="5000"/>
                  </a:schemeClr>
                </a:solidFill>
                <a:latin typeface="A_Nefel_Adeti" panose="02010000000000000000" pitchFamily="2" charset="-78"/>
                <a:ea typeface="Calibri" panose="020F0502020204030204" pitchFamily="34" charset="0"/>
                <a:cs typeface="DecoType Naskh Special" panose="02010000000000000000" pitchFamily="2" charset="-78"/>
              </a:rPr>
              <a:t>التقويم:</a:t>
            </a:r>
            <a:r>
              <a:rPr lang="en-US" dirty="0">
                <a:cs typeface="DecoType Naskh Special" panose="02010000000000000000" pitchFamily="2" charset="-78"/>
              </a:rPr>
              <a:t/>
            </a:r>
            <a:br>
              <a:rPr lang="en-US" dirty="0">
                <a:cs typeface="DecoType Naskh Special" panose="02010000000000000000" pitchFamily="2" charset="-78"/>
              </a:rPr>
            </a:br>
            <a:endParaRPr lang="en-US" dirty="0">
              <a:cs typeface="DecoType Naskh Special" panose="02010000000000000000" pitchFamily="2" charset="-78"/>
            </a:endParaRPr>
          </a:p>
        </p:txBody>
      </p:sp>
      <p:sp>
        <p:nvSpPr>
          <p:cNvPr id="3" name="عنصر نائب للمحتوى 2"/>
          <p:cNvSpPr>
            <a:spLocks noGrp="1"/>
          </p:cNvSpPr>
          <p:nvPr>
            <p:ph idx="1"/>
          </p:nvPr>
        </p:nvSpPr>
        <p:spPr>
          <a:xfrm>
            <a:off x="1676400" y="2341014"/>
            <a:ext cx="10515600" cy="4351338"/>
          </a:xfrm>
        </p:spPr>
        <p:txBody>
          <a:bodyPr>
            <a:normAutofit/>
          </a:bodyPr>
          <a:lstStyle/>
          <a:p>
            <a:pPr marL="0" indent="0">
              <a:buNone/>
            </a:pPr>
            <a:r>
              <a:rPr lang="ar-SA" sz="44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اكتب كلمة صحيحة أمام العبارة الصحيحة وكلمة مغلوطة أمام العبارة المغلوطة.</a:t>
            </a:r>
            <a:endParaRPr lang="en-US" sz="44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a:p>
            <a:pPr marL="0" indent="0">
              <a:buNone/>
            </a:pPr>
            <a:r>
              <a:rPr lang="ar-SA" sz="44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أ- الفلسفة تحاول تكوين صورة عقلية عن الوجود بأكمله</a:t>
            </a:r>
            <a:endParaRPr lang="en-US" sz="44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a:p>
            <a:pPr marL="0" indent="0">
              <a:buNone/>
            </a:pPr>
            <a:r>
              <a:rPr lang="ar-SA" sz="44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ب- لا غنى للإنسان عن الفلسفة</a:t>
            </a:r>
            <a:endParaRPr lang="en-US" sz="44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p:txBody>
      </p:sp>
      <p:sp>
        <p:nvSpPr>
          <p:cNvPr id="4" name="عنصر نائب للتاريخ 3"/>
          <p:cNvSpPr>
            <a:spLocks noGrp="1"/>
          </p:cNvSpPr>
          <p:nvPr>
            <p:ph type="dt" sz="half" idx="10"/>
          </p:nvPr>
        </p:nvSpPr>
        <p:spPr/>
        <p:txBody>
          <a:bodyPr/>
          <a:lstStyle/>
          <a:p>
            <a:fld id="{6A7FC0DC-991D-480F-A80A-29E7AF68EE81}"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smtClean="0"/>
              <a:t>m  -  s</a:t>
            </a:r>
            <a:endParaRPr lang="en-US"/>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15</a:t>
            </a:fld>
            <a:endParaRPr lang="en-US"/>
          </a:p>
        </p:txBody>
      </p:sp>
    </p:spTree>
    <p:extLst>
      <p:ext uri="{BB962C8B-B14F-4D97-AF65-F5344CB8AC3E}">
        <p14:creationId xmlns:p14="http://schemas.microsoft.com/office/powerpoint/2010/main" val="356083513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042458" y="913764"/>
            <a:ext cx="6216535" cy="1995691"/>
          </a:xfrm>
        </p:spPr>
        <p:txBody>
          <a:bodyPr>
            <a:noAutofit/>
          </a:bodyPr>
          <a:lstStyle/>
          <a:p>
            <a:pPr>
              <a:spcBef>
                <a:spcPts val="1000"/>
              </a:spcBef>
            </a:pPr>
            <a:r>
              <a:rPr lang="en-US" sz="4000" dirty="0"/>
              <a:t> </a:t>
            </a:r>
            <a:r>
              <a:rPr lang="ar-SA" sz="40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يقول الفيلسوف المصري زكريا إبراهيم: "ما دامت الفلسفة ضرورة إنسانية فهيهات لأحد أن يستغني عنها أو أن يتخلص منها " فسرّ ذلك.</a:t>
            </a:r>
            <a:endParaRPr lang="en-US" sz="40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p:txBody>
      </p:sp>
      <p:sp>
        <p:nvSpPr>
          <p:cNvPr id="3" name="عنصر نائب للمحتوى 2"/>
          <p:cNvSpPr>
            <a:spLocks noGrp="1"/>
          </p:cNvSpPr>
          <p:nvPr>
            <p:ph idx="1"/>
          </p:nvPr>
        </p:nvSpPr>
        <p:spPr>
          <a:xfrm>
            <a:off x="2892829" y="3720926"/>
            <a:ext cx="6199909" cy="2363990"/>
          </a:xfrm>
        </p:spPr>
        <p:txBody>
          <a:bodyPr>
            <a:normAutofit/>
          </a:bodyPr>
          <a:lstStyle/>
          <a:p>
            <a:pPr marL="0" indent="0">
              <a:buNone/>
            </a:pPr>
            <a:r>
              <a:rPr lang="ar-SA"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أجب عما يلي:</a:t>
            </a:r>
            <a:endParaRPr lang="en-US"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a:p>
            <a:pPr marL="0" indent="0">
              <a:buNone/>
            </a:pPr>
            <a:r>
              <a:rPr lang="ar-SA"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أ- تسعى الفلسفة إلى الاهتمام بالإنسان بالدرجة الأولى</a:t>
            </a:r>
            <a:endParaRPr lang="en-US"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a:p>
            <a:pPr marL="0" indent="0">
              <a:buNone/>
            </a:pPr>
            <a:r>
              <a:rPr lang="ar-SA"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ب- </a:t>
            </a:r>
            <a:r>
              <a:rPr lang="ar-SY"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التفكير الفلسفي تفكير نقدي وضح ذلك</a:t>
            </a:r>
            <a:endParaRPr lang="en-US" sz="3600"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a:p>
            <a:pPr marL="0" indent="0">
              <a:buNone/>
            </a:pPr>
            <a:endParaRPr lang="en-US" sz="3600" dirty="0"/>
          </a:p>
        </p:txBody>
      </p:sp>
      <p:sp>
        <p:nvSpPr>
          <p:cNvPr id="4" name="عنصر نائب للتاريخ 3"/>
          <p:cNvSpPr>
            <a:spLocks noGrp="1"/>
          </p:cNvSpPr>
          <p:nvPr>
            <p:ph type="dt" sz="half" idx="10"/>
          </p:nvPr>
        </p:nvSpPr>
        <p:spPr/>
        <p:txBody>
          <a:bodyPr/>
          <a:lstStyle/>
          <a:p>
            <a:fld id="{EB7B96F5-E642-4523-A364-0D0AFC9AB881}"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smtClean="0"/>
              <a:t>m  -  s</a:t>
            </a:r>
            <a:endParaRPr lang="en-US"/>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16</a:t>
            </a:fld>
            <a:endParaRPr lang="en-US"/>
          </a:p>
        </p:txBody>
      </p:sp>
    </p:spTree>
    <p:extLst>
      <p:ext uri="{BB962C8B-B14F-4D97-AF65-F5344CB8AC3E}">
        <p14:creationId xmlns:p14="http://schemas.microsoft.com/office/powerpoint/2010/main" val="2215659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320339" y="731520"/>
            <a:ext cx="10515600" cy="1325563"/>
          </a:xfrm>
        </p:spPr>
        <p:txBody>
          <a:bodyPr>
            <a:normAutofit/>
          </a:bodyPr>
          <a:lstStyle/>
          <a:p>
            <a:r>
              <a:rPr lang="ar-SA" sz="4800" b="1" dirty="0">
                <a:solidFill>
                  <a:schemeClr val="accent2">
                    <a:lumMod val="75000"/>
                  </a:schemeClr>
                </a:solidFill>
                <a:cs typeface="DecoType Naskh Special" panose="02010000000000000000" pitchFamily="2" charset="-78"/>
              </a:rPr>
              <a:t>أملأ  الجدول التالي :</a:t>
            </a:r>
            <a:endParaRPr lang="en-US" sz="4800" dirty="0">
              <a:solidFill>
                <a:schemeClr val="accent2">
                  <a:lumMod val="75000"/>
                </a:schemeClr>
              </a:solidFill>
              <a:cs typeface="DecoType Naskh Special" panose="02010000000000000000" pitchFamily="2" charset="-78"/>
            </a:endParaRPr>
          </a:p>
        </p:txBody>
      </p:sp>
      <p:graphicFrame>
        <p:nvGraphicFramePr>
          <p:cNvPr id="8" name="عنصر نائب للمحتوى 7"/>
          <p:cNvGraphicFramePr>
            <a:graphicFrameLocks noGrp="1"/>
          </p:cNvGraphicFramePr>
          <p:nvPr>
            <p:ph idx="1"/>
            <p:extLst>
              <p:ext uri="{D42A27DB-BD31-4B8C-83A1-F6EECF244321}">
                <p14:modId xmlns:p14="http://schemas.microsoft.com/office/powerpoint/2010/main" val="3824515590"/>
              </p:ext>
            </p:extLst>
          </p:nvPr>
        </p:nvGraphicFramePr>
        <p:xfrm>
          <a:off x="149630" y="1275687"/>
          <a:ext cx="11876116" cy="539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تاريخ 2"/>
          <p:cNvSpPr>
            <a:spLocks noGrp="1"/>
          </p:cNvSpPr>
          <p:nvPr>
            <p:ph type="dt" sz="half" idx="10"/>
          </p:nvPr>
        </p:nvSpPr>
        <p:spPr/>
        <p:txBody>
          <a:bodyPr/>
          <a:lstStyle/>
          <a:p>
            <a:fld id="{E28AADBD-A388-41E2-9EA4-99599E2B63E8}" type="datetime1">
              <a:rPr lang="en-US" smtClean="0"/>
              <a:t>9/7/2018</a:t>
            </a:fld>
            <a:endParaRPr lang="en-US"/>
          </a:p>
        </p:txBody>
      </p:sp>
      <p:sp>
        <p:nvSpPr>
          <p:cNvPr id="4" name="عنصر نائب للتذييل 3"/>
          <p:cNvSpPr>
            <a:spLocks noGrp="1"/>
          </p:cNvSpPr>
          <p:nvPr>
            <p:ph type="ftr" sz="quarter" idx="11"/>
          </p:nvPr>
        </p:nvSpPr>
        <p:spPr/>
        <p:txBody>
          <a:bodyPr/>
          <a:lstStyle/>
          <a:p>
            <a:r>
              <a:rPr lang="en-US" dirty="0" smtClean="0">
                <a:solidFill>
                  <a:srgbClr val="FF33CC"/>
                </a:solidFill>
              </a:rPr>
              <a:t>m  -  s</a:t>
            </a:r>
            <a:endParaRPr lang="en-US" dirty="0">
              <a:solidFill>
                <a:srgbClr val="FF33CC"/>
              </a:solidFill>
            </a:endParaRPr>
          </a:p>
        </p:txBody>
      </p:sp>
      <p:sp>
        <p:nvSpPr>
          <p:cNvPr id="5" name="عنصر نائب لرقم الشريحة 4"/>
          <p:cNvSpPr>
            <a:spLocks noGrp="1"/>
          </p:cNvSpPr>
          <p:nvPr>
            <p:ph type="sldNum" sz="quarter" idx="12"/>
          </p:nvPr>
        </p:nvSpPr>
        <p:spPr/>
        <p:txBody>
          <a:bodyPr/>
          <a:lstStyle/>
          <a:p>
            <a:fld id="{6BD420C7-DA61-4A99-A28D-F6E598220ABB}" type="slidenum">
              <a:rPr lang="en-US" smtClean="0"/>
              <a:t>17</a:t>
            </a:fld>
            <a:endParaRPr lang="en-US"/>
          </a:p>
        </p:txBody>
      </p:sp>
    </p:spTree>
    <p:extLst>
      <p:ext uri="{BB962C8B-B14F-4D97-AF65-F5344CB8AC3E}">
        <p14:creationId xmlns:p14="http://schemas.microsoft.com/office/powerpoint/2010/main" val="4096581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سداسي 3"/>
          <p:cNvSpPr/>
          <p:nvPr/>
        </p:nvSpPr>
        <p:spPr>
          <a:xfrm rot="16200000">
            <a:off x="4532495" y="823718"/>
            <a:ext cx="2767914" cy="2397214"/>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5" name="سداسي 4"/>
          <p:cNvSpPr/>
          <p:nvPr/>
        </p:nvSpPr>
        <p:spPr>
          <a:xfrm rot="16200000">
            <a:off x="2941361" y="3088696"/>
            <a:ext cx="3126260" cy="2706130"/>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سداسي 5"/>
          <p:cNvSpPr/>
          <p:nvPr/>
        </p:nvSpPr>
        <p:spPr>
          <a:xfrm rot="16200000">
            <a:off x="5765283" y="3088697"/>
            <a:ext cx="3126260" cy="270613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مستطيل 10"/>
          <p:cNvSpPr/>
          <p:nvPr/>
        </p:nvSpPr>
        <p:spPr>
          <a:xfrm>
            <a:off x="6140105" y="3307451"/>
            <a:ext cx="2376616" cy="2554545"/>
          </a:xfrm>
          <a:prstGeom prst="rect">
            <a:avLst/>
          </a:prstGeom>
        </p:spPr>
        <p:txBody>
          <a:bodyPr wrap="square">
            <a:spAutoFit/>
          </a:bodyPr>
          <a:lstStyle/>
          <a:p>
            <a:pPr algn="ctr"/>
            <a:r>
              <a:rPr lang="ar-SY" sz="3200" b="1" dirty="0" smtClean="0">
                <a:latin typeface="A_Nefel_Adeti" panose="02010000000000000000" pitchFamily="2" charset="-78"/>
                <a:cs typeface="A_Nefel_Adeti" panose="02010000000000000000" pitchFamily="2" charset="-78"/>
              </a:rPr>
              <a:t>إن الذي يرفض الفلسفة يتحتم عليه أن يتفلسف</a:t>
            </a:r>
            <a:endParaRPr lang="en-US" sz="3200" dirty="0" smtClean="0">
              <a:latin typeface="A_Nefel_Adeti" panose="02010000000000000000" pitchFamily="2" charset="-78"/>
              <a:cs typeface="A_Nefel_Adeti" panose="02010000000000000000" pitchFamily="2" charset="-78"/>
            </a:endParaRPr>
          </a:p>
          <a:p>
            <a:pPr algn="ctr"/>
            <a:r>
              <a:rPr lang="ar-SY" sz="3200" b="1" dirty="0" smtClean="0">
                <a:latin typeface="A_Nefel_Adeti" panose="02010000000000000000" pitchFamily="2" charset="-78"/>
                <a:cs typeface="A_Nefel_Adeti" panose="02010000000000000000" pitchFamily="2" charset="-78"/>
              </a:rPr>
              <a:t>                                            أرسطو</a:t>
            </a:r>
            <a:endParaRPr lang="en-US" sz="3200" dirty="0">
              <a:latin typeface="A_Nefel_Adeti" panose="02010000000000000000" pitchFamily="2" charset="-78"/>
              <a:cs typeface="A_Nefel_Adeti" panose="02010000000000000000" pitchFamily="2" charset="-78"/>
            </a:endParaRPr>
          </a:p>
        </p:txBody>
      </p:sp>
      <p:sp>
        <p:nvSpPr>
          <p:cNvPr id="13" name="مستطيل 12"/>
          <p:cNvSpPr/>
          <p:nvPr/>
        </p:nvSpPr>
        <p:spPr>
          <a:xfrm>
            <a:off x="3285703" y="3740288"/>
            <a:ext cx="2437574" cy="1569660"/>
          </a:xfrm>
          <a:prstGeom prst="rect">
            <a:avLst/>
          </a:prstGeom>
        </p:spPr>
        <p:txBody>
          <a:bodyPr wrap="square">
            <a:spAutoFit/>
          </a:bodyPr>
          <a:lstStyle/>
          <a:p>
            <a:pPr algn="ctr"/>
            <a:r>
              <a:rPr lang="ar-SY" sz="3200" b="1" dirty="0">
                <a:latin typeface="A_Nefel_Adeti" panose="02010000000000000000" pitchFamily="2" charset="-78"/>
                <a:cs typeface="A_Nefel_Adeti" panose="02010000000000000000" pitchFamily="2" charset="-78"/>
              </a:rPr>
              <a:t>عندما يسأل الإنسان ما هي الفلسفة فإنه يبدأ بعملية التفلسف </a:t>
            </a:r>
            <a:endParaRPr lang="en-US" sz="3200" b="1" dirty="0">
              <a:latin typeface="A_Nefel_Adeti" panose="02010000000000000000" pitchFamily="2" charset="-78"/>
              <a:cs typeface="A_Nefel_Adeti" panose="02010000000000000000" pitchFamily="2" charset="-78"/>
            </a:endParaRPr>
          </a:p>
        </p:txBody>
      </p:sp>
      <p:sp>
        <p:nvSpPr>
          <p:cNvPr id="10" name="مستطيل 9"/>
          <p:cNvSpPr/>
          <p:nvPr/>
        </p:nvSpPr>
        <p:spPr>
          <a:xfrm>
            <a:off x="4969718" y="1816809"/>
            <a:ext cx="1893468" cy="646331"/>
          </a:xfrm>
          <a:prstGeom prst="rect">
            <a:avLst/>
          </a:prstGeom>
        </p:spPr>
        <p:txBody>
          <a:bodyPr wrap="none">
            <a:spAutoFit/>
          </a:bodyPr>
          <a:lstStyle/>
          <a:p>
            <a:r>
              <a:rPr lang="ar-SA" sz="3600" b="1" dirty="0" smtClean="0">
                <a:latin typeface="A_Nefel_Adeti" panose="02010000000000000000" pitchFamily="2" charset="-78"/>
                <a:cs typeface="A_Nefel_Adeti" panose="02010000000000000000" pitchFamily="2" charset="-78"/>
              </a:rPr>
              <a:t>قضية للمناقشة</a:t>
            </a:r>
            <a:endParaRPr lang="en-US" sz="3600" dirty="0">
              <a:latin typeface="A_Nefel_Adeti" panose="02010000000000000000" pitchFamily="2" charset="-78"/>
              <a:cs typeface="A_Nefel_Adeti" panose="02010000000000000000" pitchFamily="2" charset="-78"/>
            </a:endParaRPr>
          </a:p>
        </p:txBody>
      </p:sp>
      <p:sp>
        <p:nvSpPr>
          <p:cNvPr id="2" name="عنصر نائب للتاريخ 1"/>
          <p:cNvSpPr>
            <a:spLocks noGrp="1"/>
          </p:cNvSpPr>
          <p:nvPr>
            <p:ph type="dt" sz="half" idx="10"/>
          </p:nvPr>
        </p:nvSpPr>
        <p:spPr/>
        <p:txBody>
          <a:bodyPr/>
          <a:lstStyle/>
          <a:p>
            <a:fld id="{0F48558E-C9D1-4F3E-839B-D06A2FA518B7}" type="datetime1">
              <a:rPr lang="en-US" smtClean="0"/>
              <a:t>9/7/2018</a:t>
            </a:fld>
            <a:endParaRPr lang="en-US"/>
          </a:p>
        </p:txBody>
      </p:sp>
      <p:sp>
        <p:nvSpPr>
          <p:cNvPr id="3" name="عنصر نائب للتذييل 2"/>
          <p:cNvSpPr>
            <a:spLocks noGrp="1"/>
          </p:cNvSpPr>
          <p:nvPr>
            <p:ph type="ftr" sz="quarter" idx="11"/>
          </p:nvPr>
        </p:nvSpPr>
        <p:spPr/>
        <p:txBody>
          <a:bodyPr/>
          <a:lstStyle/>
          <a:p>
            <a:r>
              <a:rPr lang="en-US" dirty="0" smtClean="0">
                <a:solidFill>
                  <a:srgbClr val="FF0000"/>
                </a:solidFill>
              </a:rPr>
              <a:t>m  -  s</a:t>
            </a:r>
            <a:endParaRPr lang="en-US" dirty="0">
              <a:solidFill>
                <a:srgbClr val="FF0000"/>
              </a:solidFill>
            </a:endParaRPr>
          </a:p>
        </p:txBody>
      </p:sp>
      <p:sp>
        <p:nvSpPr>
          <p:cNvPr id="7" name="عنصر نائب لرقم الشريحة 6"/>
          <p:cNvSpPr>
            <a:spLocks noGrp="1"/>
          </p:cNvSpPr>
          <p:nvPr>
            <p:ph type="sldNum" sz="quarter" idx="12"/>
          </p:nvPr>
        </p:nvSpPr>
        <p:spPr/>
        <p:txBody>
          <a:bodyPr/>
          <a:lstStyle/>
          <a:p>
            <a:fld id="{6BD420C7-DA61-4A99-A28D-F6E598220ABB}" type="slidenum">
              <a:rPr lang="en-US" smtClean="0"/>
              <a:t>2</a:t>
            </a:fld>
            <a:endParaRPr lang="en-US"/>
          </a:p>
        </p:txBody>
      </p:sp>
    </p:spTree>
    <p:extLst>
      <p:ext uri="{BB962C8B-B14F-4D97-AF65-F5344CB8AC3E}">
        <p14:creationId xmlns:p14="http://schemas.microsoft.com/office/powerpoint/2010/main" val="94622323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p:bldP spid="1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12" name="مجموعة 11"/>
          <p:cNvGrpSpPr/>
          <p:nvPr/>
        </p:nvGrpSpPr>
        <p:grpSpPr>
          <a:xfrm>
            <a:off x="2967603" y="92024"/>
            <a:ext cx="6549338" cy="6652027"/>
            <a:chOff x="2967603" y="92024"/>
            <a:chExt cx="6549338" cy="6652027"/>
          </a:xfrm>
        </p:grpSpPr>
        <p:sp>
          <p:nvSpPr>
            <p:cNvPr id="4" name="دمعة 3"/>
            <p:cNvSpPr/>
            <p:nvPr/>
          </p:nvSpPr>
          <p:spPr>
            <a:xfrm rot="2781883">
              <a:off x="3016366" y="2041431"/>
              <a:ext cx="2643858" cy="2741384"/>
            </a:xfrm>
            <a:prstGeom prst="teardrop">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lumMod val="95000"/>
                    <a:lumOff val="5000"/>
                  </a:schemeClr>
                </a:solidFill>
              </a:endParaRPr>
            </a:p>
          </p:txBody>
        </p:sp>
        <p:sp>
          <p:nvSpPr>
            <p:cNvPr id="5" name="دمعة 4"/>
            <p:cNvSpPr/>
            <p:nvPr/>
          </p:nvSpPr>
          <p:spPr>
            <a:xfrm rot="8225610">
              <a:off x="4918489" y="92024"/>
              <a:ext cx="2556572" cy="2834980"/>
            </a:xfrm>
            <a:prstGeom prst="teardrop">
              <a:avLst/>
            </a:prstGeom>
            <a:solidFill>
              <a:srgbClr val="CC66FF"/>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lumMod val="95000"/>
                    <a:lumOff val="5000"/>
                  </a:schemeClr>
                </a:solidFill>
              </a:endParaRPr>
            </a:p>
          </p:txBody>
        </p:sp>
        <p:sp>
          <p:nvSpPr>
            <p:cNvPr id="6" name="دمعة 5"/>
            <p:cNvSpPr/>
            <p:nvPr/>
          </p:nvSpPr>
          <p:spPr>
            <a:xfrm rot="13647187">
              <a:off x="6824320" y="2086363"/>
              <a:ext cx="2643858" cy="2741384"/>
            </a:xfrm>
            <a:prstGeom prst="teardrop">
              <a:avLst/>
            </a:prstGeom>
            <a:solidFill>
              <a:srgbClr val="FF33CC"/>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lumMod val="95000"/>
                    <a:lumOff val="5000"/>
                  </a:schemeClr>
                </a:solidFill>
              </a:endParaRPr>
            </a:p>
          </p:txBody>
        </p:sp>
        <p:sp>
          <p:nvSpPr>
            <p:cNvPr id="7" name="دمعة 6"/>
            <p:cNvSpPr/>
            <p:nvPr/>
          </p:nvSpPr>
          <p:spPr>
            <a:xfrm rot="19001666">
              <a:off x="5008909" y="3909071"/>
              <a:ext cx="2556572" cy="2834980"/>
            </a:xfrm>
            <a:prstGeom prst="teardrop">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lumMod val="95000"/>
                    <a:lumOff val="5000"/>
                  </a:schemeClr>
                </a:solidFill>
              </a:endParaRPr>
            </a:p>
          </p:txBody>
        </p:sp>
      </p:grpSp>
      <p:sp>
        <p:nvSpPr>
          <p:cNvPr id="8" name="مستطيل 7"/>
          <p:cNvSpPr/>
          <p:nvPr/>
        </p:nvSpPr>
        <p:spPr>
          <a:xfrm>
            <a:off x="6258949" y="3195445"/>
            <a:ext cx="3164649" cy="523220"/>
          </a:xfrm>
          <a:prstGeom prst="rect">
            <a:avLst/>
          </a:prstGeom>
        </p:spPr>
        <p:txBody>
          <a:bodyPr wrap="none">
            <a:spAutoFit/>
          </a:bodyPr>
          <a:lstStyle/>
          <a:p>
            <a:r>
              <a:rPr lang="ar-SY" sz="2800" b="1"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متى يبدأ الإنسان طرح الأسئلة ؟</a:t>
            </a:r>
            <a:endParaRPr lang="en-US" sz="2800" dirty="0">
              <a:solidFill>
                <a:schemeClr val="tx1">
                  <a:lumMod val="95000"/>
                  <a:lumOff val="5000"/>
                </a:schemeClr>
              </a:solidFill>
              <a:latin typeface="A_Nefel_Adeti" panose="02010000000000000000" pitchFamily="2" charset="-78"/>
              <a:cs typeface="A_Nefel_Adeti" panose="02010000000000000000" pitchFamily="2" charset="-78"/>
            </a:endParaRPr>
          </a:p>
        </p:txBody>
      </p:sp>
      <p:sp>
        <p:nvSpPr>
          <p:cNvPr id="9" name="مستطيل 8"/>
          <p:cNvSpPr/>
          <p:nvPr/>
        </p:nvSpPr>
        <p:spPr>
          <a:xfrm>
            <a:off x="3265827" y="2721616"/>
            <a:ext cx="2265647" cy="1384995"/>
          </a:xfrm>
          <a:prstGeom prst="rect">
            <a:avLst/>
          </a:prstGeom>
        </p:spPr>
        <p:txBody>
          <a:bodyPr wrap="square">
            <a:spAutoFit/>
          </a:bodyPr>
          <a:lstStyle/>
          <a:p>
            <a:pPr algn="ctr"/>
            <a:r>
              <a:rPr lang="ar-SY" sz="2800" b="1"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فكر كيف تكون حياة الإنسان لو لم يتم طرح  تلك الأسئلة ؟</a:t>
            </a:r>
            <a:endParaRPr lang="en-US" sz="2800" b="1"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p:txBody>
      </p:sp>
      <p:sp>
        <p:nvSpPr>
          <p:cNvPr id="10" name="مستطيل 9"/>
          <p:cNvSpPr/>
          <p:nvPr/>
        </p:nvSpPr>
        <p:spPr>
          <a:xfrm>
            <a:off x="5017616" y="4368375"/>
            <a:ext cx="2403619" cy="1936428"/>
          </a:xfrm>
          <a:prstGeom prst="rect">
            <a:avLst/>
          </a:prstGeom>
        </p:spPr>
        <p:txBody>
          <a:bodyPr wrap="square">
            <a:spAutoFit/>
          </a:bodyPr>
          <a:lstStyle/>
          <a:p>
            <a:pPr algn="ctr">
              <a:lnSpc>
                <a:spcPct val="107000"/>
              </a:lnSpc>
            </a:pPr>
            <a:r>
              <a:rPr lang="ar-SY" sz="2800" b="1"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إذا كانت الفلسفة بدأت من خلال طرح الأسئلة هل أدرك أهميتها ؟</a:t>
            </a:r>
            <a:endParaRPr lang="en-US" sz="2800" b="1"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p:txBody>
      </p:sp>
      <p:sp>
        <p:nvSpPr>
          <p:cNvPr id="11" name="مستطيل 10"/>
          <p:cNvSpPr/>
          <p:nvPr/>
        </p:nvSpPr>
        <p:spPr>
          <a:xfrm>
            <a:off x="5743976" y="1265958"/>
            <a:ext cx="950901" cy="707886"/>
          </a:xfrm>
          <a:prstGeom prst="rect">
            <a:avLst/>
          </a:prstGeom>
        </p:spPr>
        <p:txBody>
          <a:bodyPr wrap="none">
            <a:spAutoFit/>
          </a:bodyPr>
          <a:lstStyle/>
          <a:p>
            <a:r>
              <a:rPr lang="ar-SY" sz="4000" b="1" dirty="0" smtClean="0">
                <a:solidFill>
                  <a:schemeClr val="tx1">
                    <a:lumMod val="95000"/>
                    <a:lumOff val="5000"/>
                  </a:schemeClr>
                </a:solidFill>
                <a:cs typeface="DecoType Naskh Special" panose="02010000000000000000" pitchFamily="2" charset="-78"/>
              </a:rPr>
              <a:t>نشاط</a:t>
            </a:r>
            <a:endParaRPr lang="en-US" sz="4000" dirty="0">
              <a:solidFill>
                <a:schemeClr val="tx1">
                  <a:lumMod val="95000"/>
                  <a:lumOff val="5000"/>
                </a:schemeClr>
              </a:solidFill>
              <a:cs typeface="DecoType Naskh Special" panose="02010000000000000000" pitchFamily="2" charset="-78"/>
            </a:endParaRPr>
          </a:p>
        </p:txBody>
      </p:sp>
      <p:sp>
        <p:nvSpPr>
          <p:cNvPr id="2" name="عنصر نائب للتاريخ 1"/>
          <p:cNvSpPr>
            <a:spLocks noGrp="1"/>
          </p:cNvSpPr>
          <p:nvPr>
            <p:ph type="dt" sz="half" idx="10"/>
          </p:nvPr>
        </p:nvSpPr>
        <p:spPr/>
        <p:txBody>
          <a:bodyPr/>
          <a:lstStyle/>
          <a:p>
            <a:fld id="{09DBCB17-7F15-431A-BE0A-D7CF25D87776}" type="datetime1">
              <a:rPr lang="en-US" smtClean="0"/>
              <a:t>9/7/2018</a:t>
            </a:fld>
            <a:endParaRPr lang="en-US"/>
          </a:p>
        </p:txBody>
      </p:sp>
      <p:sp>
        <p:nvSpPr>
          <p:cNvPr id="3" name="عنصر نائب للتذييل 2"/>
          <p:cNvSpPr>
            <a:spLocks noGrp="1"/>
          </p:cNvSpPr>
          <p:nvPr>
            <p:ph type="ftr" sz="quarter" idx="11"/>
          </p:nvPr>
        </p:nvSpPr>
        <p:spPr/>
        <p:txBody>
          <a:bodyPr/>
          <a:lstStyle/>
          <a:p>
            <a:r>
              <a:rPr lang="en-US" smtClean="0"/>
              <a:t>m  -  s</a:t>
            </a:r>
            <a:endParaRPr lang="en-US"/>
          </a:p>
        </p:txBody>
      </p:sp>
      <p:sp>
        <p:nvSpPr>
          <p:cNvPr id="13" name="عنصر نائب لرقم الشريحة 12"/>
          <p:cNvSpPr>
            <a:spLocks noGrp="1"/>
          </p:cNvSpPr>
          <p:nvPr>
            <p:ph type="sldNum" sz="quarter" idx="12"/>
          </p:nvPr>
        </p:nvSpPr>
        <p:spPr/>
        <p:txBody>
          <a:bodyPr/>
          <a:lstStyle/>
          <a:p>
            <a:fld id="{6BD420C7-DA61-4A99-A28D-F6E598220ABB}" type="slidenum">
              <a:rPr lang="en-US" smtClean="0"/>
              <a:t>3</a:t>
            </a:fld>
            <a:endParaRPr lang="en-US"/>
          </a:p>
        </p:txBody>
      </p:sp>
    </p:spTree>
    <p:extLst>
      <p:ext uri="{BB962C8B-B14F-4D97-AF65-F5344CB8AC3E}">
        <p14:creationId xmlns:p14="http://schemas.microsoft.com/office/powerpoint/2010/main" val="374824734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614651" y="182245"/>
            <a:ext cx="5645727" cy="1325563"/>
          </a:xfrm>
        </p:spPr>
        <p:txBody>
          <a:bodyPr/>
          <a:lstStyle/>
          <a:p>
            <a:r>
              <a:rPr lang="ar-SY" b="1" dirty="0">
                <a:solidFill>
                  <a:srgbClr val="7030A0"/>
                </a:solidFill>
                <a:cs typeface="DecoType Naskh Special" panose="02010000000000000000" pitchFamily="2" charset="-78"/>
              </a:rPr>
              <a:t>التفلسف ضرورة إنسانية:</a:t>
            </a:r>
            <a:r>
              <a:rPr lang="en-US" dirty="0">
                <a:solidFill>
                  <a:srgbClr val="7030A0"/>
                </a:solidFill>
                <a:cs typeface="DecoType Naskh Special" panose="02010000000000000000" pitchFamily="2" charset="-78"/>
              </a:rPr>
              <a:t/>
            </a:r>
            <a:br>
              <a:rPr lang="en-US" dirty="0">
                <a:solidFill>
                  <a:srgbClr val="7030A0"/>
                </a:solidFill>
                <a:cs typeface="DecoType Naskh Special" panose="02010000000000000000" pitchFamily="2" charset="-78"/>
              </a:rPr>
            </a:br>
            <a:endParaRPr lang="en-US" dirty="0">
              <a:solidFill>
                <a:srgbClr val="7030A0"/>
              </a:solidFill>
              <a:cs typeface="DecoType Naskh Special" panose="02010000000000000000" pitchFamily="2" charset="-78"/>
            </a:endParaRPr>
          </a:p>
        </p:txBody>
      </p:sp>
      <p:sp>
        <p:nvSpPr>
          <p:cNvPr id="3" name="عنصر نائب للمحتوى 2"/>
          <p:cNvSpPr>
            <a:spLocks noGrp="1"/>
          </p:cNvSpPr>
          <p:nvPr>
            <p:ph idx="1"/>
          </p:nvPr>
        </p:nvSpPr>
        <p:spPr>
          <a:xfrm>
            <a:off x="964275" y="1158673"/>
            <a:ext cx="8462357" cy="4351338"/>
          </a:xfrm>
        </p:spPr>
        <p:txBody>
          <a:bodyPr/>
          <a:lstStyle/>
          <a:p>
            <a:pPr marL="0" indent="0">
              <a:buNone/>
            </a:pPr>
            <a:r>
              <a:rPr lang="ar-SA" sz="4000" b="1"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يرى الإنسان ظواهر الكون على اختلاف أنواعها، ويفكر بها وبتأملها ويكون له فيها رأياً </a:t>
            </a:r>
            <a:r>
              <a:rPr lang="ar-SY" sz="4000" b="1" dirty="0" smtClean="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a:t>
            </a:r>
            <a:endParaRPr lang="en-US" sz="4000" b="1"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a:p>
            <a:pPr marL="0" indent="0">
              <a:buNone/>
            </a:pPr>
            <a:r>
              <a:rPr lang="ar-SA" sz="4000" b="1"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rPr>
              <a:t>وعلى ذلك فإنه لا يوجد – في الغالب – إنسان لا يتفلسف أو على الأقل فإن لكل منا في حياته لحظات يكون فيها فيلسوفاً ينظر ويتأمل ويحاول الوصول إلى أعماق الأمور .</a:t>
            </a:r>
            <a:endParaRPr lang="en-US" sz="4000" b="1" dirty="0">
              <a:solidFill>
                <a:schemeClr val="tx1">
                  <a:lumMod val="95000"/>
                  <a:lumOff val="5000"/>
                </a:schemeClr>
              </a:solidFill>
              <a:latin typeface="A_Nefel_Adeti" panose="02010000000000000000" pitchFamily="2" charset="-78"/>
              <a:ea typeface="Calibri" panose="020F0502020204030204" pitchFamily="34" charset="0"/>
              <a:cs typeface="A_Nefel_Adeti" panose="02010000000000000000" pitchFamily="2" charset="-78"/>
            </a:endParaRPr>
          </a:p>
          <a:p>
            <a:pPr marL="0" indent="0">
              <a:buNone/>
            </a:pPr>
            <a:endParaRPr lang="en-US" dirty="0">
              <a:latin typeface="A_Nefel_Adeti" panose="02010000000000000000" pitchFamily="2" charset="-78"/>
              <a:cs typeface="A_Nefel_Adeti" panose="02010000000000000000" pitchFamily="2" charset="-78"/>
            </a:endParaRPr>
          </a:p>
        </p:txBody>
      </p:sp>
      <p:sp>
        <p:nvSpPr>
          <p:cNvPr id="4" name="عنصر نائب للتاريخ 3"/>
          <p:cNvSpPr>
            <a:spLocks noGrp="1"/>
          </p:cNvSpPr>
          <p:nvPr>
            <p:ph type="dt" sz="half" idx="10"/>
          </p:nvPr>
        </p:nvSpPr>
        <p:spPr/>
        <p:txBody>
          <a:bodyPr/>
          <a:lstStyle/>
          <a:p>
            <a:fld id="{D537BD41-AF3D-437B-B419-5FAE58AE8668}"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dirty="0" smtClean="0">
                <a:solidFill>
                  <a:srgbClr val="FF0000"/>
                </a:solidFill>
              </a:rPr>
              <a:t>m  -  s</a:t>
            </a:r>
            <a:endParaRPr lang="en-US" dirty="0">
              <a:solidFill>
                <a:srgbClr val="FF0000"/>
              </a:solidFill>
            </a:endParaRPr>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4</a:t>
            </a:fld>
            <a:endParaRPr lang="en-US"/>
          </a:p>
        </p:txBody>
      </p:sp>
    </p:spTree>
    <p:extLst>
      <p:ext uri="{BB962C8B-B14F-4D97-AF65-F5344CB8AC3E}">
        <p14:creationId xmlns:p14="http://schemas.microsoft.com/office/powerpoint/2010/main" val="30353774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486592" y="132369"/>
            <a:ext cx="10515600" cy="1325563"/>
          </a:xfrm>
        </p:spPr>
        <p:txBody>
          <a:bodyPr/>
          <a:lstStyle/>
          <a:p>
            <a:pPr marL="0" indent="0"/>
            <a:r>
              <a:rPr lang="ar-SY" b="1" dirty="0" smtClean="0">
                <a:cs typeface="DecoType Naskh Special" panose="02010000000000000000" pitchFamily="2" charset="-78"/>
              </a:rPr>
              <a:t>أفكر _  أستنتج</a:t>
            </a:r>
            <a:endParaRPr lang="en-US" dirty="0">
              <a:cs typeface="DecoType Naskh Special" panose="02010000000000000000" pitchFamily="2" charset="-78"/>
            </a:endParaRPr>
          </a:p>
        </p:txBody>
      </p:sp>
      <p:sp>
        <p:nvSpPr>
          <p:cNvPr id="3" name="عنصر نائب للمحتوى 2"/>
          <p:cNvSpPr>
            <a:spLocks noGrp="1"/>
          </p:cNvSpPr>
          <p:nvPr>
            <p:ph idx="1"/>
          </p:nvPr>
        </p:nvSpPr>
        <p:spPr>
          <a:xfrm>
            <a:off x="1486592" y="1642745"/>
            <a:ext cx="10515600" cy="4351338"/>
          </a:xfrm>
        </p:spPr>
        <p:txBody>
          <a:bodyPr>
            <a:noAutofit/>
          </a:bodyPr>
          <a:lstStyle/>
          <a:p>
            <a:pPr marL="0" indent="0">
              <a:buNone/>
            </a:pPr>
            <a:r>
              <a:rPr lang="ar-SA" sz="4000" dirty="0" smtClean="0">
                <a:latin typeface="A_Nefel_Adeti" panose="02010000000000000000" pitchFamily="2" charset="-78"/>
                <a:cs typeface="A_Nefel_Adeti" panose="02010000000000000000" pitchFamily="2" charset="-78"/>
              </a:rPr>
              <a:t>ينظم </a:t>
            </a:r>
            <a:r>
              <a:rPr lang="ar-SA" sz="4000" dirty="0">
                <a:latin typeface="A_Nefel_Adeti" panose="02010000000000000000" pitchFamily="2" charset="-78"/>
                <a:cs typeface="A_Nefel_Adeti" panose="02010000000000000000" pitchFamily="2" charset="-78"/>
              </a:rPr>
              <a:t>أحد الحكماء الأبيات الآتية في التفلسف قائلاً:</a:t>
            </a:r>
            <a:endParaRPr lang="en-US" sz="4000" dirty="0">
              <a:latin typeface="A_Nefel_Adeti" panose="02010000000000000000" pitchFamily="2" charset="-78"/>
              <a:cs typeface="A_Nefel_Adeti" panose="02010000000000000000" pitchFamily="2" charset="-78"/>
            </a:endParaRPr>
          </a:p>
          <a:p>
            <a:pPr marL="0" indent="0">
              <a:buNone/>
            </a:pPr>
            <a:r>
              <a:rPr lang="ar-SA" sz="4000" dirty="0">
                <a:latin typeface="A_Nefel_Adeti" panose="02010000000000000000" pitchFamily="2" charset="-78"/>
                <a:cs typeface="A_Nefel_Adeti" panose="02010000000000000000" pitchFamily="2" charset="-78"/>
              </a:rPr>
              <a:t>يا </a:t>
            </a:r>
            <a:r>
              <a:rPr lang="ar-SA" sz="4000" b="1" dirty="0">
                <a:latin typeface="A_Nefel_Adeti" panose="02010000000000000000" pitchFamily="2" charset="-78"/>
                <a:cs typeface="A_Nefel_Adeti" panose="02010000000000000000" pitchFamily="2" charset="-78"/>
              </a:rPr>
              <a:t>طالب الحكمة</a:t>
            </a:r>
            <a:r>
              <a:rPr lang="ar-SA" sz="4000" dirty="0">
                <a:latin typeface="A_Nefel_Adeti" panose="02010000000000000000" pitchFamily="2" charset="-78"/>
                <a:cs typeface="A_Nefel_Adeti" panose="02010000000000000000" pitchFamily="2" charset="-78"/>
              </a:rPr>
              <a:t> مهلاً واستمع .... أوصيك لا تنسى التروي تنتفع </a:t>
            </a:r>
            <a:endParaRPr lang="en-US" sz="4000" dirty="0" smtClean="0">
              <a:latin typeface="A_Nefel_Adeti" panose="02010000000000000000" pitchFamily="2" charset="-78"/>
              <a:cs typeface="A_Nefel_Adeti" panose="02010000000000000000" pitchFamily="2" charset="-78"/>
            </a:endParaRPr>
          </a:p>
          <a:p>
            <a:pPr marL="0" indent="0">
              <a:buNone/>
            </a:pPr>
            <a:r>
              <a:rPr lang="ar-SA" sz="4000" dirty="0" smtClean="0">
                <a:latin typeface="A_Nefel_Adeti" panose="02010000000000000000" pitchFamily="2" charset="-78"/>
                <a:cs typeface="A_Nefel_Adeti" panose="02010000000000000000" pitchFamily="2" charset="-78"/>
              </a:rPr>
              <a:t>أقسامها غيب وما أيضا يرى .... وكل موجود لها رغماً تبع                   </a:t>
            </a:r>
            <a:r>
              <a:rPr lang="ar-SA" sz="4000" dirty="0">
                <a:latin typeface="A_Nefel_Adeti" panose="02010000000000000000" pitchFamily="2" charset="-78"/>
                <a:cs typeface="A_Nefel_Adeti" panose="02010000000000000000" pitchFamily="2" charset="-78"/>
              </a:rPr>
              <a:t>لا تحسبن</a:t>
            </a:r>
            <a:r>
              <a:rPr lang="ar-SA" sz="4000" b="1" dirty="0">
                <a:latin typeface="A_Nefel_Adeti" panose="02010000000000000000" pitchFamily="2" charset="-78"/>
                <a:cs typeface="A_Nefel_Adeti" panose="02010000000000000000" pitchFamily="2" charset="-78"/>
              </a:rPr>
              <a:t> نقدها</a:t>
            </a:r>
            <a:r>
              <a:rPr lang="ar-SA" sz="4000" dirty="0">
                <a:latin typeface="A_Nefel_Adeti" panose="02010000000000000000" pitchFamily="2" charset="-78"/>
                <a:cs typeface="A_Nefel_Adeti" panose="02010000000000000000" pitchFamily="2" charset="-78"/>
              </a:rPr>
              <a:t> شيئاً سدى ....</a:t>
            </a:r>
            <a:r>
              <a:rPr lang="ar-SA" sz="4000" b="1" dirty="0">
                <a:latin typeface="A_Nefel_Adeti" panose="02010000000000000000" pitchFamily="2" charset="-78"/>
                <a:cs typeface="A_Nefel_Adeti" panose="02010000000000000000" pitchFamily="2" charset="-78"/>
              </a:rPr>
              <a:t> فهمها</a:t>
            </a:r>
            <a:r>
              <a:rPr lang="ar-SA" sz="4000" dirty="0">
                <a:latin typeface="A_Nefel_Adeti" panose="02010000000000000000" pitchFamily="2" charset="-78"/>
                <a:cs typeface="A_Nefel_Adeti" panose="02010000000000000000" pitchFamily="2" charset="-78"/>
              </a:rPr>
              <a:t> جلاء </a:t>
            </a:r>
            <a:r>
              <a:rPr lang="ar-SA" sz="4000" b="1" dirty="0">
                <a:latin typeface="A_Nefel_Adeti" panose="02010000000000000000" pitchFamily="2" charset="-78"/>
                <a:cs typeface="A_Nefel_Adeti" panose="02010000000000000000" pitchFamily="2" charset="-78"/>
              </a:rPr>
              <a:t>حق</a:t>
            </a:r>
            <a:r>
              <a:rPr lang="ar-SA" sz="4000" dirty="0">
                <a:latin typeface="A_Nefel_Adeti" panose="02010000000000000000" pitchFamily="2" charset="-78"/>
                <a:cs typeface="A_Nefel_Adeti" panose="02010000000000000000" pitchFamily="2" charset="-78"/>
              </a:rPr>
              <a:t> يرتفع </a:t>
            </a:r>
            <a:endParaRPr lang="en-US" sz="4000" dirty="0">
              <a:latin typeface="A_Nefel_Adeti" panose="02010000000000000000" pitchFamily="2" charset="-78"/>
              <a:cs typeface="A_Nefel_Adeti" panose="02010000000000000000" pitchFamily="2" charset="-78"/>
            </a:endParaRPr>
          </a:p>
          <a:p>
            <a:pPr marL="0" indent="0">
              <a:buNone/>
            </a:pPr>
            <a:r>
              <a:rPr lang="ar-SA" sz="4000" dirty="0">
                <a:latin typeface="A_Nefel_Adeti" panose="02010000000000000000" pitchFamily="2" charset="-78"/>
                <a:cs typeface="A_Nefel_Adeti" panose="02010000000000000000" pitchFamily="2" charset="-78"/>
              </a:rPr>
              <a:t>استنتج النقاط التي أشار إليها الفيلسوف في الأبيات السابقة؟ </a:t>
            </a:r>
            <a:endParaRPr lang="en-US" sz="4000" dirty="0">
              <a:latin typeface="A_Nefel_Adeti" panose="02010000000000000000" pitchFamily="2" charset="-78"/>
              <a:cs typeface="A_Nefel_Adeti" panose="02010000000000000000" pitchFamily="2" charset="-78"/>
            </a:endParaRPr>
          </a:p>
          <a:p>
            <a:pPr marL="0" indent="0">
              <a:buNone/>
            </a:pPr>
            <a:endParaRPr lang="en-US" sz="4000" dirty="0">
              <a:latin typeface="A_Nefel_Adeti" panose="02010000000000000000" pitchFamily="2" charset="-78"/>
              <a:cs typeface="A_Nefel_Adeti" panose="02010000000000000000" pitchFamily="2" charset="-78"/>
            </a:endParaRPr>
          </a:p>
        </p:txBody>
      </p:sp>
      <p:sp>
        <p:nvSpPr>
          <p:cNvPr id="4" name="عنصر نائب للتاريخ 3"/>
          <p:cNvSpPr>
            <a:spLocks noGrp="1"/>
          </p:cNvSpPr>
          <p:nvPr>
            <p:ph type="dt" sz="half" idx="10"/>
          </p:nvPr>
        </p:nvSpPr>
        <p:spPr/>
        <p:txBody>
          <a:bodyPr/>
          <a:lstStyle/>
          <a:p>
            <a:fld id="{107929AA-5B45-4E2E-AECF-B56626FFB4A9}"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smtClean="0"/>
              <a:t>m  -  s</a:t>
            </a:r>
            <a:endParaRPr lang="en-US"/>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5</a:t>
            </a:fld>
            <a:endParaRPr lang="en-US"/>
          </a:p>
        </p:txBody>
      </p:sp>
    </p:spTree>
    <p:extLst>
      <p:ext uri="{BB962C8B-B14F-4D97-AF65-F5344CB8AC3E}">
        <p14:creationId xmlns:p14="http://schemas.microsoft.com/office/powerpoint/2010/main" val="458123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083273" y="332174"/>
            <a:ext cx="1090368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Y" altLang="en-US" sz="4400" b="0" i="0" u="none" strike="noStrike" cap="none" normalizeH="0" baseline="0" dirty="0" smtClean="0">
                <a:ln>
                  <a:noFill/>
                </a:ln>
                <a:solidFill>
                  <a:schemeClr val="tx1"/>
                </a:solidFill>
                <a:effectLst/>
                <a:latin typeface="A_Nefel_Adeti" panose="02010000000000000000" pitchFamily="2" charset="-78"/>
                <a:ea typeface="Calibri" panose="020F0502020204030204" pitchFamily="34" charset="0"/>
                <a:cs typeface="A_Nefel_Adeti" panose="02010000000000000000" pitchFamily="2" charset="-78"/>
              </a:rPr>
              <a:t>ويستخدم الإنسان</a:t>
            </a:r>
            <a:r>
              <a:rPr kumimoji="0" lang="ar-SY" altLang="en-US" sz="4400" b="0" i="0" u="none" strike="noStrike" cap="none" normalizeH="0" baseline="0" dirty="0" smtClean="0">
                <a:ln>
                  <a:noFill/>
                </a:ln>
                <a:solidFill>
                  <a:srgbClr val="FF0000"/>
                </a:solidFill>
                <a:effectLst/>
                <a:latin typeface="A_Nefel_Adeti" panose="02010000000000000000" pitchFamily="2" charset="-78"/>
                <a:ea typeface="Calibri" panose="020F0502020204030204" pitchFamily="34" charset="0"/>
                <a:cs typeface="A_Nefel_Adeti" panose="02010000000000000000" pitchFamily="2" charset="-78"/>
              </a:rPr>
              <a:t> </a:t>
            </a:r>
            <a:r>
              <a:rPr kumimoji="0" lang="ar-SY" altLang="en-US" sz="4400" b="1" i="0" u="none" strike="noStrike" cap="none" normalizeH="0" baseline="0" dirty="0" smtClean="0">
                <a:ln>
                  <a:noFill/>
                </a:ln>
                <a:solidFill>
                  <a:srgbClr val="FF0000"/>
                </a:solidFill>
                <a:effectLst/>
                <a:latin typeface="A_Nefel_Adeti" panose="02010000000000000000" pitchFamily="2" charset="-78"/>
                <a:ea typeface="Calibri" panose="020F0502020204030204" pitchFamily="34" charset="0"/>
                <a:cs typeface="A_Nefel_Adeti" panose="02010000000000000000" pitchFamily="2" charset="-78"/>
              </a:rPr>
              <a:t>العقل</a:t>
            </a:r>
            <a:r>
              <a:rPr kumimoji="0" lang="ar-SY" altLang="en-US" sz="4400" b="0" i="0" u="none" strike="noStrike" cap="none" normalizeH="0" baseline="0" dirty="0" smtClean="0">
                <a:ln>
                  <a:noFill/>
                </a:ln>
                <a:solidFill>
                  <a:schemeClr val="tx1"/>
                </a:solidFill>
                <a:effectLst/>
                <a:latin typeface="A_Nefel_Adeti" panose="02010000000000000000" pitchFamily="2" charset="-78"/>
                <a:ea typeface="Calibri" panose="020F0502020204030204" pitchFamily="34" charset="0"/>
                <a:cs typeface="A_Nefel_Adeti" panose="02010000000000000000" pitchFamily="2" charset="-78"/>
              </a:rPr>
              <a:t> متأملاً الكون </a:t>
            </a:r>
            <a:r>
              <a:rPr kumimoji="0" lang="ar-SA" altLang="en-US" sz="4400" b="0" i="0" u="none" strike="noStrike" cap="none" normalizeH="0" baseline="0" dirty="0" smtClean="0">
                <a:ln>
                  <a:noFill/>
                </a:ln>
                <a:solidFill>
                  <a:schemeClr val="tx1"/>
                </a:solidFill>
                <a:effectLst/>
                <a:latin typeface="A_Nefel_Adeti" panose="02010000000000000000" pitchFamily="2" charset="-78"/>
                <a:ea typeface="Calibri" panose="020F0502020204030204" pitchFamily="34" charset="0"/>
                <a:cs typeface="A_Nefel_Adeti" panose="02010000000000000000" pitchFamily="2" charset="-78"/>
              </a:rPr>
              <a:t>ناظراً فيه من جديد ومكوناً لنفسه صورة واضحة عنه ومفسراً كيفية انسجام الأشياء في العالم. فالتفلسف في واقع الأمر ليس بالشيء الدخيل على الإنسان، فحياته حلقات متصلة من الفكر والتأمل.</a:t>
            </a:r>
            <a:endParaRPr kumimoji="0" lang="ar-SA" altLang="en-US" sz="4400" b="0" i="0" u="none" strike="noStrike" cap="none" normalizeH="0" baseline="0" dirty="0" smtClean="0">
              <a:ln>
                <a:noFill/>
              </a:ln>
              <a:solidFill>
                <a:schemeClr val="tx1"/>
              </a:solidFill>
              <a:effectLst/>
              <a:latin typeface="A_Nefel_Adeti" panose="02010000000000000000" pitchFamily="2" charset="-78"/>
              <a:cs typeface="A_Nefel_Adeti" panose="02010000000000000000" pitchFamily="2" charset="-78"/>
            </a:endParaRPr>
          </a:p>
        </p:txBody>
      </p:sp>
      <p:sp>
        <p:nvSpPr>
          <p:cNvPr id="6" name="Rectangle 4"/>
          <p:cNvSpPr>
            <a:spLocks noChangeArrowheads="1"/>
          </p:cNvSpPr>
          <p:nvPr/>
        </p:nvSpPr>
        <p:spPr bwMode="auto">
          <a:xfrm>
            <a:off x="681645" y="3090760"/>
            <a:ext cx="1130530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ar-SA" altLang="en-US" sz="4400" dirty="0" smtClean="0">
                <a:latin typeface="A_Nefel_Adeti" panose="02010000000000000000" pitchFamily="2" charset="-78"/>
                <a:ea typeface="Calibri" panose="020F0502020204030204" pitchFamily="34" charset="0"/>
                <a:cs typeface="A_Nefel_Adeti" panose="02010000000000000000" pitchFamily="2" charset="-78"/>
              </a:rPr>
              <a:t>ولذلك يمكننا القول</a:t>
            </a:r>
            <a:r>
              <a:rPr lang="ar-SY" altLang="en-US" sz="4400" dirty="0" smtClean="0">
                <a:latin typeface="A_Nefel_Adeti" panose="02010000000000000000" pitchFamily="2" charset="-78"/>
                <a:ea typeface="Calibri" panose="020F0502020204030204" pitchFamily="34" charset="0"/>
                <a:cs typeface="A_Nefel_Adeti" panose="02010000000000000000" pitchFamily="2" charset="-78"/>
              </a:rPr>
              <a:t>:</a:t>
            </a:r>
          </a:p>
          <a:p>
            <a:pPr lvl="0" rtl="0" eaLnBrk="0" fontAlgn="base" hangingPunct="0">
              <a:spcBef>
                <a:spcPct val="0"/>
              </a:spcBef>
              <a:spcAft>
                <a:spcPct val="0"/>
              </a:spcAft>
            </a:pPr>
            <a:r>
              <a:rPr lang="en-US" altLang="en-US" sz="4400" dirty="0" smtClean="0">
                <a:latin typeface="A_Nefel_Adeti" panose="02010000000000000000" pitchFamily="2" charset="-78"/>
                <a:ea typeface="Calibri" panose="020F0502020204030204" pitchFamily="34" charset="0"/>
                <a:cs typeface="A_Nefel_Adeti" panose="02010000000000000000" pitchFamily="2" charset="-78"/>
              </a:rPr>
              <a:t> </a:t>
            </a:r>
            <a:r>
              <a:rPr lang="ar-SA" altLang="en-US" sz="4400" dirty="0" smtClean="0">
                <a:latin typeface="A_Nefel_Adeti" panose="02010000000000000000" pitchFamily="2" charset="-78"/>
                <a:ea typeface="Calibri" panose="020F0502020204030204" pitchFamily="34" charset="0"/>
                <a:cs typeface="A_Nefel_Adeti" panose="02010000000000000000" pitchFamily="2" charset="-78"/>
              </a:rPr>
              <a:t>التفلسف ليست نبتاً غير طبيعي في المجتمع وإنما هو ضرورة إنسانية ملازمة لوجود الإنسان. وفي هذا المعنى يقول الفيلسوف المص</a:t>
            </a:r>
            <a:r>
              <a:rPr lang="ar-SY" altLang="en-US" sz="4400" dirty="0" smtClean="0">
                <a:latin typeface="A_Nefel_Adeti" panose="02010000000000000000" pitchFamily="2" charset="-78"/>
                <a:ea typeface="Calibri" panose="020F0502020204030204" pitchFamily="34" charset="0"/>
                <a:cs typeface="A_Nefel_Adeti" panose="02010000000000000000" pitchFamily="2" charset="-78"/>
              </a:rPr>
              <a:t>ري </a:t>
            </a:r>
            <a:r>
              <a:rPr lang="ar-SY" altLang="en-US" sz="4400" dirty="0" smtClean="0">
                <a:solidFill>
                  <a:srgbClr val="FF0000"/>
                </a:solidFill>
                <a:latin typeface="A_Nefel_Adeti" panose="02010000000000000000" pitchFamily="2" charset="-78"/>
                <a:ea typeface="Calibri" panose="020F0502020204030204" pitchFamily="34" charset="0"/>
                <a:cs typeface="A_Nefel_Adeti" panose="02010000000000000000" pitchFamily="2" charset="-78"/>
              </a:rPr>
              <a:t>زكريا إبراهيم</a:t>
            </a:r>
            <a:r>
              <a:rPr lang="ar-SA" altLang="en-US" sz="4400" dirty="0" smtClean="0">
                <a:solidFill>
                  <a:srgbClr val="FF0000"/>
                </a:solidFill>
                <a:latin typeface="A_Nefel_Adeti" panose="02010000000000000000" pitchFamily="2" charset="-78"/>
                <a:ea typeface="Calibri" panose="020F0502020204030204" pitchFamily="34" charset="0"/>
                <a:cs typeface="A_Nefel_Adeti" panose="02010000000000000000" pitchFamily="2" charset="-78"/>
              </a:rPr>
              <a:t> </a:t>
            </a:r>
            <a:r>
              <a:rPr lang="ar-SA" altLang="en-US" sz="4400" dirty="0" smtClean="0">
                <a:latin typeface="A_Nefel_Adeti" panose="02010000000000000000" pitchFamily="2" charset="-78"/>
                <a:ea typeface="Calibri" panose="020F0502020204030204" pitchFamily="34" charset="0"/>
                <a:cs typeface="A_Nefel_Adeti" panose="02010000000000000000" pitchFamily="2" charset="-78"/>
              </a:rPr>
              <a:t>"ما دامت الفلسفة ضرورة إنسانية فهيهات لأحد أن يستغني عنها أو أن يتخلص منها</a:t>
            </a:r>
            <a:r>
              <a:rPr lang="ar-SY" altLang="en-US" sz="4400" dirty="0" smtClean="0">
                <a:latin typeface="A_Nefel_Adeti" panose="02010000000000000000" pitchFamily="2" charset="-78"/>
                <a:ea typeface="Calibri" panose="020F0502020204030204" pitchFamily="34" charset="0"/>
                <a:cs typeface="A_Nefel_Adeti" panose="02010000000000000000" pitchFamily="2" charset="-78"/>
              </a:rPr>
              <a:t> </a:t>
            </a:r>
            <a:r>
              <a:rPr lang="ar-SA" altLang="en-US" sz="3600" dirty="0" smtClean="0">
                <a:latin typeface="A_Nefel_Adeti" panose="02010000000000000000" pitchFamily="2" charset="-78"/>
                <a:ea typeface="Calibri" panose="020F0502020204030204" pitchFamily="34" charset="0"/>
                <a:cs typeface="A_Nefel_Adeti" panose="02010000000000000000" pitchFamily="2" charset="-78"/>
              </a:rPr>
              <a:t>"</a:t>
            </a:r>
            <a:r>
              <a:rPr kumimoji="0" lang="en-US" altLang="en-US" sz="3600" b="0" i="0" u="none" strike="noStrike" cap="none" normalizeH="0" baseline="0" dirty="0" smtClean="0">
                <a:ln>
                  <a:noFill/>
                </a:ln>
                <a:solidFill>
                  <a:schemeClr val="tx1"/>
                </a:solidFill>
                <a:effectLst/>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2" name="عنصر نائب للتاريخ 1"/>
          <p:cNvSpPr>
            <a:spLocks noGrp="1"/>
          </p:cNvSpPr>
          <p:nvPr>
            <p:ph type="dt" sz="half" idx="10"/>
          </p:nvPr>
        </p:nvSpPr>
        <p:spPr/>
        <p:txBody>
          <a:bodyPr/>
          <a:lstStyle/>
          <a:p>
            <a:fld id="{4F32AC56-67E1-4F1C-AEC0-9C0F1000937E}" type="datetime1">
              <a:rPr lang="en-US" smtClean="0"/>
              <a:t>9/7/2018</a:t>
            </a:fld>
            <a:endParaRPr lang="en-US"/>
          </a:p>
        </p:txBody>
      </p:sp>
      <p:sp>
        <p:nvSpPr>
          <p:cNvPr id="3" name="عنصر نائب للتذييل 2"/>
          <p:cNvSpPr>
            <a:spLocks noGrp="1"/>
          </p:cNvSpPr>
          <p:nvPr>
            <p:ph type="ftr" sz="quarter" idx="11"/>
          </p:nvPr>
        </p:nvSpPr>
        <p:spPr/>
        <p:txBody>
          <a:bodyPr/>
          <a:lstStyle/>
          <a:p>
            <a:r>
              <a:rPr lang="en-US" smtClean="0"/>
              <a:t>m  -  s</a:t>
            </a:r>
            <a:endParaRPr lang="en-US"/>
          </a:p>
        </p:txBody>
      </p:sp>
      <p:sp>
        <p:nvSpPr>
          <p:cNvPr id="5" name="عنصر نائب لرقم الشريحة 4"/>
          <p:cNvSpPr>
            <a:spLocks noGrp="1"/>
          </p:cNvSpPr>
          <p:nvPr>
            <p:ph type="sldNum" sz="quarter" idx="12"/>
          </p:nvPr>
        </p:nvSpPr>
        <p:spPr/>
        <p:txBody>
          <a:bodyPr/>
          <a:lstStyle/>
          <a:p>
            <a:fld id="{6BD420C7-DA61-4A99-A28D-F6E598220ABB}" type="slidenum">
              <a:rPr lang="en-US" smtClean="0"/>
              <a:t>6</a:t>
            </a:fld>
            <a:endParaRPr lang="en-US"/>
          </a:p>
        </p:txBody>
      </p:sp>
    </p:spTree>
    <p:extLst>
      <p:ext uri="{BB962C8B-B14F-4D97-AF65-F5344CB8AC3E}">
        <p14:creationId xmlns:p14="http://schemas.microsoft.com/office/powerpoint/2010/main" val="33057956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شكل بيضاوي 4"/>
          <p:cNvSpPr/>
          <p:nvPr/>
        </p:nvSpPr>
        <p:spPr>
          <a:xfrm>
            <a:off x="7880465" y="266007"/>
            <a:ext cx="3474392" cy="3654455"/>
          </a:xfrm>
          <a:prstGeom prst="ellipse">
            <a:avLst/>
          </a:prstGeom>
          <a:blipFill>
            <a:blip r:embed="rId2"/>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مستطيل 5"/>
          <p:cNvSpPr/>
          <p:nvPr/>
        </p:nvSpPr>
        <p:spPr>
          <a:xfrm>
            <a:off x="4888503" y="418687"/>
            <a:ext cx="3134192" cy="816827"/>
          </a:xfrm>
          <a:prstGeom prst="rect">
            <a:avLst/>
          </a:prstGeom>
        </p:spPr>
        <p:txBody>
          <a:bodyPr wrap="none">
            <a:spAutoFit/>
          </a:bodyPr>
          <a:lstStyle/>
          <a:p>
            <a:pPr algn="ctr">
              <a:lnSpc>
                <a:spcPct val="107000"/>
              </a:lnSpc>
              <a:spcAft>
                <a:spcPts val="800"/>
              </a:spcAft>
            </a:pPr>
            <a:r>
              <a:rPr lang="ar-SA" sz="4400" b="1" dirty="0">
                <a:solidFill>
                  <a:srgbClr val="0070C0"/>
                </a:solidFill>
                <a:latin typeface="Calibri" panose="020F0502020204030204" pitchFamily="34" charset="0"/>
                <a:ea typeface="Calibri" panose="020F0502020204030204" pitchFamily="34" charset="0"/>
                <a:cs typeface="DecoType Naskh Special" panose="02010000000000000000" pitchFamily="2" charset="-78"/>
              </a:rPr>
              <a:t>بعض تعريفات الفلسفة</a:t>
            </a:r>
            <a:endParaRPr lang="en-US" sz="4400" dirty="0">
              <a:solidFill>
                <a:srgbClr val="0070C0"/>
              </a:solidFill>
              <a:effectLst/>
              <a:latin typeface="Calibri" panose="020F0502020204030204" pitchFamily="34" charset="0"/>
              <a:ea typeface="Calibri" panose="020F0502020204030204" pitchFamily="34" charset="0"/>
              <a:cs typeface="DecoType Naskh Special" panose="02010000000000000000" pitchFamily="2" charset="-78"/>
            </a:endParaRPr>
          </a:p>
        </p:txBody>
      </p:sp>
      <p:sp>
        <p:nvSpPr>
          <p:cNvPr id="7" name="شكل بيضاوي 6"/>
          <p:cNvSpPr/>
          <p:nvPr/>
        </p:nvSpPr>
        <p:spPr>
          <a:xfrm>
            <a:off x="1116058" y="533000"/>
            <a:ext cx="3681006" cy="3427025"/>
          </a:xfrm>
          <a:prstGeom prst="ellipse">
            <a:avLst/>
          </a:prstGeom>
          <a:blipFill>
            <a:blip r:embed="rId3"/>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7"/>
          <p:cNvSpPr/>
          <p:nvPr/>
        </p:nvSpPr>
        <p:spPr>
          <a:xfrm>
            <a:off x="8128607" y="3737645"/>
            <a:ext cx="3308465" cy="3158878"/>
          </a:xfrm>
          <a:prstGeom prst="rect">
            <a:avLst/>
          </a:prstGeom>
        </p:spPr>
        <p:txBody>
          <a:bodyPr wrap="square">
            <a:spAutoFit/>
          </a:bodyPr>
          <a:lstStyle/>
          <a:p>
            <a:pPr algn="ctr">
              <a:lnSpc>
                <a:spcPct val="107000"/>
              </a:lnSpc>
              <a:spcAft>
                <a:spcPts val="800"/>
              </a:spcAft>
              <a:tabLst>
                <a:tab pos="1355725" algn="l"/>
              </a:tabLst>
            </a:pPr>
            <a:r>
              <a:rPr lang="en-US" sz="3600" b="1" dirty="0" smtClean="0">
                <a:solidFill>
                  <a:srgbClr val="C00000"/>
                </a:solidFill>
                <a:latin typeface="A_Nefel_Adeti" panose="02010000000000000000" pitchFamily="2" charset="-78"/>
                <a:ea typeface="Calibri" panose="020F0502020204030204" pitchFamily="34" charset="0"/>
                <a:cs typeface="A_Nefel_Adeti" panose="02010000000000000000" pitchFamily="2" charset="-78"/>
              </a:rPr>
              <a:t> </a:t>
            </a:r>
            <a:r>
              <a:rPr lang="ar-SA" sz="3600" b="1" dirty="0" smtClean="0">
                <a:solidFill>
                  <a:srgbClr val="C00000"/>
                </a:solidFill>
                <a:latin typeface="A_Nefel_Adeti" panose="02010000000000000000" pitchFamily="2" charset="-78"/>
                <a:ea typeface="Calibri" panose="020F0502020204030204" pitchFamily="34" charset="0"/>
                <a:cs typeface="A_Nefel_Adeti" panose="02010000000000000000" pitchFamily="2" charset="-78"/>
              </a:rPr>
              <a:t>عرف سقراط</a:t>
            </a:r>
            <a:r>
              <a:rPr lang="ar-SA" sz="3600" dirty="0" smtClean="0">
                <a:solidFill>
                  <a:srgbClr val="C00000"/>
                </a:solidFill>
                <a:latin typeface="A_Nefel_Adeti" panose="02010000000000000000" pitchFamily="2" charset="-78"/>
                <a:ea typeface="Calibri" panose="020F0502020204030204" pitchFamily="34" charset="0"/>
                <a:cs typeface="A_Nefel_Adeti" panose="02010000000000000000" pitchFamily="2" charset="-78"/>
              </a:rPr>
              <a:t> </a:t>
            </a:r>
            <a:endParaRPr lang="ar-SY" sz="3600" dirty="0" smtClean="0">
              <a:solidFill>
                <a:srgbClr val="C00000"/>
              </a:solidFill>
              <a:latin typeface="A_Nefel_Adeti" panose="02010000000000000000" pitchFamily="2" charset="-78"/>
              <a:ea typeface="Calibri" panose="020F0502020204030204" pitchFamily="34" charset="0"/>
              <a:cs typeface="A_Nefel_Adeti" panose="02010000000000000000" pitchFamily="2" charset="-78"/>
            </a:endParaRPr>
          </a:p>
          <a:p>
            <a:pPr algn="ctr">
              <a:lnSpc>
                <a:spcPct val="107000"/>
              </a:lnSpc>
              <a:spcAft>
                <a:spcPts val="800"/>
              </a:spcAft>
              <a:tabLst>
                <a:tab pos="1355725" algn="l"/>
              </a:tabLst>
            </a:pPr>
            <a:r>
              <a:rPr lang="ar-SA" sz="3600" dirty="0" smtClean="0">
                <a:solidFill>
                  <a:srgbClr val="C00000"/>
                </a:solidFill>
                <a:latin typeface="A_Nefel_Adeti" panose="02010000000000000000" pitchFamily="2" charset="-78"/>
                <a:ea typeface="Calibri" panose="020F0502020204030204" pitchFamily="34" charset="0"/>
                <a:cs typeface="A_Nefel_Adeti" panose="02010000000000000000" pitchFamily="2" charset="-78"/>
              </a:rPr>
              <a:t> </a:t>
            </a:r>
            <a:r>
              <a:rPr lang="ar-SA" sz="3600" dirty="0" smtClean="0">
                <a:solidFill>
                  <a:srgbClr val="0070C0"/>
                </a:solidFill>
                <a:latin typeface="A_Nefel_Adeti" panose="02010000000000000000" pitchFamily="2" charset="-78"/>
                <a:ea typeface="Calibri" panose="020F0502020204030204" pitchFamily="34" charset="0"/>
                <a:cs typeface="A_Nefel_Adeti" panose="02010000000000000000" pitchFamily="2" charset="-78"/>
              </a:rPr>
              <a:t>الفلسفة بأنها البحث العقلي عن حقائق الأشياء الذي يؤدي للخير الأقصى.</a:t>
            </a:r>
            <a:r>
              <a:rPr lang="ar-SA" sz="3600" dirty="0" smtClean="0">
                <a:latin typeface="A_Nefel_Adeti" panose="02010000000000000000" pitchFamily="2" charset="-78"/>
                <a:ea typeface="Calibri" panose="020F0502020204030204" pitchFamily="34" charset="0"/>
                <a:cs typeface="A_Nefel_Adeti" panose="02010000000000000000" pitchFamily="2" charset="-78"/>
              </a:rPr>
              <a:t> </a:t>
            </a:r>
            <a:endParaRPr lang="en-US" sz="3600" dirty="0">
              <a:effectLst/>
              <a:latin typeface="A_Nefel_Adeti" panose="02010000000000000000" pitchFamily="2" charset="-78"/>
              <a:ea typeface="Calibri" panose="020F0502020204030204" pitchFamily="34" charset="0"/>
              <a:cs typeface="A_Nefel_Adeti" panose="02010000000000000000" pitchFamily="2" charset="-78"/>
            </a:endParaRPr>
          </a:p>
        </p:txBody>
      </p:sp>
      <p:sp>
        <p:nvSpPr>
          <p:cNvPr id="9" name="مستطيل 8"/>
          <p:cNvSpPr/>
          <p:nvPr/>
        </p:nvSpPr>
        <p:spPr>
          <a:xfrm>
            <a:off x="238299" y="3608924"/>
            <a:ext cx="5436524" cy="3416320"/>
          </a:xfrm>
          <a:prstGeom prst="rect">
            <a:avLst/>
          </a:prstGeom>
        </p:spPr>
        <p:txBody>
          <a:bodyPr wrap="square">
            <a:spAutoFit/>
          </a:bodyPr>
          <a:lstStyle/>
          <a:p>
            <a:pPr algn="ctr"/>
            <a:r>
              <a:rPr lang="ar-SY" sz="3600" dirty="0">
                <a:solidFill>
                  <a:srgbClr val="C00000"/>
                </a:solidFill>
                <a:latin typeface="A_Nefel_Adeti" panose="02010000000000000000" pitchFamily="2" charset="-78"/>
                <a:ea typeface="Calibri" panose="020F0502020204030204" pitchFamily="34" charset="0"/>
                <a:cs typeface="A_Nefel_Adeti" panose="02010000000000000000" pitchFamily="2" charset="-78"/>
              </a:rPr>
              <a:t>أما </a:t>
            </a:r>
            <a:r>
              <a:rPr lang="ar-SA" sz="3600" dirty="0" smtClean="0">
                <a:solidFill>
                  <a:srgbClr val="C00000"/>
                </a:solidFill>
                <a:latin typeface="A_Nefel_Adeti" panose="02010000000000000000" pitchFamily="2" charset="-78"/>
                <a:ea typeface="Calibri" panose="020F0502020204030204" pitchFamily="34" charset="0"/>
                <a:cs typeface="A_Nefel_Adeti" panose="02010000000000000000" pitchFamily="2" charset="-78"/>
              </a:rPr>
              <a:t>أفلاطون</a:t>
            </a:r>
            <a:r>
              <a:rPr lang="ar-SA" sz="3600" dirty="0" smtClean="0">
                <a:latin typeface="A_Nefel_Adeti" panose="02010000000000000000" pitchFamily="2" charset="-78"/>
                <a:ea typeface="Calibri" panose="020F0502020204030204" pitchFamily="34" charset="0"/>
                <a:cs typeface="A_Nefel_Adeti" panose="02010000000000000000" pitchFamily="2" charset="-78"/>
              </a:rPr>
              <a:t> </a:t>
            </a:r>
            <a:endParaRPr lang="ar-SY" sz="3600" dirty="0" smtClean="0">
              <a:latin typeface="A_Nefel_Adeti" panose="02010000000000000000" pitchFamily="2" charset="-78"/>
              <a:ea typeface="Calibri" panose="020F0502020204030204" pitchFamily="34" charset="0"/>
              <a:cs typeface="A_Nefel_Adeti" panose="02010000000000000000" pitchFamily="2" charset="-78"/>
            </a:endParaRPr>
          </a:p>
          <a:p>
            <a:pPr algn="ctr"/>
            <a:r>
              <a:rPr lang="ar-SA" sz="3600" dirty="0" smtClean="0">
                <a:solidFill>
                  <a:srgbClr val="0070C0"/>
                </a:solidFill>
                <a:latin typeface="A_Nefel_Adeti" panose="02010000000000000000" pitchFamily="2" charset="-78"/>
                <a:ea typeface="Calibri" panose="020F0502020204030204" pitchFamily="34" charset="0"/>
                <a:cs typeface="A_Nefel_Adeti" panose="02010000000000000000" pitchFamily="2" charset="-78"/>
              </a:rPr>
              <a:t>فيعرّف </a:t>
            </a:r>
            <a:r>
              <a:rPr lang="ar-SA" sz="3600" dirty="0">
                <a:solidFill>
                  <a:srgbClr val="0070C0"/>
                </a:solidFill>
                <a:latin typeface="A_Nefel_Adeti" panose="02010000000000000000" pitchFamily="2" charset="-78"/>
                <a:ea typeface="Calibri" panose="020F0502020204030204" pitchFamily="34" charset="0"/>
                <a:cs typeface="A_Nefel_Adeti" panose="02010000000000000000" pitchFamily="2" charset="-78"/>
              </a:rPr>
              <a:t>الفلسفة بأنها البحث عن حقائق الموجودات ونظامها الجميل لمعرفة المبدع الأول، ولها شرف الرئاسة على جميع العلوم.</a:t>
            </a:r>
            <a:r>
              <a:rPr lang="ar-SA" sz="3600" dirty="0">
                <a:solidFill>
                  <a:srgbClr val="0070C0"/>
                </a:solidFill>
                <a:latin typeface="A_Nefel_Adeti" panose="02010000000000000000" pitchFamily="2" charset="-78"/>
                <a:ea typeface="Times New Roman" panose="02020603050405020304" pitchFamily="18" charset="0"/>
                <a:cs typeface="A_Nefel_Adeti" panose="02010000000000000000" pitchFamily="2" charset="-78"/>
              </a:rPr>
              <a:t> ويصف الفيلسوف بأنه شخص يصب اهتمامه على الحقيقة لا المظهر.</a:t>
            </a:r>
            <a:endParaRPr lang="en-US" sz="3600" dirty="0">
              <a:latin typeface="A_Nefel_Adeti" panose="02010000000000000000" pitchFamily="2" charset="-78"/>
              <a:cs typeface="A_Nefel_Adeti" panose="02010000000000000000" pitchFamily="2" charset="-78"/>
            </a:endParaRPr>
          </a:p>
        </p:txBody>
      </p:sp>
      <p:sp>
        <p:nvSpPr>
          <p:cNvPr id="2" name="عنصر نائب للتاريخ 1"/>
          <p:cNvSpPr>
            <a:spLocks noGrp="1"/>
          </p:cNvSpPr>
          <p:nvPr>
            <p:ph type="dt" sz="half" idx="10"/>
          </p:nvPr>
        </p:nvSpPr>
        <p:spPr/>
        <p:txBody>
          <a:bodyPr/>
          <a:lstStyle/>
          <a:p>
            <a:fld id="{51C14CED-CC7E-4EC2-99ED-8501CD74B829}" type="datetime1">
              <a:rPr lang="en-US" smtClean="0"/>
              <a:t>9/7/2018</a:t>
            </a:fld>
            <a:endParaRPr lang="en-US"/>
          </a:p>
        </p:txBody>
      </p:sp>
      <p:sp>
        <p:nvSpPr>
          <p:cNvPr id="3" name="عنصر نائب للتذييل 2"/>
          <p:cNvSpPr>
            <a:spLocks noGrp="1"/>
          </p:cNvSpPr>
          <p:nvPr>
            <p:ph type="ftr" sz="quarter" idx="11"/>
          </p:nvPr>
        </p:nvSpPr>
        <p:spPr/>
        <p:txBody>
          <a:bodyPr/>
          <a:lstStyle/>
          <a:p>
            <a:r>
              <a:rPr lang="en-US" smtClean="0"/>
              <a:t>m  -  s</a:t>
            </a:r>
            <a:endParaRPr lang="en-US"/>
          </a:p>
        </p:txBody>
      </p:sp>
      <p:sp>
        <p:nvSpPr>
          <p:cNvPr id="4" name="عنصر نائب لرقم الشريحة 3"/>
          <p:cNvSpPr>
            <a:spLocks noGrp="1"/>
          </p:cNvSpPr>
          <p:nvPr>
            <p:ph type="sldNum" sz="quarter" idx="12"/>
          </p:nvPr>
        </p:nvSpPr>
        <p:spPr/>
        <p:txBody>
          <a:bodyPr/>
          <a:lstStyle/>
          <a:p>
            <a:fld id="{6BD420C7-DA61-4A99-A28D-F6E598220ABB}" type="slidenum">
              <a:rPr lang="en-US" smtClean="0"/>
              <a:t>7</a:t>
            </a:fld>
            <a:endParaRPr lang="en-US"/>
          </a:p>
        </p:txBody>
      </p:sp>
    </p:spTree>
    <p:extLst>
      <p:ext uri="{BB962C8B-B14F-4D97-AF65-F5344CB8AC3E}">
        <p14:creationId xmlns:p14="http://schemas.microsoft.com/office/powerpoint/2010/main" val="38691994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079960" y="283920"/>
            <a:ext cx="10515600" cy="798657"/>
          </a:xfrm>
        </p:spPr>
        <p:txBody>
          <a:bodyPr>
            <a:normAutofit fontScale="90000"/>
          </a:bodyPr>
          <a:lstStyle/>
          <a:p>
            <a:pPr algn="ctr"/>
            <a:r>
              <a:rPr lang="ar-SY" dirty="0">
                <a:ln w="0"/>
                <a:solidFill>
                  <a:schemeClr val="accent1"/>
                </a:solidFill>
                <a:effectLst>
                  <a:outerShdw blurRad="38100" dist="25400" dir="5400000" algn="ctr" rotWithShape="0">
                    <a:srgbClr val="6E747A">
                      <a:alpha val="43000"/>
                    </a:srgbClr>
                  </a:outerShdw>
                </a:effectLst>
                <a:cs typeface="DecoType Naskh Special" panose="02010000000000000000" pitchFamily="2" charset="-78"/>
              </a:rPr>
              <a:t>من جانب آخر تتعدد تعريفات الفلاسفة المسلمين للفلسفة</a:t>
            </a:r>
            <a:r>
              <a:rPr lang="en-US" dirty="0">
                <a:ln w="0"/>
                <a:solidFill>
                  <a:schemeClr val="accent1"/>
                </a:solidFill>
                <a:effectLst>
                  <a:outerShdw blurRad="38100" dist="25400" dir="5400000" algn="ctr" rotWithShape="0">
                    <a:srgbClr val="6E747A">
                      <a:alpha val="43000"/>
                    </a:srgbClr>
                  </a:outerShdw>
                </a:effectLst>
                <a:cs typeface="DecoType Naskh Special" panose="02010000000000000000" pitchFamily="2" charset="-78"/>
              </a:rPr>
              <a:t/>
            </a:r>
            <a:br>
              <a:rPr lang="en-US" dirty="0">
                <a:ln w="0"/>
                <a:solidFill>
                  <a:schemeClr val="accent1"/>
                </a:solidFill>
                <a:effectLst>
                  <a:outerShdw blurRad="38100" dist="25400" dir="5400000" algn="ctr" rotWithShape="0">
                    <a:srgbClr val="6E747A">
                      <a:alpha val="43000"/>
                    </a:srgbClr>
                  </a:outerShdw>
                </a:effectLst>
                <a:cs typeface="DecoType Naskh Special" panose="02010000000000000000" pitchFamily="2" charset="-78"/>
              </a:rPr>
            </a:br>
            <a:endParaRPr lang="en-US" dirty="0">
              <a:ln w="0"/>
              <a:solidFill>
                <a:schemeClr val="accent1"/>
              </a:solidFill>
              <a:effectLst>
                <a:outerShdw blurRad="38100" dist="25400" dir="5400000" algn="ctr" rotWithShape="0">
                  <a:srgbClr val="6E747A">
                    <a:alpha val="43000"/>
                  </a:srgbClr>
                </a:outerShdw>
              </a:effectLst>
              <a:cs typeface="DecoType Naskh Special" panose="02010000000000000000" pitchFamily="2" charset="-78"/>
            </a:endParaRPr>
          </a:p>
        </p:txBody>
      </p:sp>
      <p:sp>
        <p:nvSpPr>
          <p:cNvPr id="4" name="مستطيل 3"/>
          <p:cNvSpPr/>
          <p:nvPr/>
        </p:nvSpPr>
        <p:spPr>
          <a:xfrm>
            <a:off x="9023464" y="3078417"/>
            <a:ext cx="3168535" cy="1936428"/>
          </a:xfrm>
          <a:prstGeom prst="rect">
            <a:avLst/>
          </a:prstGeom>
        </p:spPr>
        <p:txBody>
          <a:bodyPr wrap="square">
            <a:spAutoFit/>
          </a:bodyPr>
          <a:lstStyle/>
          <a:p>
            <a:pPr algn="ctr">
              <a:lnSpc>
                <a:spcPct val="107000"/>
              </a:lnSpc>
              <a:spcAft>
                <a:spcPts val="800"/>
              </a:spcAft>
              <a:tabLst>
                <a:tab pos="1355725" algn="l"/>
              </a:tabLst>
            </a:pPr>
            <a:r>
              <a:rPr lang="ar-SY" sz="2800" dirty="0">
                <a:solidFill>
                  <a:srgbClr val="0070C0"/>
                </a:solidFill>
                <a:latin typeface="A_Nefel_Adeti" panose="02010000000000000000" pitchFamily="2" charset="-78"/>
                <a:ea typeface="Calibri" panose="020F0502020204030204" pitchFamily="34" charset="0"/>
                <a:cs typeface="A_Nefel_Adeti" panose="02010000000000000000" pitchFamily="2" charset="-78"/>
              </a:rPr>
              <a:t>فيعرّفها</a:t>
            </a:r>
            <a:r>
              <a:rPr lang="ar-SY" sz="2800" b="1" dirty="0">
                <a:solidFill>
                  <a:srgbClr val="C00000"/>
                </a:solidFill>
                <a:latin typeface="A_Nefel_Adeti" panose="02010000000000000000" pitchFamily="2" charset="-78"/>
                <a:ea typeface="Calibri" panose="020F0502020204030204" pitchFamily="34" charset="0"/>
                <a:cs typeface="A_Nefel_Adeti" panose="02010000000000000000" pitchFamily="2" charset="-78"/>
              </a:rPr>
              <a:t> الكندي</a:t>
            </a:r>
            <a:r>
              <a:rPr lang="ar-SY" sz="2800" dirty="0">
                <a:latin typeface="A_Nefel_Adeti" panose="02010000000000000000" pitchFamily="2" charset="-78"/>
                <a:ea typeface="Calibri" panose="020F0502020204030204" pitchFamily="34" charset="0"/>
                <a:cs typeface="A_Nefel_Adeti" panose="02010000000000000000" pitchFamily="2" charset="-78"/>
              </a:rPr>
              <a:t> </a:t>
            </a:r>
            <a:r>
              <a:rPr lang="ar-SY" sz="2800" dirty="0">
                <a:solidFill>
                  <a:srgbClr val="0070C0"/>
                </a:solidFill>
                <a:latin typeface="A_Nefel_Adeti" panose="02010000000000000000" pitchFamily="2" charset="-78"/>
                <a:ea typeface="Calibri" panose="020F0502020204030204" pitchFamily="34" charset="0"/>
                <a:cs typeface="A_Nefel_Adeti" panose="02010000000000000000" pitchFamily="2" charset="-78"/>
              </a:rPr>
              <a:t>بأنها </a:t>
            </a:r>
            <a:r>
              <a:rPr lang="ar-SA" sz="2800" dirty="0">
                <a:solidFill>
                  <a:srgbClr val="0070C0"/>
                </a:solidFill>
                <a:latin typeface="A_Nefel_Adeti" panose="02010000000000000000" pitchFamily="2" charset="-78"/>
                <a:ea typeface="Calibri" panose="020F0502020204030204" pitchFamily="34" charset="0"/>
                <a:cs typeface="A_Nefel_Adeti" panose="02010000000000000000" pitchFamily="2" charset="-78"/>
              </a:rPr>
              <a:t>علم الأشياء بحقائقها، وهذه الحقائق كلية ولها شرف على جميع العلوم الإنسانية.</a:t>
            </a:r>
            <a:endParaRPr lang="en-US" sz="2800" dirty="0">
              <a:effectLst/>
              <a:latin typeface="A_Nefel_Adeti" panose="02010000000000000000" pitchFamily="2" charset="-78"/>
              <a:ea typeface="Calibri" panose="020F0502020204030204" pitchFamily="34" charset="0"/>
              <a:cs typeface="A_Nefel_Adeti" panose="02010000000000000000" pitchFamily="2" charset="-78"/>
            </a:endParaRPr>
          </a:p>
        </p:txBody>
      </p:sp>
      <p:sp>
        <p:nvSpPr>
          <p:cNvPr id="5" name="مستطيل 4"/>
          <p:cNvSpPr/>
          <p:nvPr/>
        </p:nvSpPr>
        <p:spPr>
          <a:xfrm>
            <a:off x="4797136" y="3050267"/>
            <a:ext cx="2654531" cy="1936428"/>
          </a:xfrm>
          <a:prstGeom prst="rect">
            <a:avLst/>
          </a:prstGeom>
        </p:spPr>
        <p:txBody>
          <a:bodyPr wrap="square">
            <a:spAutoFit/>
          </a:bodyPr>
          <a:lstStyle/>
          <a:p>
            <a:pPr algn="ctr">
              <a:lnSpc>
                <a:spcPct val="107000"/>
              </a:lnSpc>
              <a:spcAft>
                <a:spcPts val="800"/>
              </a:spcAft>
            </a:pPr>
            <a:r>
              <a:rPr lang="ar-SA" sz="2800" dirty="0">
                <a:solidFill>
                  <a:srgbClr val="7030A0"/>
                </a:solidFill>
                <a:latin typeface="A_Nefel_Adeti" panose="02010000000000000000" pitchFamily="2" charset="-78"/>
                <a:ea typeface="Calibri" panose="020F0502020204030204" pitchFamily="34" charset="0"/>
                <a:cs typeface="A_Nefel_Adeti" panose="02010000000000000000" pitchFamily="2" charset="-78"/>
              </a:rPr>
              <a:t>ويعرّف </a:t>
            </a:r>
            <a:r>
              <a:rPr lang="ar-SA" sz="2800" b="1" dirty="0">
                <a:solidFill>
                  <a:srgbClr val="C00000"/>
                </a:solidFill>
                <a:latin typeface="A_Nefel_Adeti" panose="02010000000000000000" pitchFamily="2" charset="-78"/>
                <a:ea typeface="Calibri" panose="020F0502020204030204" pitchFamily="34" charset="0"/>
                <a:cs typeface="A_Nefel_Adeti" panose="02010000000000000000" pitchFamily="2" charset="-78"/>
              </a:rPr>
              <a:t>ابن رشد </a:t>
            </a:r>
            <a:r>
              <a:rPr lang="ar-SA" sz="2800" dirty="0">
                <a:solidFill>
                  <a:srgbClr val="7030A0"/>
                </a:solidFill>
                <a:latin typeface="A_Nefel_Adeti" panose="02010000000000000000" pitchFamily="2" charset="-78"/>
                <a:ea typeface="Calibri" panose="020F0502020204030204" pitchFamily="34" charset="0"/>
                <a:cs typeface="A_Nefel_Adeti" panose="02010000000000000000" pitchFamily="2" charset="-78"/>
              </a:rPr>
              <a:t>الفلسفة بأنها النظر في الموجودات من جهة دلالتها على الصانع.</a:t>
            </a:r>
            <a:endParaRPr lang="en-US" sz="2800" dirty="0">
              <a:solidFill>
                <a:srgbClr val="7030A0"/>
              </a:solidFill>
              <a:effectLst/>
              <a:latin typeface="A_Nefel_Adeti" panose="02010000000000000000" pitchFamily="2" charset="-78"/>
              <a:ea typeface="Calibri" panose="020F0502020204030204" pitchFamily="34" charset="0"/>
              <a:cs typeface="A_Nefel_Adeti" panose="02010000000000000000" pitchFamily="2" charset="-78"/>
            </a:endParaRPr>
          </a:p>
        </p:txBody>
      </p:sp>
      <p:sp>
        <p:nvSpPr>
          <p:cNvPr id="6" name="مستطيل 5"/>
          <p:cNvSpPr/>
          <p:nvPr/>
        </p:nvSpPr>
        <p:spPr>
          <a:xfrm>
            <a:off x="166255" y="3050267"/>
            <a:ext cx="3325090" cy="1475404"/>
          </a:xfrm>
          <a:prstGeom prst="rect">
            <a:avLst/>
          </a:prstGeom>
        </p:spPr>
        <p:txBody>
          <a:bodyPr wrap="square">
            <a:spAutoFit/>
          </a:bodyPr>
          <a:lstStyle/>
          <a:p>
            <a:pPr algn="ctr">
              <a:lnSpc>
                <a:spcPct val="107000"/>
              </a:lnSpc>
              <a:spcAft>
                <a:spcPts val="800"/>
              </a:spcAft>
            </a:pPr>
            <a:r>
              <a:rPr lang="ar-SA" sz="2800" dirty="0">
                <a:solidFill>
                  <a:srgbClr val="FF33CC"/>
                </a:solidFill>
                <a:latin typeface="A_Nefel_Adeti" panose="02010000000000000000" pitchFamily="2" charset="-78"/>
                <a:ea typeface="Calibri" panose="020F0502020204030204" pitchFamily="34" charset="0"/>
                <a:cs typeface="A_Nefel_Adeti" panose="02010000000000000000" pitchFamily="2" charset="-78"/>
              </a:rPr>
              <a:t>وفي العصر الوسيط عرّف </a:t>
            </a:r>
            <a:r>
              <a:rPr lang="ar-SA" sz="2800" b="1" dirty="0">
                <a:solidFill>
                  <a:srgbClr val="C00000"/>
                </a:solidFill>
                <a:latin typeface="A_Nefel_Adeti" panose="02010000000000000000" pitchFamily="2" charset="-78"/>
                <a:ea typeface="Calibri" panose="020F0502020204030204" pitchFamily="34" charset="0"/>
                <a:cs typeface="A_Nefel_Adeti" panose="02010000000000000000" pitchFamily="2" charset="-78"/>
              </a:rPr>
              <a:t>توما </a:t>
            </a:r>
            <a:r>
              <a:rPr lang="ar-SA" sz="2800" b="1" dirty="0" err="1">
                <a:solidFill>
                  <a:srgbClr val="C00000"/>
                </a:solidFill>
                <a:latin typeface="A_Nefel_Adeti" panose="02010000000000000000" pitchFamily="2" charset="-78"/>
                <a:ea typeface="Calibri" panose="020F0502020204030204" pitchFamily="34" charset="0"/>
                <a:cs typeface="A_Nefel_Adeti" panose="02010000000000000000" pitchFamily="2" charset="-78"/>
              </a:rPr>
              <a:t>الاكويني</a:t>
            </a:r>
            <a:r>
              <a:rPr lang="ar-SA" sz="2800" dirty="0">
                <a:solidFill>
                  <a:srgbClr val="FF33CC"/>
                </a:solidFill>
                <a:latin typeface="A_Nefel_Adeti" panose="02010000000000000000" pitchFamily="2" charset="-78"/>
                <a:ea typeface="Calibri" panose="020F0502020204030204" pitchFamily="34" charset="0"/>
                <a:cs typeface="A_Nefel_Adeti" panose="02010000000000000000" pitchFamily="2" charset="-78"/>
              </a:rPr>
              <a:t> الفلسفة بأنها الحكمة التي تعالج العلل الأولى.</a:t>
            </a:r>
            <a:endParaRPr lang="en-US" sz="2800" dirty="0">
              <a:solidFill>
                <a:srgbClr val="FF33CC"/>
              </a:solidFill>
              <a:effectLst/>
              <a:latin typeface="A_Nefel_Adeti" panose="02010000000000000000" pitchFamily="2" charset="-78"/>
              <a:ea typeface="Calibri" panose="020F0502020204030204" pitchFamily="34" charset="0"/>
              <a:cs typeface="A_Nefel_Adeti" panose="02010000000000000000" pitchFamily="2" charset="-78"/>
            </a:endParaRPr>
          </a:p>
        </p:txBody>
      </p:sp>
      <p:sp>
        <p:nvSpPr>
          <p:cNvPr id="7" name="مستطيل 6"/>
          <p:cNvSpPr/>
          <p:nvPr/>
        </p:nvSpPr>
        <p:spPr>
          <a:xfrm>
            <a:off x="6337760" y="5580150"/>
            <a:ext cx="4269971" cy="1409617"/>
          </a:xfrm>
          <a:prstGeom prst="rect">
            <a:avLst/>
          </a:prstGeom>
        </p:spPr>
        <p:txBody>
          <a:bodyPr wrap="square">
            <a:spAutoFit/>
          </a:bodyPr>
          <a:lstStyle/>
          <a:p>
            <a:pPr algn="ctr">
              <a:lnSpc>
                <a:spcPct val="107000"/>
              </a:lnSpc>
              <a:spcAft>
                <a:spcPts val="800"/>
              </a:spcAft>
            </a:pPr>
            <a:r>
              <a:rPr lang="ar-SA" sz="2400" dirty="0">
                <a:solidFill>
                  <a:schemeClr val="accent6">
                    <a:lumMod val="75000"/>
                  </a:schemeClr>
                </a:solidFill>
                <a:latin typeface="A_Nefel_Adeti" panose="02010000000000000000" pitchFamily="2" charset="-78"/>
                <a:ea typeface="Calibri" panose="020F0502020204030204" pitchFamily="34" charset="0"/>
                <a:cs typeface="A_Nefel_Adeti" panose="02010000000000000000" pitchFamily="2" charset="-78"/>
              </a:rPr>
              <a:t>أما في العصر الحديث فقد قدم </a:t>
            </a:r>
            <a:r>
              <a:rPr lang="ar-SA" sz="3200" b="1" dirty="0">
                <a:solidFill>
                  <a:srgbClr val="C00000"/>
                </a:solidFill>
                <a:latin typeface="A_Nefel_Adeti" panose="02010000000000000000" pitchFamily="2" charset="-78"/>
                <a:ea typeface="Calibri" panose="020F0502020204030204" pitchFamily="34" charset="0"/>
                <a:cs typeface="A_Nefel_Adeti" panose="02010000000000000000" pitchFamily="2" charset="-78"/>
              </a:rPr>
              <a:t>ديكارت </a:t>
            </a:r>
            <a:r>
              <a:rPr lang="ar-SA" sz="2400" dirty="0">
                <a:solidFill>
                  <a:schemeClr val="accent6">
                    <a:lumMod val="75000"/>
                  </a:schemeClr>
                </a:solidFill>
                <a:latin typeface="A_Nefel_Adeti" panose="02010000000000000000" pitchFamily="2" charset="-78"/>
                <a:ea typeface="Calibri" panose="020F0502020204030204" pitchFamily="34" charset="0"/>
                <a:cs typeface="A_Nefel_Adeti" panose="02010000000000000000" pitchFamily="2" charset="-78"/>
              </a:rPr>
              <a:t>تعريفاً للفلسفة قال فيه: هي العلم العام لجميع العلوم وهي معرفة العناصر الأساسية في كل علم.</a:t>
            </a:r>
            <a:endParaRPr lang="en-US" sz="2400" dirty="0">
              <a:solidFill>
                <a:schemeClr val="accent6">
                  <a:lumMod val="75000"/>
                </a:schemeClr>
              </a:solidFill>
              <a:effectLst/>
              <a:latin typeface="A_Nefel_Adeti" panose="02010000000000000000" pitchFamily="2" charset="-78"/>
              <a:ea typeface="Calibri" panose="020F0502020204030204" pitchFamily="34" charset="0"/>
              <a:cs typeface="A_Nefel_Adeti" panose="02010000000000000000" pitchFamily="2" charset="-78"/>
            </a:endParaRPr>
          </a:p>
        </p:txBody>
      </p:sp>
      <p:sp>
        <p:nvSpPr>
          <p:cNvPr id="8" name="مستطيل 7"/>
          <p:cNvSpPr/>
          <p:nvPr/>
        </p:nvSpPr>
        <p:spPr>
          <a:xfrm>
            <a:off x="2308737" y="5711852"/>
            <a:ext cx="3577935" cy="1146211"/>
          </a:xfrm>
          <a:prstGeom prst="rect">
            <a:avLst/>
          </a:prstGeom>
        </p:spPr>
        <p:txBody>
          <a:bodyPr wrap="square">
            <a:spAutoFit/>
          </a:bodyPr>
          <a:lstStyle/>
          <a:p>
            <a:pPr algn="ctr">
              <a:lnSpc>
                <a:spcPct val="107000"/>
              </a:lnSpc>
              <a:spcAft>
                <a:spcPts val="800"/>
              </a:spcAft>
            </a:pPr>
            <a:r>
              <a:rPr lang="ar-SA" sz="3200" dirty="0">
                <a:solidFill>
                  <a:srgbClr val="00B0F0"/>
                </a:solidFill>
                <a:latin typeface="A_Nefel_Adeti" panose="02010000000000000000" pitchFamily="2" charset="-78"/>
                <a:ea typeface="Calibri" panose="020F0502020204030204" pitchFamily="34" charset="0"/>
                <a:cs typeface="A_Nefel_Adeti" panose="02010000000000000000" pitchFamily="2" charset="-78"/>
              </a:rPr>
              <a:t>أما الفيلسوف الألماني </a:t>
            </a:r>
            <a:r>
              <a:rPr lang="ar-SA" sz="3200" b="1" dirty="0">
                <a:solidFill>
                  <a:srgbClr val="C00000"/>
                </a:solidFill>
                <a:latin typeface="A_Nefel_Adeti" panose="02010000000000000000" pitchFamily="2" charset="-78"/>
                <a:ea typeface="Calibri" panose="020F0502020204030204" pitchFamily="34" charset="0"/>
                <a:cs typeface="A_Nefel_Adeti" panose="02010000000000000000" pitchFamily="2" charset="-78"/>
              </a:rPr>
              <a:t>فيخته</a:t>
            </a:r>
            <a:r>
              <a:rPr lang="ar-SA" sz="3200" dirty="0">
                <a:latin typeface="A_Nefel_Adeti" panose="02010000000000000000" pitchFamily="2" charset="-78"/>
                <a:ea typeface="Calibri" panose="020F0502020204030204" pitchFamily="34" charset="0"/>
                <a:cs typeface="A_Nefel_Adeti" panose="02010000000000000000" pitchFamily="2" charset="-78"/>
              </a:rPr>
              <a:t> </a:t>
            </a:r>
            <a:r>
              <a:rPr lang="ar-SA" sz="3200" dirty="0">
                <a:solidFill>
                  <a:srgbClr val="00B0F0"/>
                </a:solidFill>
                <a:latin typeface="A_Nefel_Adeti" panose="02010000000000000000" pitchFamily="2" charset="-78"/>
                <a:ea typeface="Calibri" panose="020F0502020204030204" pitchFamily="34" charset="0"/>
                <a:cs typeface="A_Nefel_Adeti" panose="02010000000000000000" pitchFamily="2" charset="-78"/>
              </a:rPr>
              <a:t>فيقول بأنها فن المعرفة.</a:t>
            </a:r>
            <a:endParaRPr lang="en-US" sz="3200" dirty="0">
              <a:effectLst/>
              <a:latin typeface="A_Nefel_Adeti" panose="02010000000000000000" pitchFamily="2" charset="-78"/>
              <a:ea typeface="Calibri" panose="020F0502020204030204" pitchFamily="34" charset="0"/>
              <a:cs typeface="A_Nefel_Adeti" panose="02010000000000000000" pitchFamily="2" charset="-78"/>
            </a:endParaRPr>
          </a:p>
        </p:txBody>
      </p:sp>
      <p:sp>
        <p:nvSpPr>
          <p:cNvPr id="9" name="شكل بيضاوي 8"/>
          <p:cNvSpPr/>
          <p:nvPr/>
        </p:nvSpPr>
        <p:spPr>
          <a:xfrm>
            <a:off x="9023465" y="576619"/>
            <a:ext cx="2654531" cy="2743013"/>
          </a:xfrm>
          <a:prstGeom prst="ellipse">
            <a:avLst/>
          </a:prstGeom>
          <a:blipFill>
            <a:blip r:embed="rId2"/>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شكل بيضاوي 10"/>
          <p:cNvSpPr/>
          <p:nvPr/>
        </p:nvSpPr>
        <p:spPr>
          <a:xfrm>
            <a:off x="4797136" y="683249"/>
            <a:ext cx="2654531" cy="2743013"/>
          </a:xfrm>
          <a:prstGeom prst="ellipse">
            <a:avLst/>
          </a:prstGeom>
          <a:blipFill>
            <a:blip r:embed="rId3"/>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شكل بيضاوي 11"/>
          <p:cNvSpPr/>
          <p:nvPr/>
        </p:nvSpPr>
        <p:spPr>
          <a:xfrm>
            <a:off x="558338" y="576618"/>
            <a:ext cx="2654531" cy="2743013"/>
          </a:xfrm>
          <a:prstGeom prst="ellipse">
            <a:avLst/>
          </a:prstGeom>
          <a:blipFill>
            <a:blip r:embed="rId4"/>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شكل بيضاوي 12"/>
          <p:cNvSpPr/>
          <p:nvPr/>
        </p:nvSpPr>
        <p:spPr>
          <a:xfrm>
            <a:off x="6698956" y="3182314"/>
            <a:ext cx="2654531" cy="2743013"/>
          </a:xfrm>
          <a:prstGeom prst="ellipse">
            <a:avLst/>
          </a:prstGeom>
          <a:blipFill>
            <a:blip r:embed="rId5"/>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شكل بيضاوي 13"/>
          <p:cNvSpPr/>
          <p:nvPr/>
        </p:nvSpPr>
        <p:spPr>
          <a:xfrm>
            <a:off x="2949978" y="3367703"/>
            <a:ext cx="2654531" cy="2557624"/>
          </a:xfrm>
          <a:prstGeom prst="ellipse">
            <a:avLst/>
          </a:prstGeom>
          <a:blipFill>
            <a:blip r:embed="rId6"/>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تاريخ 2"/>
          <p:cNvSpPr>
            <a:spLocks noGrp="1"/>
          </p:cNvSpPr>
          <p:nvPr>
            <p:ph type="dt" sz="half" idx="10"/>
          </p:nvPr>
        </p:nvSpPr>
        <p:spPr/>
        <p:txBody>
          <a:bodyPr/>
          <a:lstStyle/>
          <a:p>
            <a:fld id="{42F7690F-1C1C-4B97-9418-74AF98CC5A97}" type="datetime1">
              <a:rPr lang="en-US" smtClean="0"/>
              <a:t>9/7/2018</a:t>
            </a:fld>
            <a:endParaRPr lang="en-US"/>
          </a:p>
        </p:txBody>
      </p:sp>
      <p:sp>
        <p:nvSpPr>
          <p:cNvPr id="10" name="عنصر نائب للتذييل 9"/>
          <p:cNvSpPr>
            <a:spLocks noGrp="1"/>
          </p:cNvSpPr>
          <p:nvPr>
            <p:ph type="ftr" sz="quarter" idx="11"/>
          </p:nvPr>
        </p:nvSpPr>
        <p:spPr/>
        <p:txBody>
          <a:bodyPr/>
          <a:lstStyle/>
          <a:p>
            <a:r>
              <a:rPr lang="en-US" dirty="0" smtClean="0">
                <a:solidFill>
                  <a:srgbClr val="FF0000"/>
                </a:solidFill>
              </a:rPr>
              <a:t>m  -  s</a:t>
            </a:r>
            <a:endParaRPr lang="en-US" dirty="0">
              <a:solidFill>
                <a:srgbClr val="FF0000"/>
              </a:solidFill>
            </a:endParaRPr>
          </a:p>
        </p:txBody>
      </p:sp>
      <p:sp>
        <p:nvSpPr>
          <p:cNvPr id="15" name="عنصر نائب لرقم الشريحة 14"/>
          <p:cNvSpPr>
            <a:spLocks noGrp="1"/>
          </p:cNvSpPr>
          <p:nvPr>
            <p:ph type="sldNum" sz="quarter" idx="12"/>
          </p:nvPr>
        </p:nvSpPr>
        <p:spPr/>
        <p:txBody>
          <a:bodyPr/>
          <a:lstStyle/>
          <a:p>
            <a:fld id="{6BD420C7-DA61-4A99-A28D-F6E598220ABB}" type="slidenum">
              <a:rPr lang="en-US" smtClean="0"/>
              <a:t>8</a:t>
            </a:fld>
            <a:endParaRPr lang="en-US"/>
          </a:p>
        </p:txBody>
      </p:sp>
    </p:spTree>
    <p:extLst>
      <p:ext uri="{BB962C8B-B14F-4D97-AF65-F5344CB8AC3E}">
        <p14:creationId xmlns:p14="http://schemas.microsoft.com/office/powerpoint/2010/main" val="19376214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743200" y="1196398"/>
            <a:ext cx="2359429" cy="1325563"/>
          </a:xfrm>
        </p:spPr>
        <p:txBody>
          <a:bodyPr/>
          <a:lstStyle/>
          <a:p>
            <a:r>
              <a:rPr lang="ar-SY" dirty="0" smtClean="0">
                <a:solidFill>
                  <a:srgbClr val="7030A0"/>
                </a:solidFill>
                <a:cs typeface="DecoType Naskh Special" panose="02010000000000000000" pitchFamily="2" charset="-78"/>
              </a:rPr>
              <a:t>فكر واستنتج  </a:t>
            </a:r>
            <a:endParaRPr lang="en-US" dirty="0">
              <a:solidFill>
                <a:srgbClr val="7030A0"/>
              </a:solidFill>
              <a:cs typeface="DecoType Naskh Special" panose="02010000000000000000" pitchFamily="2" charset="-78"/>
            </a:endParaRPr>
          </a:p>
        </p:txBody>
      </p:sp>
      <p:sp>
        <p:nvSpPr>
          <p:cNvPr id="3" name="عنصر نائب للمحتوى 2"/>
          <p:cNvSpPr>
            <a:spLocks noGrp="1"/>
          </p:cNvSpPr>
          <p:nvPr>
            <p:ph idx="1"/>
          </p:nvPr>
        </p:nvSpPr>
        <p:spPr>
          <a:xfrm>
            <a:off x="0" y="2521961"/>
            <a:ext cx="5252258" cy="1865226"/>
          </a:xfrm>
        </p:spPr>
        <p:txBody>
          <a:bodyPr>
            <a:normAutofit/>
          </a:bodyPr>
          <a:lstStyle/>
          <a:p>
            <a:pPr marL="0" indent="0">
              <a:buNone/>
            </a:pPr>
            <a:r>
              <a:rPr lang="ar-SY" sz="4400" b="1" dirty="0">
                <a:latin typeface="A_Nefel_Adeti" panose="02010000000000000000" pitchFamily="2" charset="-78"/>
                <a:cs typeface="A_Nefel_Adeti" panose="02010000000000000000" pitchFamily="2" charset="-78"/>
              </a:rPr>
              <a:t>صُغ تعريفك الخاص للفلسفة؟</a:t>
            </a:r>
            <a:endParaRPr lang="en-US" sz="4400" dirty="0">
              <a:latin typeface="A_Nefel_Adeti" panose="02010000000000000000" pitchFamily="2" charset="-78"/>
              <a:cs typeface="A_Nefel_Adeti" panose="02010000000000000000" pitchFamily="2" charset="-78"/>
            </a:endParaRPr>
          </a:p>
          <a:p>
            <a:pPr marL="0" indent="0">
              <a:buNone/>
            </a:pPr>
            <a:endParaRPr lang="en-US" sz="4400" dirty="0">
              <a:latin typeface="A_Nefel_Adeti" panose="02010000000000000000" pitchFamily="2" charset="-78"/>
              <a:cs typeface="A_Nefel_Adeti" panose="02010000000000000000" pitchFamily="2" charset="-78"/>
            </a:endParaRPr>
          </a:p>
        </p:txBody>
      </p:sp>
      <p:sp>
        <p:nvSpPr>
          <p:cNvPr id="4" name="عنصر نائب للتاريخ 3"/>
          <p:cNvSpPr>
            <a:spLocks noGrp="1"/>
          </p:cNvSpPr>
          <p:nvPr>
            <p:ph type="dt" sz="half" idx="10"/>
          </p:nvPr>
        </p:nvSpPr>
        <p:spPr/>
        <p:txBody>
          <a:bodyPr/>
          <a:lstStyle/>
          <a:p>
            <a:fld id="{1A84CD74-EAE7-4C82-8430-B79D574D218B}" type="datetime1">
              <a:rPr lang="en-US" smtClean="0"/>
              <a:t>9/7/2018</a:t>
            </a:fld>
            <a:endParaRPr lang="en-US"/>
          </a:p>
        </p:txBody>
      </p:sp>
      <p:sp>
        <p:nvSpPr>
          <p:cNvPr id="5" name="عنصر نائب للتذييل 4"/>
          <p:cNvSpPr>
            <a:spLocks noGrp="1"/>
          </p:cNvSpPr>
          <p:nvPr>
            <p:ph type="ftr" sz="quarter" idx="11"/>
          </p:nvPr>
        </p:nvSpPr>
        <p:spPr/>
        <p:txBody>
          <a:bodyPr/>
          <a:lstStyle/>
          <a:p>
            <a:r>
              <a:rPr lang="en-US" smtClean="0"/>
              <a:t>m  -  s</a:t>
            </a:r>
            <a:endParaRPr lang="en-US"/>
          </a:p>
        </p:txBody>
      </p:sp>
      <p:sp>
        <p:nvSpPr>
          <p:cNvPr id="6" name="عنصر نائب لرقم الشريحة 5"/>
          <p:cNvSpPr>
            <a:spLocks noGrp="1"/>
          </p:cNvSpPr>
          <p:nvPr>
            <p:ph type="sldNum" sz="quarter" idx="12"/>
          </p:nvPr>
        </p:nvSpPr>
        <p:spPr/>
        <p:txBody>
          <a:bodyPr/>
          <a:lstStyle/>
          <a:p>
            <a:fld id="{6BD420C7-DA61-4A99-A28D-F6E598220ABB}" type="slidenum">
              <a:rPr lang="en-US" smtClean="0"/>
              <a:t>9</a:t>
            </a:fld>
            <a:endParaRPr lang="en-US"/>
          </a:p>
        </p:txBody>
      </p:sp>
    </p:spTree>
    <p:extLst>
      <p:ext uri="{BB962C8B-B14F-4D97-AF65-F5344CB8AC3E}">
        <p14:creationId xmlns:p14="http://schemas.microsoft.com/office/powerpoint/2010/main" val="5924963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855</Words>
  <Application>Microsoft Office PowerPoint</Application>
  <PresentationFormat>شاشة عريضة</PresentationFormat>
  <Paragraphs>128</Paragraphs>
  <Slides>17</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17</vt:i4>
      </vt:variant>
    </vt:vector>
  </HeadingPairs>
  <TitlesOfParts>
    <vt:vector size="24" baseType="lpstr">
      <vt:lpstr>A_Nefel_Adeti</vt:lpstr>
      <vt:lpstr>Arial</vt:lpstr>
      <vt:lpstr>Calibri</vt:lpstr>
      <vt:lpstr>Calibri Light</vt:lpstr>
      <vt:lpstr>DecoType Naskh Special</vt:lpstr>
      <vt:lpstr>Times New Roman</vt:lpstr>
      <vt:lpstr>نسق Office</vt:lpstr>
      <vt:lpstr>الفلسفة ظاهرة إنسانية</vt:lpstr>
      <vt:lpstr>عرض تقديمي في PowerPoint</vt:lpstr>
      <vt:lpstr>عرض تقديمي في PowerPoint</vt:lpstr>
      <vt:lpstr>التفلسف ضرورة إنسانية: </vt:lpstr>
      <vt:lpstr>أفكر _  أستنتج</vt:lpstr>
      <vt:lpstr>عرض تقديمي في PowerPoint</vt:lpstr>
      <vt:lpstr>عرض تقديمي في PowerPoint</vt:lpstr>
      <vt:lpstr>من جانب آخر تتعدد تعريفات الفلاسفة المسلمين للفلسفة </vt:lpstr>
      <vt:lpstr>فكر واستنتج  </vt:lpstr>
      <vt:lpstr>خصائص النظرة الفلسفية: </vt:lpstr>
      <vt:lpstr>عرض تقديمي في PowerPoint</vt:lpstr>
      <vt:lpstr>أحلل أتفلسف</vt:lpstr>
      <vt:lpstr>عرض تقديمي في PowerPoint</vt:lpstr>
      <vt:lpstr>أقرأ -أتأوّل: </vt:lpstr>
      <vt:lpstr>التقويم: </vt:lpstr>
      <vt:lpstr> يقول الفيلسوف المصري زكريا إبراهيم: "ما دامت الفلسفة ضرورة إنسانية فهيهات لأحد أن يستغني عنها أو أن يتخلص منها " فسرّ ذلك.</vt:lpstr>
      <vt:lpstr>أملأ  الجدول التالي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الفلسفة ظاهرة إنسانية</dc:title>
  <dc:creator>ماهر صالح</dc:creator>
  <cp:lastModifiedBy>asus</cp:lastModifiedBy>
  <cp:revision>21</cp:revision>
  <dcterms:created xsi:type="dcterms:W3CDTF">2017-09-22T10:01:57Z</dcterms:created>
  <dcterms:modified xsi:type="dcterms:W3CDTF">2018-09-07T17:21:58Z</dcterms:modified>
  <cp:contentStatus/>
</cp:coreProperties>
</file>