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69" r:id="rId3"/>
    <p:sldId id="271" r:id="rId4"/>
    <p:sldId id="258" r:id="rId5"/>
    <p:sldId id="27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DAF171-E2D1-42DC-9218-12F02BF16E09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B1EF1A50-3144-421B-90A4-F49163D10C55}">
      <dgm:prSet phldrT="[نص]"/>
      <dgm:spPr>
        <a:xfrm>
          <a:off x="4466553" y="1405483"/>
          <a:ext cx="1540371" cy="1540371"/>
        </a:xfrm>
        <a:prstGeom prst="ellipse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ar-SA" b="1" dirty="0"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خطوات المعرفة العلمية </a:t>
          </a:r>
        </a:p>
      </dgm:t>
    </dgm:pt>
    <dgm:pt modelId="{392BE69E-5907-4CF7-BA7F-D2FD08CC4A04}" type="parTrans" cxnId="{94B14432-A669-4B23-8F7D-C18E6EEA172A}">
      <dgm:prSet/>
      <dgm:spPr/>
      <dgm:t>
        <a:bodyPr/>
        <a:lstStyle/>
        <a:p>
          <a:pPr rtl="1"/>
          <a:endParaRPr lang="ar-SA"/>
        </a:p>
      </dgm:t>
    </dgm:pt>
    <dgm:pt modelId="{8097C8C5-879C-4AF5-9D74-F137FCB309F0}" type="sibTrans" cxnId="{94B14432-A669-4B23-8F7D-C18E6EEA172A}">
      <dgm:prSet/>
      <dgm:spPr/>
      <dgm:t>
        <a:bodyPr/>
        <a:lstStyle/>
        <a:p>
          <a:pPr rtl="1"/>
          <a:endParaRPr lang="ar-SA"/>
        </a:p>
      </dgm:t>
    </dgm:pt>
    <dgm:pt modelId="{D1392EF3-41D2-4C53-82A3-A678F86B8154}">
      <dgm:prSet phldrT="[نص]" custT="1"/>
      <dgm:spPr>
        <a:xfrm>
          <a:off x="4403497" y="1448"/>
          <a:ext cx="1666482" cy="1078259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ar-SA" sz="1600" b="1">
              <a:solidFill>
                <a:srgbClr val="7030A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1- الملاحظة</a:t>
          </a:r>
          <a:r>
            <a:rPr lang="ar-SA" sz="1300">
              <a:solidFill>
                <a:sysClr val="window" lastClr="FFFFFF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 </a:t>
          </a:r>
        </a:p>
      </dgm:t>
    </dgm:pt>
    <dgm:pt modelId="{06EE07B2-398E-483E-A108-A8F928E87542}" type="parTrans" cxnId="{ACC7AAAC-2F08-49D7-82AC-DCA86AF7B728}">
      <dgm:prSet/>
      <dgm:spPr/>
      <dgm:t>
        <a:bodyPr/>
        <a:lstStyle/>
        <a:p>
          <a:pPr rtl="1"/>
          <a:endParaRPr lang="ar-SA"/>
        </a:p>
      </dgm:t>
    </dgm:pt>
    <dgm:pt modelId="{BB11B29D-AAF1-4E85-A3F0-7C19176A0E5B}" type="sibTrans" cxnId="{ACC7AAAC-2F08-49D7-82AC-DCA86AF7B728}">
      <dgm:prSet/>
      <dgm:spPr>
        <a:xfrm>
          <a:off x="3542718" y="501636"/>
          <a:ext cx="3347816" cy="3347816"/>
        </a:xfrm>
        <a:prstGeom prst="blockArc">
          <a:avLst>
            <a:gd name="adj1" fmla="val 16242285"/>
            <a:gd name="adj2" fmla="val 260"/>
            <a:gd name="adj3" fmla="val 4638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rtl="1"/>
          <a:endParaRPr lang="ar-SA"/>
        </a:p>
      </dgm:t>
    </dgm:pt>
    <dgm:pt modelId="{DBDCD40F-BBE0-46AD-A7A1-3A4F08A2B3F6}">
      <dgm:prSet phldrT="[نص]" custT="1"/>
      <dgm:spPr>
        <a:xfrm>
          <a:off x="5993100" y="1636539"/>
          <a:ext cx="1717236" cy="1078259"/>
        </a:xfrm>
        <a:prstGeom prst="ellipse">
          <a:avLst/>
        </a:prstGeom>
        <a:solidFill>
          <a:srgbClr val="70AD47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ar-SA" sz="1600" b="1">
              <a:solidFill>
                <a:srgbClr val="00206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4 - النظرية </a:t>
          </a:r>
        </a:p>
      </dgm:t>
    </dgm:pt>
    <dgm:pt modelId="{A43ED3B1-F8FC-4C07-936E-93270BE4C08D}" type="parTrans" cxnId="{519A8F86-EEE2-4DC0-9854-3253CBC629A5}">
      <dgm:prSet/>
      <dgm:spPr/>
      <dgm:t>
        <a:bodyPr/>
        <a:lstStyle/>
        <a:p>
          <a:pPr rtl="1"/>
          <a:endParaRPr lang="ar-SA"/>
        </a:p>
      </dgm:t>
    </dgm:pt>
    <dgm:pt modelId="{8B70C81F-5A0E-4B0A-AEEF-0E73BAF5E246}" type="sibTrans" cxnId="{519A8F86-EEE2-4DC0-9854-3253CBC629A5}">
      <dgm:prSet/>
      <dgm:spPr>
        <a:xfrm>
          <a:off x="3542718" y="501884"/>
          <a:ext cx="3347816" cy="3347816"/>
        </a:xfrm>
        <a:prstGeom prst="blockArc">
          <a:avLst>
            <a:gd name="adj1" fmla="val 21599740"/>
            <a:gd name="adj2" fmla="val 5357715"/>
            <a:gd name="adj3" fmla="val 4638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rtl="1"/>
          <a:endParaRPr lang="ar-SA"/>
        </a:p>
      </dgm:t>
    </dgm:pt>
    <dgm:pt modelId="{D77840E6-EC33-4B80-A0A6-FA2AE2AC329A}">
      <dgm:prSet phldrT="[نص]" custT="1"/>
      <dgm:spPr>
        <a:xfrm>
          <a:off x="4330278" y="3271630"/>
          <a:ext cx="1812921" cy="1078259"/>
        </a:xfrm>
        <a:prstGeom prst="ellipse">
          <a:avLst/>
        </a:prstGeom>
        <a:solidFill>
          <a:srgbClr val="ED7D31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ar-SA" sz="2000" b="1">
              <a:solidFill>
                <a:srgbClr val="FFFF0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3- التجريب</a:t>
          </a:r>
          <a:r>
            <a:rPr lang="ar-SA" sz="2000" b="1">
              <a:solidFill>
                <a:sysClr val="window" lastClr="FFFFFF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 </a:t>
          </a:r>
        </a:p>
      </dgm:t>
    </dgm:pt>
    <dgm:pt modelId="{29967FF0-DF39-4AE6-AB57-8155BC4954F7}" type="parTrans" cxnId="{619B99B9-EB94-4D37-B57F-26E22242A3A6}">
      <dgm:prSet/>
      <dgm:spPr/>
      <dgm:t>
        <a:bodyPr/>
        <a:lstStyle/>
        <a:p>
          <a:pPr rtl="1"/>
          <a:endParaRPr lang="ar-SA"/>
        </a:p>
      </dgm:t>
    </dgm:pt>
    <dgm:pt modelId="{37CBA097-EA87-49B8-9C29-18903DB3331C}" type="sibTrans" cxnId="{619B99B9-EB94-4D37-B57F-26E22242A3A6}">
      <dgm:prSet/>
      <dgm:spPr>
        <a:xfrm>
          <a:off x="3562830" y="501760"/>
          <a:ext cx="3347816" cy="3347816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rtl="1"/>
          <a:endParaRPr lang="ar-SA"/>
        </a:p>
      </dgm:t>
    </dgm:pt>
    <dgm:pt modelId="{D51B03A7-0863-4D0F-80E4-7D6A28300EFD}">
      <dgm:prSet phldrT="[نص]" custT="1"/>
      <dgm:spPr>
        <a:xfrm>
          <a:off x="2785151" y="1636539"/>
          <a:ext cx="1632992" cy="1078259"/>
        </a:xfrm>
        <a:prstGeom prst="ellipse">
          <a:avLst/>
        </a:prstGeom>
        <a:solidFill>
          <a:srgbClr val="ED7D31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ar-SA" sz="1600" b="1">
              <a:solidFill>
                <a:srgbClr val="0070C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2- الفرضية</a:t>
          </a:r>
          <a:r>
            <a:rPr lang="ar-SA" sz="1400" b="1">
              <a:solidFill>
                <a:srgbClr val="0070C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 </a:t>
          </a:r>
        </a:p>
      </dgm:t>
    </dgm:pt>
    <dgm:pt modelId="{2F3AA4D3-1D94-45F6-9CCD-532FF394D6B6}" type="parTrans" cxnId="{3A6F7576-75AD-459B-87E7-D2DAAABEDF9D}">
      <dgm:prSet/>
      <dgm:spPr/>
      <dgm:t>
        <a:bodyPr/>
        <a:lstStyle/>
        <a:p>
          <a:pPr rtl="1"/>
          <a:endParaRPr lang="ar-SA"/>
        </a:p>
      </dgm:t>
    </dgm:pt>
    <dgm:pt modelId="{06DEFAF4-9D43-4B99-9B6A-58C61F0DA28C}" type="sibTrans" cxnId="{3A6F7576-75AD-459B-87E7-D2DAAABEDF9D}">
      <dgm:prSet/>
      <dgm:spPr>
        <a:xfrm>
          <a:off x="3562830" y="501760"/>
          <a:ext cx="3347816" cy="3347816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rtl="1"/>
          <a:endParaRPr lang="ar-SA"/>
        </a:p>
      </dgm:t>
    </dgm:pt>
    <dgm:pt modelId="{B5328641-8B09-4A76-800D-7059A810BD27}" type="pres">
      <dgm:prSet presAssocID="{E9DAF171-E2D1-42DC-9218-12F02BF16E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2BC99644-D44A-46B7-90FD-DAC314888860}" type="pres">
      <dgm:prSet presAssocID="{B1EF1A50-3144-421B-90A4-F49163D10C55}" presName="centerShape" presStyleLbl="node0" presStyleIdx="0" presStyleCnt="1"/>
      <dgm:spPr/>
      <dgm:t>
        <a:bodyPr/>
        <a:lstStyle/>
        <a:p>
          <a:pPr rtl="1"/>
          <a:endParaRPr lang="ar-SA"/>
        </a:p>
      </dgm:t>
    </dgm:pt>
    <dgm:pt modelId="{4DD93184-5E24-4FCB-9CB2-486C3A1EB9B8}" type="pres">
      <dgm:prSet presAssocID="{D1392EF3-41D2-4C53-82A3-A678F86B8154}" presName="node" presStyleLbl="node1" presStyleIdx="0" presStyleCnt="4" custScaleX="15455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76D5DD1-AD23-4FCD-AFA7-73DF0E25D3ED}" type="pres">
      <dgm:prSet presAssocID="{D1392EF3-41D2-4C53-82A3-A678F86B8154}" presName="dummy" presStyleCnt="0"/>
      <dgm:spPr/>
    </dgm:pt>
    <dgm:pt modelId="{7BDDFC4A-ADAE-4FD5-AE0A-69899D697525}" type="pres">
      <dgm:prSet presAssocID="{BB11B29D-AAF1-4E85-A3F0-7C19176A0E5B}" presName="sibTrans" presStyleLbl="sibTrans2D1" presStyleIdx="0" presStyleCnt="4"/>
      <dgm:spPr/>
      <dgm:t>
        <a:bodyPr/>
        <a:lstStyle/>
        <a:p>
          <a:pPr rtl="1"/>
          <a:endParaRPr lang="ar-SA"/>
        </a:p>
      </dgm:t>
    </dgm:pt>
    <dgm:pt modelId="{8F94BC54-04A5-4967-986F-6E755F2087A2}" type="pres">
      <dgm:prSet presAssocID="{DBDCD40F-BBE0-46AD-A7A1-3A4F08A2B3F6}" presName="node" presStyleLbl="node1" presStyleIdx="1" presStyleCnt="4" custScaleX="159260" custRadScaleRad="98770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E1F817AE-8843-4172-B04F-66983993F91C}" type="pres">
      <dgm:prSet presAssocID="{DBDCD40F-BBE0-46AD-A7A1-3A4F08A2B3F6}" presName="dummy" presStyleCnt="0"/>
      <dgm:spPr/>
    </dgm:pt>
    <dgm:pt modelId="{0CD2AFFF-9D4F-4457-8663-FDB0C92EE91D}" type="pres">
      <dgm:prSet presAssocID="{8B70C81F-5A0E-4B0A-AEEF-0E73BAF5E246}" presName="sibTrans" presStyleLbl="sibTrans2D1" presStyleIdx="1" presStyleCnt="4"/>
      <dgm:spPr/>
      <dgm:t>
        <a:bodyPr/>
        <a:lstStyle/>
        <a:p>
          <a:pPr rtl="1"/>
          <a:endParaRPr lang="ar-SA"/>
        </a:p>
      </dgm:t>
    </dgm:pt>
    <dgm:pt modelId="{FDCCF729-7078-4195-A4CC-A115E0479138}" type="pres">
      <dgm:prSet presAssocID="{D77840E6-EC33-4B80-A0A6-FA2AE2AC329A}" presName="node" presStyleLbl="node1" presStyleIdx="2" presStyleCnt="4" custScaleX="16813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24F60701-2AFC-47BF-9757-A2BD2132F31E}" type="pres">
      <dgm:prSet presAssocID="{D77840E6-EC33-4B80-A0A6-FA2AE2AC329A}" presName="dummy" presStyleCnt="0"/>
      <dgm:spPr/>
    </dgm:pt>
    <dgm:pt modelId="{F12F8919-D2D3-4673-9472-3989D56C7F25}" type="pres">
      <dgm:prSet presAssocID="{37CBA097-EA87-49B8-9C29-18903DB3331C}" presName="sibTrans" presStyleLbl="sibTrans2D1" presStyleIdx="2" presStyleCnt="4"/>
      <dgm:spPr/>
      <dgm:t>
        <a:bodyPr/>
        <a:lstStyle/>
        <a:p>
          <a:pPr rtl="1"/>
          <a:endParaRPr lang="ar-SA"/>
        </a:p>
      </dgm:t>
    </dgm:pt>
    <dgm:pt modelId="{6372A8F6-D5B7-4CD9-A627-2DB329ACFB16}" type="pres">
      <dgm:prSet presAssocID="{D51B03A7-0863-4D0F-80E4-7D6A28300EFD}" presName="node" presStyleLbl="node1" presStyleIdx="3" presStyleCnt="4" custScaleX="151447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FE2DEC9-BC1C-40D1-898B-0B26DDD3DAD8}" type="pres">
      <dgm:prSet presAssocID="{D51B03A7-0863-4D0F-80E4-7D6A28300EFD}" presName="dummy" presStyleCnt="0"/>
      <dgm:spPr/>
    </dgm:pt>
    <dgm:pt modelId="{8D5A6B54-F736-4A42-A957-E82044FFD93A}" type="pres">
      <dgm:prSet presAssocID="{06DEFAF4-9D43-4B99-9B6A-58C61F0DA28C}" presName="sibTrans" presStyleLbl="sibTrans2D1" presStyleIdx="3" presStyleCnt="4"/>
      <dgm:spPr/>
      <dgm:t>
        <a:bodyPr/>
        <a:lstStyle/>
        <a:p>
          <a:pPr rtl="1"/>
          <a:endParaRPr lang="ar-SA"/>
        </a:p>
      </dgm:t>
    </dgm:pt>
  </dgm:ptLst>
  <dgm:cxnLst>
    <dgm:cxn modelId="{E41C748A-0CFB-4CF2-A04F-A446743B93B9}" type="presOf" srcId="{BB11B29D-AAF1-4E85-A3F0-7C19176A0E5B}" destId="{7BDDFC4A-ADAE-4FD5-AE0A-69899D697525}" srcOrd="0" destOrd="0" presId="urn:microsoft.com/office/officeart/2005/8/layout/radial6"/>
    <dgm:cxn modelId="{5956508D-8170-472F-A73F-6751B6F602FD}" type="presOf" srcId="{D1392EF3-41D2-4C53-82A3-A678F86B8154}" destId="{4DD93184-5E24-4FCB-9CB2-486C3A1EB9B8}" srcOrd="0" destOrd="0" presId="urn:microsoft.com/office/officeart/2005/8/layout/radial6"/>
    <dgm:cxn modelId="{0B4F88AE-6390-403C-9C03-B6CE5095AED7}" type="presOf" srcId="{8B70C81F-5A0E-4B0A-AEEF-0E73BAF5E246}" destId="{0CD2AFFF-9D4F-4457-8663-FDB0C92EE91D}" srcOrd="0" destOrd="0" presId="urn:microsoft.com/office/officeart/2005/8/layout/radial6"/>
    <dgm:cxn modelId="{B9F7849E-664C-4B43-AEB1-67081B70D372}" type="presOf" srcId="{D51B03A7-0863-4D0F-80E4-7D6A28300EFD}" destId="{6372A8F6-D5B7-4CD9-A627-2DB329ACFB16}" srcOrd="0" destOrd="0" presId="urn:microsoft.com/office/officeart/2005/8/layout/radial6"/>
    <dgm:cxn modelId="{799F05E0-2076-454F-AE64-46CA45079948}" type="presOf" srcId="{E9DAF171-E2D1-42DC-9218-12F02BF16E09}" destId="{B5328641-8B09-4A76-800D-7059A810BD27}" srcOrd="0" destOrd="0" presId="urn:microsoft.com/office/officeart/2005/8/layout/radial6"/>
    <dgm:cxn modelId="{51314A93-7BA7-4F0B-880D-A49635DEBE81}" type="presOf" srcId="{D77840E6-EC33-4B80-A0A6-FA2AE2AC329A}" destId="{FDCCF729-7078-4195-A4CC-A115E0479138}" srcOrd="0" destOrd="0" presId="urn:microsoft.com/office/officeart/2005/8/layout/radial6"/>
    <dgm:cxn modelId="{FB13E631-4717-454F-8301-19E9E10747DD}" type="presOf" srcId="{37CBA097-EA87-49B8-9C29-18903DB3331C}" destId="{F12F8919-D2D3-4673-9472-3989D56C7F25}" srcOrd="0" destOrd="0" presId="urn:microsoft.com/office/officeart/2005/8/layout/radial6"/>
    <dgm:cxn modelId="{619B99B9-EB94-4D37-B57F-26E22242A3A6}" srcId="{B1EF1A50-3144-421B-90A4-F49163D10C55}" destId="{D77840E6-EC33-4B80-A0A6-FA2AE2AC329A}" srcOrd="2" destOrd="0" parTransId="{29967FF0-DF39-4AE6-AB57-8155BC4954F7}" sibTransId="{37CBA097-EA87-49B8-9C29-18903DB3331C}"/>
    <dgm:cxn modelId="{FF6F13C5-6B62-40F7-B426-D81E008283F8}" type="presOf" srcId="{DBDCD40F-BBE0-46AD-A7A1-3A4F08A2B3F6}" destId="{8F94BC54-04A5-4967-986F-6E755F2087A2}" srcOrd="0" destOrd="0" presId="urn:microsoft.com/office/officeart/2005/8/layout/radial6"/>
    <dgm:cxn modelId="{ACC7AAAC-2F08-49D7-82AC-DCA86AF7B728}" srcId="{B1EF1A50-3144-421B-90A4-F49163D10C55}" destId="{D1392EF3-41D2-4C53-82A3-A678F86B8154}" srcOrd="0" destOrd="0" parTransId="{06EE07B2-398E-483E-A108-A8F928E87542}" sibTransId="{BB11B29D-AAF1-4E85-A3F0-7C19176A0E5B}"/>
    <dgm:cxn modelId="{66AB676D-7DBE-4FA7-8985-7786436F37DF}" type="presOf" srcId="{B1EF1A50-3144-421B-90A4-F49163D10C55}" destId="{2BC99644-D44A-46B7-90FD-DAC314888860}" srcOrd="0" destOrd="0" presId="urn:microsoft.com/office/officeart/2005/8/layout/radial6"/>
    <dgm:cxn modelId="{519A8F86-EEE2-4DC0-9854-3253CBC629A5}" srcId="{B1EF1A50-3144-421B-90A4-F49163D10C55}" destId="{DBDCD40F-BBE0-46AD-A7A1-3A4F08A2B3F6}" srcOrd="1" destOrd="0" parTransId="{A43ED3B1-F8FC-4C07-936E-93270BE4C08D}" sibTransId="{8B70C81F-5A0E-4B0A-AEEF-0E73BAF5E246}"/>
    <dgm:cxn modelId="{3A6F7576-75AD-459B-87E7-D2DAAABEDF9D}" srcId="{B1EF1A50-3144-421B-90A4-F49163D10C55}" destId="{D51B03A7-0863-4D0F-80E4-7D6A28300EFD}" srcOrd="3" destOrd="0" parTransId="{2F3AA4D3-1D94-45F6-9CCD-532FF394D6B6}" sibTransId="{06DEFAF4-9D43-4B99-9B6A-58C61F0DA28C}"/>
    <dgm:cxn modelId="{149CFF56-6266-4298-AD36-E4E31CBB9AF1}" type="presOf" srcId="{06DEFAF4-9D43-4B99-9B6A-58C61F0DA28C}" destId="{8D5A6B54-F736-4A42-A957-E82044FFD93A}" srcOrd="0" destOrd="0" presId="urn:microsoft.com/office/officeart/2005/8/layout/radial6"/>
    <dgm:cxn modelId="{94B14432-A669-4B23-8F7D-C18E6EEA172A}" srcId="{E9DAF171-E2D1-42DC-9218-12F02BF16E09}" destId="{B1EF1A50-3144-421B-90A4-F49163D10C55}" srcOrd="0" destOrd="0" parTransId="{392BE69E-5907-4CF7-BA7F-D2FD08CC4A04}" sibTransId="{8097C8C5-879C-4AF5-9D74-F137FCB309F0}"/>
    <dgm:cxn modelId="{68FF086A-9A48-496F-B11D-95881C1D572B}" type="presParOf" srcId="{B5328641-8B09-4A76-800D-7059A810BD27}" destId="{2BC99644-D44A-46B7-90FD-DAC314888860}" srcOrd="0" destOrd="0" presId="urn:microsoft.com/office/officeart/2005/8/layout/radial6"/>
    <dgm:cxn modelId="{7F813E4B-048D-4955-A99A-AF2E4130835F}" type="presParOf" srcId="{B5328641-8B09-4A76-800D-7059A810BD27}" destId="{4DD93184-5E24-4FCB-9CB2-486C3A1EB9B8}" srcOrd="1" destOrd="0" presId="urn:microsoft.com/office/officeart/2005/8/layout/radial6"/>
    <dgm:cxn modelId="{3CA109FD-1784-4BD1-940B-91302E4E0DEE}" type="presParOf" srcId="{B5328641-8B09-4A76-800D-7059A810BD27}" destId="{076D5DD1-AD23-4FCD-AFA7-73DF0E25D3ED}" srcOrd="2" destOrd="0" presId="urn:microsoft.com/office/officeart/2005/8/layout/radial6"/>
    <dgm:cxn modelId="{C1E1D7B4-9498-4D23-8447-A7B502D8DDF1}" type="presParOf" srcId="{B5328641-8B09-4A76-800D-7059A810BD27}" destId="{7BDDFC4A-ADAE-4FD5-AE0A-69899D697525}" srcOrd="3" destOrd="0" presId="urn:microsoft.com/office/officeart/2005/8/layout/radial6"/>
    <dgm:cxn modelId="{D80B2BEF-0544-4DBF-BDE7-E262DAAAE743}" type="presParOf" srcId="{B5328641-8B09-4A76-800D-7059A810BD27}" destId="{8F94BC54-04A5-4967-986F-6E755F2087A2}" srcOrd="4" destOrd="0" presId="urn:microsoft.com/office/officeart/2005/8/layout/radial6"/>
    <dgm:cxn modelId="{200EBF0A-8899-44C4-9C76-505F09C8CFCC}" type="presParOf" srcId="{B5328641-8B09-4A76-800D-7059A810BD27}" destId="{E1F817AE-8843-4172-B04F-66983993F91C}" srcOrd="5" destOrd="0" presId="urn:microsoft.com/office/officeart/2005/8/layout/radial6"/>
    <dgm:cxn modelId="{25DA267B-D8EE-4795-9D24-F63462280C48}" type="presParOf" srcId="{B5328641-8B09-4A76-800D-7059A810BD27}" destId="{0CD2AFFF-9D4F-4457-8663-FDB0C92EE91D}" srcOrd="6" destOrd="0" presId="urn:microsoft.com/office/officeart/2005/8/layout/radial6"/>
    <dgm:cxn modelId="{57DB62E1-2161-4391-A608-4F1F3E041D29}" type="presParOf" srcId="{B5328641-8B09-4A76-800D-7059A810BD27}" destId="{FDCCF729-7078-4195-A4CC-A115E0479138}" srcOrd="7" destOrd="0" presId="urn:microsoft.com/office/officeart/2005/8/layout/radial6"/>
    <dgm:cxn modelId="{86B9EB44-3ED7-489F-9482-09C605531331}" type="presParOf" srcId="{B5328641-8B09-4A76-800D-7059A810BD27}" destId="{24F60701-2AFC-47BF-9757-A2BD2132F31E}" srcOrd="8" destOrd="0" presId="urn:microsoft.com/office/officeart/2005/8/layout/radial6"/>
    <dgm:cxn modelId="{9E3FE630-41F7-4D71-82FF-185A076E7D61}" type="presParOf" srcId="{B5328641-8B09-4A76-800D-7059A810BD27}" destId="{F12F8919-D2D3-4673-9472-3989D56C7F25}" srcOrd="9" destOrd="0" presId="urn:microsoft.com/office/officeart/2005/8/layout/radial6"/>
    <dgm:cxn modelId="{CA4D06B2-1EBB-4D90-848C-3B4C2D3AC2AA}" type="presParOf" srcId="{B5328641-8B09-4A76-800D-7059A810BD27}" destId="{6372A8F6-D5B7-4CD9-A627-2DB329ACFB16}" srcOrd="10" destOrd="0" presId="urn:microsoft.com/office/officeart/2005/8/layout/radial6"/>
    <dgm:cxn modelId="{45D3E861-CE0B-440C-838C-DEC2566C069E}" type="presParOf" srcId="{B5328641-8B09-4A76-800D-7059A810BD27}" destId="{FFE2DEC9-BC1C-40D1-898B-0B26DDD3DAD8}" srcOrd="11" destOrd="0" presId="urn:microsoft.com/office/officeart/2005/8/layout/radial6"/>
    <dgm:cxn modelId="{2BE8CF46-E169-429D-9E78-72A16BD775FA}" type="presParOf" srcId="{B5328641-8B09-4A76-800D-7059A810BD27}" destId="{8D5A6B54-F736-4A42-A957-E82044FFD93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5A6B54-F736-4A42-A957-E82044FFD93A}">
      <dsp:nvSpPr>
        <dsp:cNvPr id="0" name=""/>
        <dsp:cNvSpPr/>
      </dsp:nvSpPr>
      <dsp:spPr>
        <a:xfrm>
          <a:off x="2936717" y="686782"/>
          <a:ext cx="4584457" cy="4584457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2F8919-D2D3-4673-9472-3989D56C7F25}">
      <dsp:nvSpPr>
        <dsp:cNvPr id="0" name=""/>
        <dsp:cNvSpPr/>
      </dsp:nvSpPr>
      <dsp:spPr>
        <a:xfrm>
          <a:off x="2936717" y="686782"/>
          <a:ext cx="4584457" cy="4584457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2AFFF-9D4F-4457-8663-FDB0C92EE91D}">
      <dsp:nvSpPr>
        <dsp:cNvPr id="0" name=""/>
        <dsp:cNvSpPr/>
      </dsp:nvSpPr>
      <dsp:spPr>
        <a:xfrm>
          <a:off x="2909177" y="686951"/>
          <a:ext cx="4584457" cy="4584457"/>
        </a:xfrm>
        <a:prstGeom prst="blockArc">
          <a:avLst>
            <a:gd name="adj1" fmla="val 21599740"/>
            <a:gd name="adj2" fmla="val 5357715"/>
            <a:gd name="adj3" fmla="val 4638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DFC4A-ADAE-4FD5-AE0A-69899D697525}">
      <dsp:nvSpPr>
        <dsp:cNvPr id="0" name=""/>
        <dsp:cNvSpPr/>
      </dsp:nvSpPr>
      <dsp:spPr>
        <a:xfrm>
          <a:off x="2909177" y="686612"/>
          <a:ext cx="4584457" cy="4584457"/>
        </a:xfrm>
        <a:prstGeom prst="blockArc">
          <a:avLst>
            <a:gd name="adj1" fmla="val 16242285"/>
            <a:gd name="adj2" fmla="val 260"/>
            <a:gd name="adj3" fmla="val 4638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99644-D44A-46B7-90FD-DAC314888860}">
      <dsp:nvSpPr>
        <dsp:cNvPr id="0" name=""/>
        <dsp:cNvSpPr/>
      </dsp:nvSpPr>
      <dsp:spPr>
        <a:xfrm>
          <a:off x="4173792" y="1923856"/>
          <a:ext cx="2110308" cy="2110308"/>
        </a:xfrm>
        <a:prstGeom prst="ellipse">
          <a:avLst/>
        </a:prstGeom>
        <a:solidFill>
          <a:srgbClr val="FFC000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500" b="1" kern="1200" dirty="0">
              <a:solidFill>
                <a:srgbClr val="FF000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خطوات المعرفة العلمية </a:t>
          </a:r>
        </a:p>
      </dsp:txBody>
      <dsp:txXfrm>
        <a:off x="4482839" y="2232903"/>
        <a:ext cx="1492214" cy="1492214"/>
      </dsp:txXfrm>
    </dsp:sp>
    <dsp:sp modelId="{4DD93184-5E24-4FCB-9CB2-486C3A1EB9B8}">
      <dsp:nvSpPr>
        <dsp:cNvPr id="0" name=""/>
        <dsp:cNvSpPr/>
      </dsp:nvSpPr>
      <dsp:spPr>
        <a:xfrm>
          <a:off x="4087405" y="1353"/>
          <a:ext cx="2283081" cy="1477215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600" b="1" kern="1200">
              <a:solidFill>
                <a:srgbClr val="7030A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1- الملاحظة</a:t>
          </a:r>
          <a:r>
            <a:rPr lang="ar-SA" sz="1300" kern="1200">
              <a:solidFill>
                <a:sysClr val="window" lastClr="FFFFFF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 </a:t>
          </a:r>
        </a:p>
      </dsp:txBody>
      <dsp:txXfrm>
        <a:off x="4421754" y="217686"/>
        <a:ext cx="1614383" cy="1044549"/>
      </dsp:txXfrm>
    </dsp:sp>
    <dsp:sp modelId="{8F94BC54-04A5-4967-986F-6E755F2087A2}">
      <dsp:nvSpPr>
        <dsp:cNvPr id="0" name=""/>
        <dsp:cNvSpPr/>
      </dsp:nvSpPr>
      <dsp:spPr>
        <a:xfrm>
          <a:off x="6264148" y="2240403"/>
          <a:ext cx="2352614" cy="1477215"/>
        </a:xfrm>
        <a:prstGeom prst="ellipse">
          <a:avLst/>
        </a:prstGeom>
        <a:solidFill>
          <a:srgbClr val="70AD47">
            <a:lumMod val="60000"/>
            <a:lumOff val="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600" b="1" kern="1200">
              <a:solidFill>
                <a:srgbClr val="00206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4 - النظرية </a:t>
          </a:r>
        </a:p>
      </dsp:txBody>
      <dsp:txXfrm>
        <a:off x="6608680" y="2456736"/>
        <a:ext cx="1663550" cy="1044549"/>
      </dsp:txXfrm>
    </dsp:sp>
    <dsp:sp modelId="{FDCCF729-7078-4195-A4CC-A115E0479138}">
      <dsp:nvSpPr>
        <dsp:cNvPr id="0" name=""/>
        <dsp:cNvSpPr/>
      </dsp:nvSpPr>
      <dsp:spPr>
        <a:xfrm>
          <a:off x="3987095" y="4479452"/>
          <a:ext cx="2483702" cy="1477215"/>
        </a:xfrm>
        <a:prstGeom prst="ellipse">
          <a:avLst/>
        </a:prstGeom>
        <a:solidFill>
          <a:srgbClr val="ED7D31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>
              <a:solidFill>
                <a:srgbClr val="FFFF0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3- التجريب</a:t>
          </a:r>
          <a:r>
            <a:rPr lang="ar-SA" sz="20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 </a:t>
          </a:r>
        </a:p>
      </dsp:txBody>
      <dsp:txXfrm>
        <a:off x="4350825" y="4695785"/>
        <a:ext cx="1756242" cy="1044549"/>
      </dsp:txXfrm>
    </dsp:sp>
    <dsp:sp modelId="{6372A8F6-D5B7-4CD9-A627-2DB329ACFB16}">
      <dsp:nvSpPr>
        <dsp:cNvPr id="0" name=""/>
        <dsp:cNvSpPr/>
      </dsp:nvSpPr>
      <dsp:spPr>
        <a:xfrm>
          <a:off x="1871297" y="2240403"/>
          <a:ext cx="2237199" cy="1477215"/>
        </a:xfrm>
        <a:prstGeom prst="ellipse">
          <a:avLst/>
        </a:prstGeom>
        <a:solidFill>
          <a:srgbClr val="ED7D31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600" b="1" kern="1200">
              <a:solidFill>
                <a:srgbClr val="0070C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2- الفرضية</a:t>
          </a:r>
          <a:r>
            <a:rPr lang="ar-SA" sz="1400" b="1" kern="1200">
              <a:solidFill>
                <a:srgbClr val="0070C0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 </a:t>
          </a:r>
        </a:p>
      </dsp:txBody>
      <dsp:txXfrm>
        <a:off x="2198927" y="2456736"/>
        <a:ext cx="1581939" cy="1044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042276E-26F1-404F-993A-5AB196C021BB}" type="datetimeFigureOut">
              <a:rPr lang="ar-SA" smtClean="0"/>
              <a:t>22/10/40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A0DFA22-F1DD-4145-A7FE-6E74D8CD7A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5198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13E68-DB1F-420A-BC2C-747976627BE8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409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E8E59-9259-4FF6-AD50-E7C5D858A681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2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6770A-1571-451D-BD6E-EAF1DF496661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3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1525-08A5-4DD5-8AE4-EEA2EEF01148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364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AD3BE-31AA-4759-A112-7A6A7DA2DD9E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8866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376D0-A12C-4432-ADA1-C3461798CD93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691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EB96-EFCD-4DCE-81F9-E32BC7EC0F3B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1491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1FD15-0866-4E3C-A14B-8A3944A0E26B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054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EB98D-8D42-4C2B-AFF2-E33342E5B4A2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9859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B7DF9-114F-4402-8A61-6720F35BE88B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184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2D6DC-FC6F-4A40-8676-63AEBC18EA3B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450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CF62-C589-4F7D-BC0D-75D80F0BD87C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8176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8A093-1D35-4998-A890-89891189A2F6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1048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09077-4D09-4F62-B654-26BA9F961F93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9953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D32CF-F8F4-481C-907B-794B4BE29874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2431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ACD3A-5832-4162-B889-15F70EADCF84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5357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60D8-804F-497E-B299-2757A81CD484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318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CF0C6-860A-4154-AE82-D6FC460C116E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6598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F61E4-9733-4A5E-83CF-A344A9B27AF1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130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0F8C1-0DB0-41FE-B9C9-89B76A58571A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5515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CFA58-2D08-4C26-9D7E-65B5915C7D86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0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304F7-2E37-471F-8345-C307CB7B3361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42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5C100-0A53-4156-9497-BAA63E371EB1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22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61922-1B8D-4BD3-B222-FF5574716DE0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6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8F84A-8250-4B84-98D4-96C45EA3162A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1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4DF17-3D65-4839-ACE0-A4CF6F19D3C1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8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08501-20E0-49F0-A9B4-12C92F2E77F3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DE89F-3705-4E64-897F-DBB3B076B014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SA" smtClean="0">
                <a:solidFill>
                  <a:prstClr val="black">
                    <a:tint val="75000"/>
                  </a:prstClr>
                </a:solidFill>
              </a:rPr>
              <a:t>المدرس ماهر صالح 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91AF-7062-4790-B456-7693D6CC5C82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6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849FE-CD04-47E5-B4A5-58060A9AF277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SA" smtClean="0"/>
              <a:t>المدرس ماهر صالح </a:t>
            </a: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D369A57-7877-412D-8A76-F7BF848B938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330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/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3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gif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24" y="1628800"/>
            <a:ext cx="8229600" cy="1143000"/>
          </a:xfrm>
        </p:spPr>
        <p:txBody>
          <a:bodyPr>
            <a:noAutofit/>
          </a:bodyPr>
          <a:lstStyle/>
          <a:p>
            <a:r>
              <a:rPr lang="ar-SY" sz="6000" b="1" dirty="0">
                <a:solidFill>
                  <a:srgbClr val="FFC000"/>
                </a:solidFill>
              </a:rPr>
              <a:t/>
            </a:r>
            <a:br>
              <a:rPr lang="ar-SY" sz="6000" b="1" dirty="0">
                <a:solidFill>
                  <a:srgbClr val="FFC000"/>
                </a:solidFill>
              </a:rPr>
            </a:br>
            <a:r>
              <a:rPr lang="ar-SY" sz="6000" b="1" dirty="0">
                <a:solidFill>
                  <a:srgbClr val="FFC000"/>
                </a:solidFill>
              </a:rPr>
              <a:t/>
            </a:r>
            <a:br>
              <a:rPr lang="ar-SY" sz="6000" b="1" dirty="0">
                <a:solidFill>
                  <a:srgbClr val="FFC000"/>
                </a:solidFill>
              </a:rPr>
            </a:br>
            <a:r>
              <a:rPr lang="ar-SY" sz="6000" b="1" dirty="0">
                <a:solidFill>
                  <a:srgbClr val="FFC000"/>
                </a:solidFill>
              </a:rPr>
              <a:t>خطوات المعرفة العلميّة </a:t>
            </a:r>
            <a:r>
              <a:rPr lang="en-US" sz="6000" dirty="0">
                <a:solidFill>
                  <a:srgbClr val="FFC000"/>
                </a:solidFill>
              </a:rPr>
              <a:t/>
            </a:r>
            <a:br>
              <a:rPr lang="en-US" sz="6000" dirty="0">
                <a:solidFill>
                  <a:srgbClr val="FFC000"/>
                </a:solidFill>
              </a:rPr>
            </a:br>
            <a:r>
              <a:rPr lang="ar-SY" sz="6000" b="1" dirty="0">
                <a:solidFill>
                  <a:srgbClr val="FFC000"/>
                </a:solidFill>
              </a:rPr>
              <a:t> </a:t>
            </a:r>
            <a:r>
              <a:rPr lang="en-US" sz="6000" dirty="0">
                <a:solidFill>
                  <a:srgbClr val="FFC000"/>
                </a:solidFill>
              </a:rPr>
              <a:t/>
            </a:r>
            <a:br>
              <a:rPr lang="en-US" sz="6000" dirty="0">
                <a:solidFill>
                  <a:srgbClr val="FFC000"/>
                </a:solidFill>
              </a:rPr>
            </a:br>
            <a:endParaRPr lang="ar-SA" sz="6000" dirty="0">
              <a:solidFill>
                <a:srgbClr val="FFC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35760" y="2806686"/>
            <a:ext cx="6192688" cy="3575423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04AE-77D8-4AFB-AB4C-04B483DC6E7B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225" y="6529589"/>
            <a:ext cx="609600" cy="19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6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3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Y" dirty="0" smtClean="0">
                <a:solidFill>
                  <a:srgbClr val="FF0000"/>
                </a:solidFill>
              </a:rPr>
              <a:t>النظرية 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45" y="4792540"/>
            <a:ext cx="2133600" cy="1714500"/>
          </a:xfr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19" y="1281113"/>
            <a:ext cx="3228975" cy="1419225"/>
          </a:xfrm>
          <a:prstGeom prst="rect">
            <a:avLst/>
          </a:prstGeom>
        </p:spPr>
      </p:pic>
      <p:sp>
        <p:nvSpPr>
          <p:cNvPr id="10" name="شكل بيضاوي 9"/>
          <p:cNvSpPr/>
          <p:nvPr/>
        </p:nvSpPr>
        <p:spPr>
          <a:xfrm>
            <a:off x="8023538" y="4494727"/>
            <a:ext cx="2434107" cy="177728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b="1" dirty="0" smtClean="0">
                <a:solidFill>
                  <a:srgbClr val="FF0000"/>
                </a:solidFill>
              </a:rPr>
              <a:t>أعط أمثلة عن نظريات علمية تعرفها 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24" y="4313751"/>
            <a:ext cx="2628900" cy="1733550"/>
          </a:xfrm>
          <a:prstGeom prst="rect">
            <a:avLst/>
          </a:prstGeom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26EE-F867-4AC9-82BE-367BCBC5501D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747752" y="6135808"/>
            <a:ext cx="6461459" cy="365125"/>
          </a:xfrm>
        </p:spPr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545" y="6500833"/>
            <a:ext cx="609600" cy="42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4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88" y="297819"/>
            <a:ext cx="10515600" cy="4893971"/>
          </a:xfrm>
        </p:spPr>
      </p:pic>
      <p:sp>
        <p:nvSpPr>
          <p:cNvPr id="7" name="مستطيل مستدير الزوايا 6"/>
          <p:cNvSpPr/>
          <p:nvPr/>
        </p:nvSpPr>
        <p:spPr>
          <a:xfrm>
            <a:off x="2472744" y="5191790"/>
            <a:ext cx="8306873" cy="147946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>
                <a:solidFill>
                  <a:srgbClr val="FF0000"/>
                </a:solidFill>
              </a:rPr>
              <a:t>قارن بين الفرضية والنظرية والقانون </a:t>
            </a:r>
          </a:p>
          <a:p>
            <a:pPr algn="ctr"/>
            <a:r>
              <a:rPr lang="ar-SY" dirty="0" smtClean="0">
                <a:solidFill>
                  <a:srgbClr val="002060"/>
                </a:solidFill>
              </a:rPr>
              <a:t>الفرضية تفسير مؤقت لما تمت ملاحظته </a:t>
            </a:r>
          </a:p>
          <a:p>
            <a:pPr algn="ctr"/>
            <a:r>
              <a:rPr lang="ar-SY" dirty="0" smtClean="0">
                <a:solidFill>
                  <a:srgbClr val="00B050"/>
                </a:solidFill>
              </a:rPr>
              <a:t>النظرية تفسير تم دعمه بعدة تجارب </a:t>
            </a:r>
          </a:p>
          <a:p>
            <a:pPr algn="ctr"/>
            <a:r>
              <a:rPr lang="ar-SY" dirty="0" smtClean="0">
                <a:solidFill>
                  <a:srgbClr val="7030A0"/>
                </a:solidFill>
              </a:rPr>
              <a:t>القانون العلمي :قاعدة تجمع مشاهدات مترابطة لوصف ظاهرة طبيعية  </a:t>
            </a:r>
            <a:endParaRPr lang="ar-SA" dirty="0">
              <a:solidFill>
                <a:srgbClr val="7030A0"/>
              </a:solidFill>
            </a:endParaRPr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953CD-7EC6-4E91-B63D-C220C2A59B65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>
            <a:off x="1184856" y="6135808"/>
            <a:ext cx="9024355" cy="365125"/>
          </a:xfrm>
        </p:spPr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466" y="5965486"/>
            <a:ext cx="609600" cy="27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7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Y" dirty="0" smtClean="0">
                <a:solidFill>
                  <a:srgbClr val="FF0000"/>
                </a:solidFill>
              </a:rPr>
              <a:t>التقويم 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1073239"/>
          </a:xfrm>
        </p:spPr>
        <p:txBody>
          <a:bodyPr>
            <a:normAutofit fontScale="77500" lnSpcReduction="20000"/>
          </a:bodyPr>
          <a:lstStyle/>
          <a:p>
            <a:r>
              <a:rPr lang="ar-SA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أ- لم يتمكّن القدماء من تحديد مسارات الكواكب والتنبؤ بحدوث الكسوف والخسوف أعلل ذلك</a:t>
            </a:r>
            <a:r>
              <a:rPr lang="ar-SA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.</a:t>
            </a:r>
          </a:p>
          <a:p>
            <a:r>
              <a:rPr lang="ar-SA" sz="2800" dirty="0" smtClean="0">
                <a:solidFill>
                  <a:srgbClr val="002060"/>
                </a:solidFill>
                <a:latin typeface="Calibri" panose="020F0502020204030204" pitchFamily="34" charset="0"/>
                <a:cs typeface="Simplified Arabic" panose="02020603050405020304" pitchFamily="18" charset="-78"/>
              </a:rPr>
              <a:t>بسبب عدم توافر أدوات وامكانيات تساعد على الملاحظة الجيدة وتدفع لوضع فرضيات وعدم توافر وسائل التجريب </a:t>
            </a:r>
            <a:endParaRPr lang="ar-SA" sz="2800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AC332-39D8-4FDB-8D9C-04CAA2158309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685" y="6040191"/>
            <a:ext cx="609600" cy="2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ar-S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ب- أميز بين النظريات الاختبارية والنظريات المنطقية الرياضية.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Y" b="1" dirty="0">
                <a:solidFill>
                  <a:srgbClr val="00B050"/>
                </a:solidFill>
                <a:ea typeface="Calibri" panose="020F0502020204030204" pitchFamily="34" charset="0"/>
                <a:cs typeface="Simplified Arabic" panose="02020603050405020304" pitchFamily="18" charset="-78"/>
              </a:rPr>
              <a:t>نظريات اختباريّة</a:t>
            </a:r>
            <a:r>
              <a:rPr lang="ar-SY" b="1" dirty="0">
                <a:solidFill>
                  <a:srgbClr val="002060"/>
                </a:solidFill>
                <a:ea typeface="Calibri" panose="020F0502020204030204" pitchFamily="34" charset="0"/>
                <a:cs typeface="Simplified Arabic" panose="02020603050405020304" pitchFamily="18" charset="-78"/>
              </a:rPr>
              <a:t> مستمدّة مباشرة من الواقع وعالم الخبرة، </a:t>
            </a:r>
            <a:r>
              <a:rPr lang="ar-SY" b="1" dirty="0">
                <a:solidFill>
                  <a:srgbClr val="00B050"/>
                </a:solidFill>
                <a:ea typeface="Calibri" panose="020F0502020204030204" pitchFamily="34" charset="0"/>
                <a:cs typeface="Simplified Arabic" panose="02020603050405020304" pitchFamily="18" charset="-78"/>
              </a:rPr>
              <a:t>ونظريات منطقيّة</a:t>
            </a:r>
            <a:r>
              <a:rPr lang="ar-SY" b="1" dirty="0">
                <a:solidFill>
                  <a:srgbClr val="002060"/>
                </a:solidFill>
                <a:ea typeface="Calibri" panose="020F0502020204030204" pitchFamily="34" charset="0"/>
                <a:cs typeface="Simplified Arabic" panose="02020603050405020304" pitchFamily="18" charset="-78"/>
              </a:rPr>
              <a:t> </a:t>
            </a:r>
            <a:r>
              <a:rPr lang="ar-SY" b="1" dirty="0">
                <a:solidFill>
                  <a:srgbClr val="00B050"/>
                </a:solidFill>
                <a:ea typeface="Calibri" panose="020F0502020204030204" pitchFamily="34" charset="0"/>
                <a:cs typeface="Simplified Arabic" panose="02020603050405020304" pitchFamily="18" charset="-78"/>
              </a:rPr>
              <a:t>رياضيّة </a:t>
            </a:r>
            <a:r>
              <a:rPr lang="ar-SY" b="1" dirty="0">
                <a:solidFill>
                  <a:srgbClr val="002060"/>
                </a:solidFill>
                <a:ea typeface="Calibri" panose="020F0502020204030204" pitchFamily="34" charset="0"/>
                <a:cs typeface="Simplified Arabic" panose="02020603050405020304" pitchFamily="18" charset="-78"/>
              </a:rPr>
              <a:t>تنطلق وترتبط في البداية بخبرة ما وتعبّر عن هذا الارتباط بالمصادرات (المسلّمات)، ولكن تشكّل بناؤها عن طريق الموضوعات المجرّدة دون عودة إلى مجال الخبرة</a:t>
            </a:r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97F58-2E7D-4D13-8845-B04E4AAA1E75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440" y="6375041"/>
            <a:ext cx="609600" cy="36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9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</a:pPr>
            <a:r>
              <a:rPr lang="ar-S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ح- تجربة واحدة ليست برهاناً قاطعاً على صدق الفرضيّة، أعلل ذلك؟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sz="2000" dirty="0" smtClean="0">
                <a:solidFill>
                  <a:srgbClr val="FF0000"/>
                </a:solidFill>
              </a:rPr>
              <a:t>لأن النتيجة اللازمة عنها يمكن أن تستنتج  من عدة فرضيات  بينما دحض التجربة للنتيجة يؤدي لدحض الفرضية </a:t>
            </a:r>
          </a:p>
          <a:p>
            <a:r>
              <a:rPr lang="ar-SA" sz="2000" dirty="0" smtClean="0">
                <a:solidFill>
                  <a:srgbClr val="FF0000"/>
                </a:solidFill>
              </a:rPr>
              <a:t>لأنها يمكن أن تكون قد حدثة بالصدفة يجب أن تتكرر حتى تتحول لقانون </a:t>
            </a:r>
            <a:endParaRPr lang="ar-SA" sz="2000" dirty="0">
              <a:solidFill>
                <a:srgbClr val="FF000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59051-D59C-47E9-ACE5-6B4E0242C857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076" y="6375041"/>
            <a:ext cx="609600" cy="2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2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8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lnSpc>
                <a:spcPct val="107000"/>
              </a:lnSpc>
            </a:pPr>
            <a:r>
              <a:rPr lang="ar-S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خ- نشوء الفرضيات والتحقّق من صحّتها يجري بوساطة الملاحظات والتجارب العلميّة. لماذا؟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b="1" dirty="0" smtClean="0">
                <a:solidFill>
                  <a:srgbClr val="0070C0"/>
                </a:solidFill>
              </a:rPr>
              <a:t>حيث المشاهدات تساعد العالم على وضع العديد من التصورات وهي بمثابة فرضيات </a:t>
            </a:r>
          </a:p>
          <a:p>
            <a:r>
              <a:rPr lang="ar-SA" b="1" dirty="0" smtClean="0">
                <a:solidFill>
                  <a:srgbClr val="0070C0"/>
                </a:solidFill>
              </a:rPr>
              <a:t>أما التجريب تمكن العالم من إثبات أو دحض الفرضيات وبالتالي التأكد من صحتها </a:t>
            </a:r>
            <a:endParaRPr lang="ar-SA" b="1" dirty="0">
              <a:solidFill>
                <a:srgbClr val="0070C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68EE4-5C60-465E-8F34-BD735B75AB1A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287" y="6297769"/>
            <a:ext cx="609600" cy="32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3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dirty="0">
                <a:solidFill>
                  <a:srgbClr val="002060"/>
                </a:solidFill>
                <a:ea typeface="Calibri" panose="020F0502020204030204" pitchFamily="34" charset="0"/>
                <a:cs typeface="Simplified Arabic" panose="02020603050405020304" pitchFamily="18" charset="-78"/>
              </a:rPr>
              <a:t>د- لا تتيح أعقد وأدق الملاحظات العلميّة التغلغل في أعماق الظاهرة وجوهرها. أفسّر ذلك؟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sz="2400" dirty="0" smtClean="0">
                <a:solidFill>
                  <a:srgbClr val="7030A0"/>
                </a:solidFill>
              </a:rPr>
              <a:t>لأن أية ملاحظة حتى لو أجريت بواسطة أكثر الأجهزة تطوراً تترك الظاهرة كما هي دون أن تغيره أو  تحوله </a:t>
            </a:r>
            <a:endParaRPr lang="ar-SA" sz="2400" dirty="0">
              <a:solidFill>
                <a:srgbClr val="7030A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377F1-6E72-4D0D-9F17-3566CBDFA639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803" y="6233374"/>
            <a:ext cx="609600" cy="2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4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ذ- أبيّن لماذا تعد التجربة أهم وأبرز وسيلة للمعرفة العلميّة؟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>
                <a:solidFill>
                  <a:srgbClr val="C00000"/>
                </a:solidFill>
              </a:rPr>
              <a:t>لأنها تمكن من التحقق من صحة الفرضيات وإعادة التأكد من صحتها 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9B39-1B2C-4F8B-87B9-F5E63E94042F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104" y="6310647"/>
            <a:ext cx="609600" cy="3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6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7000"/>
              </a:lnSpc>
            </a:pPr>
            <a:r>
              <a:rPr lang="ar-S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2</a:t>
            </a:r>
            <a:r>
              <a:rPr lang="ar-SA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- أوضّح سمات النظريات العلميّة.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sz="2800" dirty="0">
                <a:solidFill>
                  <a:srgbClr val="C00000"/>
                </a:solidFill>
                <a:ea typeface="Calibri" panose="020F0502020204030204" pitchFamily="34" charset="0"/>
                <a:cs typeface="Simplified Arabic" panose="02020603050405020304" pitchFamily="18" charset="-78"/>
              </a:rPr>
              <a:t>1- </a:t>
            </a:r>
            <a:r>
              <a:rPr lang="ar-SA" sz="2800" dirty="0">
                <a:solidFill>
                  <a:srgbClr val="002060"/>
                </a:solidFill>
                <a:ea typeface="Calibri" panose="020F0502020204030204" pitchFamily="34" charset="0"/>
                <a:cs typeface="Simplified Arabic" panose="02020603050405020304" pitchFamily="18" charset="-78"/>
              </a:rPr>
              <a:t> تشمل ميادين واسعة من ظواهر العالم المادي وتقدّم عنها معارف عميقة </a:t>
            </a:r>
            <a:r>
              <a:rPr lang="ar-SA" sz="2800" dirty="0" smtClean="0">
                <a:solidFill>
                  <a:srgbClr val="002060"/>
                </a:solidFill>
                <a:ea typeface="Calibri" panose="020F0502020204030204" pitchFamily="34" charset="0"/>
                <a:cs typeface="Simplified Arabic" panose="02020603050405020304" pitchFamily="18" charset="-78"/>
              </a:rPr>
              <a:t>جداً</a:t>
            </a:r>
          </a:p>
          <a:p>
            <a:pPr marL="228600">
              <a:lnSpc>
                <a:spcPct val="107000"/>
              </a:lnSpc>
            </a:pPr>
            <a:r>
              <a:rPr lang="ar-S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2- </a:t>
            </a:r>
            <a:r>
              <a:rPr lang="ar-SA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يعوّل عليها في الحصول على المعلومات اللازمة دون أن نرجع بين فترة وأخرى إلى المراقبات المقصودة والمضنية.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</a:pPr>
            <a:r>
              <a:rPr lang="ar-SA" sz="28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3 -</a:t>
            </a:r>
            <a:r>
              <a:rPr lang="ar-SA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 </a:t>
            </a:r>
            <a:r>
              <a:rPr lang="ar-SA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تقدّم ارشادات وقواعد يعول عليها لمزاولة النشاط العملي</a:t>
            </a:r>
            <a:r>
              <a:rPr lang="ar-SA" sz="28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.</a:t>
            </a:r>
            <a:endParaRPr lang="ar-SA" sz="2800" dirty="0" smtClean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>
              <a:lnSpc>
                <a:spcPct val="107000"/>
              </a:lnSpc>
            </a:pPr>
            <a:r>
              <a:rPr lang="ar-SA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4-</a:t>
            </a:r>
            <a:r>
              <a:rPr lang="ar-SA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تتيح تنظيم وتصنيف ظواهر العالم الموضوعي.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6B8EE-676D-4946-84ED-050ACB5F2D73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4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865" y="6130437"/>
            <a:ext cx="609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7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lnSpc>
                <a:spcPct val="107000"/>
              </a:lnSpc>
            </a:pPr>
            <a:r>
              <a:rPr lang="ar-S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3- أوازن بين طريقتي إنشاء الفرضيّة.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ar-SY" sz="20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الحالة الأولى</a:t>
            </a:r>
            <a:r>
              <a:rPr lang="ar-SY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قد تنشأ بوصفها تعميماً لعدد كبير من الملاحظات التي لا يمكن لسبب ما إيجاد تفسير لها في النظريات السابقة وتسمى هذه الفرضيات </a:t>
            </a:r>
            <a:r>
              <a:rPr lang="ar-SY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بالتعميمات التجريبيّة</a:t>
            </a:r>
            <a:r>
              <a:rPr lang="ar-SY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أي القائمة على التجربة.</a:t>
            </a:r>
            <a:r>
              <a:rPr lang="ar-SY" sz="2000" b="1" dirty="0"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ar-SA" sz="2000" b="1" u="sng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الحالة الثانية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تنشأ الفرضيّة بوصفها تخمينات ابداعيّة للعلماء تراعي القوانين والنظريات المثبتة اثباتاً راسخاً.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ar-SA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13F5-533D-4B6A-9C53-6B2BEBD64B01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346" y="6130437"/>
            <a:ext cx="609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8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5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60" y="585610"/>
            <a:ext cx="8906362" cy="2015921"/>
          </a:xfrm>
        </p:spPr>
        <p:txBody>
          <a:bodyPr>
            <a:noAutofit/>
          </a:bodyPr>
          <a:lstStyle/>
          <a:p>
            <a:r>
              <a:rPr lang="ar-SY" sz="2800" b="1" dirty="0" smtClean="0">
                <a:solidFill>
                  <a:srgbClr val="FFC000"/>
                </a:solidFill>
              </a:rPr>
              <a:t/>
            </a:r>
            <a:br>
              <a:rPr lang="ar-SY" sz="2800" b="1" dirty="0" smtClean="0">
                <a:solidFill>
                  <a:srgbClr val="FFC000"/>
                </a:solidFill>
              </a:rPr>
            </a:br>
            <a:r>
              <a:rPr lang="ar-SY" sz="2800" b="1" dirty="0">
                <a:solidFill>
                  <a:srgbClr val="FFC000"/>
                </a:solidFill>
              </a:rPr>
              <a:t/>
            </a:r>
            <a:br>
              <a:rPr lang="ar-SY" sz="2800" b="1" dirty="0">
                <a:solidFill>
                  <a:srgbClr val="FFC000"/>
                </a:solidFill>
              </a:rPr>
            </a:br>
            <a:r>
              <a:rPr lang="ar-SY" sz="2800" b="1" dirty="0" smtClean="0">
                <a:solidFill>
                  <a:srgbClr val="FF0000"/>
                </a:solidFill>
              </a:rPr>
              <a:t>هل سألت نفسك عن الخطوات التي</a:t>
            </a:r>
            <a:r>
              <a:rPr lang="en-US" sz="2800" b="1" dirty="0" smtClean="0">
                <a:solidFill>
                  <a:srgbClr val="FF0000"/>
                </a:solidFill>
              </a:rPr>
              <a:t>   </a:t>
            </a:r>
            <a:r>
              <a:rPr lang="ar-SY" sz="2800" b="1" dirty="0" smtClean="0">
                <a:solidFill>
                  <a:srgbClr val="FF0000"/>
                </a:solidFill>
              </a:rPr>
              <a:t>اتبعها نيوتن أو أرخميدس حتى وصلوا إلى نظرياتهم </a:t>
            </a:r>
            <a:r>
              <a:rPr lang="ar-SY" sz="6000" b="1" dirty="0">
                <a:solidFill>
                  <a:srgbClr val="FFC000"/>
                </a:solidFill>
              </a:rPr>
              <a:t> </a:t>
            </a:r>
            <a:r>
              <a:rPr lang="en-US" sz="6000" dirty="0">
                <a:solidFill>
                  <a:srgbClr val="FFC000"/>
                </a:solidFill>
              </a:rPr>
              <a:t/>
            </a:r>
            <a:br>
              <a:rPr lang="en-US" sz="6000" dirty="0">
                <a:solidFill>
                  <a:srgbClr val="FFC000"/>
                </a:solidFill>
              </a:rPr>
            </a:br>
            <a:endParaRPr lang="ar-SA" sz="6000" dirty="0">
              <a:solidFill>
                <a:srgbClr val="FFC00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82" y="2910626"/>
            <a:ext cx="3105150" cy="256289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60" y="2910626"/>
            <a:ext cx="2457450" cy="256289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46" y="3361386"/>
            <a:ext cx="2514600" cy="2112134"/>
          </a:xfrm>
          <a:prstGeom prst="rect">
            <a:avLst/>
          </a:prstGeom>
        </p:spPr>
      </p:pic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F8E8C-8642-457C-9D0C-CA3A958DE464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923" y="6356350"/>
            <a:ext cx="609600" cy="19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6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0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ar-S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4- أميّز بين الملاحظة العلمية والعادية مستعيناً بالأمثلة.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 smtClean="0"/>
              <a:t>الملاحظة العلمية </a:t>
            </a: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تستعين بأجهزة وأدوات ومعدّات خاصة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تسير حسب خطة معيّنة على اشياء معيّنة سلفاً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تهدف إلى بلوغ هدف معين وهو جمع وقائع تتيح التقدّم بفرضيات</a:t>
            </a:r>
            <a:r>
              <a:rPr lang="ar-SA" sz="2000" b="1" dirty="0">
                <a:solidFill>
                  <a:srgbClr val="7030A0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جديدة أو التحقّق من فرضيات سبق طرحها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تجرى غالباً على أشياء وعمليات لا نصادفها عادة في الحياة اليوميّة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تتوخى مستلزمات الدقّة العالية والتوثيق وما إلى ذلك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ar-SA" sz="2000" b="1" dirty="0" smtClean="0"/>
              <a:t>أما الملاحظة العادية بسيطة مباشرة تعتمد على الحواس بشكل مباشر وغير دقيقة </a:t>
            </a:r>
            <a:endParaRPr lang="ar-SA" sz="2000" b="1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17724-17F0-4576-B01C-5746CCEB3ED2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834" y="5911222"/>
            <a:ext cx="609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5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03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lnSpc>
                <a:spcPct val="107000"/>
              </a:lnSpc>
            </a:pPr>
            <a:r>
              <a:rPr lang="ar-SA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5- أصمَم خريطة ذهنية أوضح من خلالها مراحل تكون النظرية العلمية.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ar-SA" dirty="0"/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67320" y="2560854"/>
            <a:ext cx="3621338" cy="2743438"/>
          </a:xfrm>
          <a:prstGeom prst="rect">
            <a:avLst/>
          </a:prstGeom>
        </p:spPr>
      </p:pic>
      <p:sp>
        <p:nvSpPr>
          <p:cNvPr id="6" name="مستطيل مستدير الزوايا 5"/>
          <p:cNvSpPr/>
          <p:nvPr/>
        </p:nvSpPr>
        <p:spPr>
          <a:xfrm>
            <a:off x="2279561" y="1318527"/>
            <a:ext cx="3528811" cy="9144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002060"/>
                </a:solidFill>
              </a:rPr>
              <a:t>ملاحظة الظواهر الموجودة حولنا 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8" name="سهم للأسفل 7"/>
          <p:cNvSpPr/>
          <p:nvPr/>
        </p:nvSpPr>
        <p:spPr>
          <a:xfrm>
            <a:off x="4078546" y="2316252"/>
            <a:ext cx="484632" cy="3570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2592925" y="2789825"/>
            <a:ext cx="3064539" cy="914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002060"/>
                </a:solidFill>
              </a:rPr>
              <a:t>وضع العديد من الفرضيات  التي تفسر الظواهر 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11" name="سهم للأسفل 10"/>
          <p:cNvSpPr/>
          <p:nvPr/>
        </p:nvSpPr>
        <p:spPr>
          <a:xfrm>
            <a:off x="4078546" y="3891891"/>
            <a:ext cx="484632" cy="3516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مستدير الزوايا 11"/>
          <p:cNvSpPr/>
          <p:nvPr/>
        </p:nvSpPr>
        <p:spPr>
          <a:xfrm>
            <a:off x="2923504" y="4254063"/>
            <a:ext cx="273396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002060"/>
                </a:solidFill>
              </a:rPr>
              <a:t>إجراء التجارب للتأكد من صحة الفرضيات 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3412483" y="5699685"/>
            <a:ext cx="2244981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002060"/>
                </a:solidFill>
              </a:rPr>
              <a:t>الوصول إلى النظريات التي تؤكد صحة الفرضيات 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14" name="سهم للأسفل 13"/>
          <p:cNvSpPr/>
          <p:nvPr/>
        </p:nvSpPr>
        <p:spPr>
          <a:xfrm>
            <a:off x="3992451" y="5206477"/>
            <a:ext cx="484632" cy="3546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5CD26-D0B3-4552-8239-2CA6C291F09F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1596980" y="6135808"/>
            <a:ext cx="8612231" cy="365125"/>
          </a:xfrm>
        </p:spPr>
        <p:txBody>
          <a:bodyPr/>
          <a:lstStyle/>
          <a:p>
            <a:r>
              <a:rPr lang="ar-SA" sz="1200" b="1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429" y="6500833"/>
            <a:ext cx="609600" cy="2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6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9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lnSpc>
                <a:spcPct val="107000"/>
              </a:lnSpc>
            </a:pPr>
            <a:r>
              <a:rPr lang="ar-SA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7</a:t>
            </a:r>
            <a:r>
              <a:rPr lang="ar-SA" sz="27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- ـ أعالج الموضوع الآتي:</a:t>
            </a:r>
            <a: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7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ar-SA" sz="27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   أ- أقدّم رؤية عن النظريّة العلميّة ومراحل تكونها وأهميّتها في البحث العلمي. 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dirty="0" smtClean="0">
                <a:solidFill>
                  <a:srgbClr val="0070C0"/>
                </a:solidFill>
              </a:rPr>
              <a:t>مقدمة  مناسبة حول النظرية العلمية كأن نوضح مفهوم النظرية ونبين مراحلها </a:t>
            </a:r>
          </a:p>
          <a:p>
            <a:r>
              <a:rPr lang="ar-SA" dirty="0" smtClean="0">
                <a:solidFill>
                  <a:srgbClr val="7030A0"/>
                </a:solidFill>
              </a:rPr>
              <a:t>صلب الموضوع : هي الأفكار المطلوب معالجتها والكتابة عنها بالموضوع وهي </a:t>
            </a:r>
          </a:p>
          <a:p>
            <a:r>
              <a:rPr lang="ar-SA" dirty="0" smtClean="0">
                <a:solidFill>
                  <a:srgbClr val="7030A0"/>
                </a:solidFill>
              </a:rPr>
              <a:t>الملاحظة والفرضية والتجريب وصولا للنظرية  مع شرح لكل منها </a:t>
            </a:r>
          </a:p>
          <a:p>
            <a:r>
              <a:rPr lang="ar-SA" dirty="0" smtClean="0">
                <a:solidFill>
                  <a:srgbClr val="0070C0"/>
                </a:solidFill>
              </a:rPr>
              <a:t>ويجب أن تكون بالترتيب </a:t>
            </a:r>
          </a:p>
          <a:p>
            <a:r>
              <a:rPr lang="ar-SA" dirty="0" smtClean="0">
                <a:solidFill>
                  <a:srgbClr val="00B050"/>
                </a:solidFill>
              </a:rPr>
              <a:t>النتيجة نستنتج أهمية النظرية في بناء المعرفة العلمية </a:t>
            </a:r>
          </a:p>
          <a:p>
            <a: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  <a:t>الرأي هو رأي الطالب بما تم كتابته في الصلب مع التعليل لماذا تبنى هذا الرأي</a:t>
            </a:r>
          </a:p>
          <a:p>
            <a:r>
              <a:rPr lang="ar-SA" dirty="0" smtClean="0">
                <a:solidFill>
                  <a:schemeClr val="accent1">
                    <a:lumMod val="75000"/>
                  </a:schemeClr>
                </a:solidFill>
              </a:rPr>
              <a:t>كأن يتبنى أهمية التجريب في المعرفة العلمية لأنها تمكن العالم من التأكد من صحة الفرضية  </a:t>
            </a:r>
            <a:endParaRPr lang="ar-S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501F0-104E-4072-9B4A-F45D10EF76AB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955" y="6246253"/>
            <a:ext cx="609600" cy="25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2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9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2434044"/>
              </p:ext>
            </p:extLst>
          </p:nvPr>
        </p:nvGraphicFramePr>
        <p:xfrm>
          <a:off x="838200" y="218942"/>
          <a:ext cx="10515600" cy="595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CA7D1-2CAC-4635-A2FC-1DB459416A83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b="1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0710" y="6500833"/>
            <a:ext cx="609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931" y="353792"/>
            <a:ext cx="8229600" cy="1143000"/>
          </a:xfrm>
        </p:spPr>
        <p:txBody>
          <a:bodyPr>
            <a:noAutofit/>
          </a:bodyPr>
          <a:lstStyle/>
          <a:p>
            <a:r>
              <a:rPr lang="ar-SY" sz="6000" b="1" dirty="0">
                <a:solidFill>
                  <a:srgbClr val="FFC000"/>
                </a:solidFill>
              </a:rPr>
              <a:t/>
            </a:r>
            <a:br>
              <a:rPr lang="ar-SY" sz="6000" b="1" dirty="0">
                <a:solidFill>
                  <a:srgbClr val="FFC000"/>
                </a:solidFill>
              </a:rPr>
            </a:br>
            <a:r>
              <a:rPr lang="ar-SY" sz="6000" b="1" dirty="0">
                <a:solidFill>
                  <a:srgbClr val="FFC000"/>
                </a:solidFill>
              </a:rPr>
              <a:t/>
            </a:r>
            <a:br>
              <a:rPr lang="ar-SY" sz="6000" b="1" dirty="0">
                <a:solidFill>
                  <a:srgbClr val="FFC000"/>
                </a:solidFill>
              </a:rPr>
            </a:br>
            <a:r>
              <a:rPr lang="ar-SY" sz="6000" b="1" dirty="0" smtClean="0">
                <a:solidFill>
                  <a:srgbClr val="FFC000"/>
                </a:solidFill>
              </a:rPr>
              <a:t>الملاحظة</a:t>
            </a:r>
            <a:r>
              <a:rPr lang="en-US" sz="6000" dirty="0">
                <a:solidFill>
                  <a:srgbClr val="FFC000"/>
                </a:solidFill>
              </a:rPr>
              <a:t/>
            </a:r>
            <a:br>
              <a:rPr lang="en-US" sz="6000" dirty="0">
                <a:solidFill>
                  <a:srgbClr val="FFC000"/>
                </a:solidFill>
              </a:rPr>
            </a:br>
            <a:r>
              <a:rPr lang="ar-SY" sz="6000" b="1" dirty="0">
                <a:solidFill>
                  <a:srgbClr val="FFC000"/>
                </a:solidFill>
              </a:rPr>
              <a:t> </a:t>
            </a:r>
            <a:r>
              <a:rPr lang="en-US" sz="6000" dirty="0">
                <a:solidFill>
                  <a:srgbClr val="FFC000"/>
                </a:solidFill>
              </a:rPr>
              <a:t/>
            </a:r>
            <a:br>
              <a:rPr lang="en-US" sz="6000" dirty="0">
                <a:solidFill>
                  <a:srgbClr val="FFC000"/>
                </a:solidFill>
              </a:rPr>
            </a:br>
            <a:endParaRPr lang="ar-SA" sz="6000" dirty="0">
              <a:solidFill>
                <a:srgbClr val="FFC000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68" y="633907"/>
            <a:ext cx="2095500" cy="266308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90" y="2449827"/>
            <a:ext cx="2533650" cy="241838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16" y="3181083"/>
            <a:ext cx="2599648" cy="3151030"/>
          </a:xfrm>
          <a:prstGeom prst="rect">
            <a:avLst/>
          </a:prstGeom>
        </p:spPr>
      </p:pic>
      <p:sp>
        <p:nvSpPr>
          <p:cNvPr id="8" name="سهم إلى اليسار 7"/>
          <p:cNvSpPr/>
          <p:nvPr/>
        </p:nvSpPr>
        <p:spPr>
          <a:xfrm>
            <a:off x="8190963" y="3296991"/>
            <a:ext cx="1828800" cy="1120463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b="1" dirty="0" smtClean="0">
                <a:solidFill>
                  <a:srgbClr val="FFFF00"/>
                </a:solidFill>
              </a:rPr>
              <a:t>ما الفرق بينهما </a:t>
            </a:r>
            <a:endParaRPr lang="ar-SA" b="1" dirty="0">
              <a:solidFill>
                <a:srgbClr val="FFFF00"/>
              </a:solidFill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21B7C-D346-4ED4-B1B5-F99A71D84ECA}" type="datetime8">
              <a:rPr lang="ar-SY" smtClean="0">
                <a:solidFill>
                  <a:prstClr val="black">
                    <a:tint val="75000"/>
                  </a:prstClr>
                </a:solidFill>
              </a:rPr>
              <a:t>25 حزيران، 19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101206" y="6419450"/>
            <a:ext cx="3860800" cy="365125"/>
          </a:xfrm>
        </p:spPr>
        <p:txBody>
          <a:bodyPr/>
          <a:lstStyle/>
          <a:p>
            <a:r>
              <a:rPr lang="ar-SA" b="1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952" y="6207617"/>
            <a:ext cx="609600" cy="2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8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882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72732"/>
            <a:ext cx="10515600" cy="5357706"/>
          </a:xfrm>
        </p:spPr>
      </p:pic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EE6F-3D6B-4DF7-A3EB-478A4E758C57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6500833"/>
            <a:ext cx="609600" cy="2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4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Y" dirty="0" smtClean="0">
                <a:solidFill>
                  <a:srgbClr val="FF0000"/>
                </a:solidFill>
              </a:rPr>
              <a:t>الفرضية 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926" y="1027906"/>
            <a:ext cx="2124075" cy="2152650"/>
          </a:xfr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51" y="2323898"/>
            <a:ext cx="2114550" cy="195262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76" y="4276523"/>
            <a:ext cx="2733675" cy="1676400"/>
          </a:xfrm>
          <a:prstGeom prst="rect">
            <a:avLst/>
          </a:prstGeom>
        </p:spPr>
      </p:pic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9C8C1-BF6E-459C-8670-BE734491F856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1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014" y="6500833"/>
            <a:ext cx="609600" cy="2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دمعة 4"/>
          <p:cNvSpPr/>
          <p:nvPr/>
        </p:nvSpPr>
        <p:spPr>
          <a:xfrm>
            <a:off x="8075054" y="4797380"/>
            <a:ext cx="3168203" cy="1725769"/>
          </a:xfrm>
          <a:prstGeom prst="teardrop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1600" b="1" dirty="0" smtClean="0">
                <a:solidFill>
                  <a:srgbClr val="FFFF00"/>
                </a:solidFill>
              </a:rPr>
              <a:t>إن الحقيقة العلمية التي لم تكن في وقت من الأوقات فرضية تحتمل النفض ليست حقيقة علمية </a:t>
            </a:r>
            <a:endParaRPr lang="ar-SA" sz="1600" b="1" dirty="0">
              <a:solidFill>
                <a:srgbClr val="FFFF00"/>
              </a:solidFill>
            </a:endParaRPr>
          </a:p>
        </p:txBody>
      </p:sp>
      <p:pic>
        <p:nvPicPr>
          <p:cNvPr id="7" name="عنصر نائب للمحتوى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28788"/>
            <a:ext cx="10113963" cy="4546243"/>
          </a:xfrm>
        </p:spPr>
      </p:pic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C1F40-409E-4E8B-B68E-154C0AD92EF8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4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050" y="6500833"/>
            <a:ext cx="609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9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Y" dirty="0" smtClean="0">
                <a:solidFill>
                  <a:srgbClr val="FF0000"/>
                </a:solidFill>
              </a:rPr>
              <a:t>التجريب 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10" name="عنصر نائب للمحتوى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804" y="1529411"/>
            <a:ext cx="3721996" cy="1935006"/>
          </a:xfr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001" y="3704778"/>
            <a:ext cx="2466975" cy="184785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05" y="3599779"/>
            <a:ext cx="2985149" cy="2889697"/>
          </a:xfrm>
          <a:prstGeom prst="rect">
            <a:avLst/>
          </a:prstGeom>
        </p:spPr>
      </p:pic>
      <p:sp>
        <p:nvSpPr>
          <p:cNvPr id="11" name="مستطيل مستدير الزوايا 10"/>
          <p:cNvSpPr/>
          <p:nvPr/>
        </p:nvSpPr>
        <p:spPr>
          <a:xfrm>
            <a:off x="7379594" y="5552628"/>
            <a:ext cx="3812147" cy="9144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dirty="0" smtClean="0">
                <a:solidFill>
                  <a:srgbClr val="FFFF00"/>
                </a:solidFill>
              </a:rPr>
              <a:t>أعط مثال عن فرضية علمية تم التحقق منها تجريبا وتحولت لقانون </a:t>
            </a:r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5B12B-B6BA-4C0C-BFB7-31C1A39FF5AE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304" y="6233375"/>
            <a:ext cx="609600" cy="26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3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55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7734"/>
            <a:ext cx="10515600" cy="4932703"/>
          </a:xfrm>
        </p:spPr>
      </p:pic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E705C-94B3-48EE-861C-33500CB8B558}" type="datetime8">
              <a:rPr lang="ar-SY" smtClean="0"/>
              <a:t>25 حزيران، 19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sz="1200" dirty="0" smtClean="0">
                <a:solidFill>
                  <a:schemeClr val="accent1">
                    <a:lumMod val="75000"/>
                  </a:schemeClr>
                </a:solidFill>
              </a:rPr>
              <a:t>المدرس ماهر صالح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صوت مسجّل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105" y="6500833"/>
            <a:ext cx="609600" cy="2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8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685</Words>
  <Application>Microsoft Office PowerPoint</Application>
  <PresentationFormat>شاشة عريضة</PresentationFormat>
  <Paragraphs>106</Paragraphs>
  <Slides>22</Slides>
  <Notes>0</Notes>
  <HiddenSlides>0</HiddenSlides>
  <MMClips>22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22</vt:i4>
      </vt:variant>
    </vt:vector>
  </HeadingPairs>
  <TitlesOfParts>
    <vt:vector size="31" baseType="lpstr">
      <vt:lpstr>Arial</vt:lpstr>
      <vt:lpstr>Calibri</vt:lpstr>
      <vt:lpstr>Century Gothic</vt:lpstr>
      <vt:lpstr>Simplified Arabic</vt:lpstr>
      <vt:lpstr>Tahoma</vt:lpstr>
      <vt:lpstr>Times New Roman</vt:lpstr>
      <vt:lpstr>Wingdings 3</vt:lpstr>
      <vt:lpstr>Office Theme</vt:lpstr>
      <vt:lpstr>ربطة</vt:lpstr>
      <vt:lpstr>  خطوات المعرفة العلميّة    </vt:lpstr>
      <vt:lpstr>  هل سألت نفسك عن الخطوات التي   اتبعها نيوتن أو أرخميدس حتى وصلوا إلى نظرياتهم   </vt:lpstr>
      <vt:lpstr>عرض تقديمي في PowerPoint</vt:lpstr>
      <vt:lpstr>  الملاحظة   </vt:lpstr>
      <vt:lpstr>عرض تقديمي في PowerPoint</vt:lpstr>
      <vt:lpstr>الفرضية </vt:lpstr>
      <vt:lpstr>عرض تقديمي في PowerPoint</vt:lpstr>
      <vt:lpstr>التجريب </vt:lpstr>
      <vt:lpstr>عرض تقديمي في PowerPoint</vt:lpstr>
      <vt:lpstr>النظرية </vt:lpstr>
      <vt:lpstr>عرض تقديمي في PowerPoint</vt:lpstr>
      <vt:lpstr>التقويم </vt:lpstr>
      <vt:lpstr> ب- أميز بين النظريات الاختبارية والنظريات المنطقية الرياضية. </vt:lpstr>
      <vt:lpstr>ح- تجربة واحدة ليست برهاناً قاطعاً على صدق الفرضيّة، أعلل ذلك؟  </vt:lpstr>
      <vt:lpstr>خ- نشوء الفرضيات والتحقّق من صحّتها يجري بوساطة الملاحظات والتجارب العلميّة. لماذا؟  </vt:lpstr>
      <vt:lpstr>د- لا تتيح أعقد وأدق الملاحظات العلميّة التغلغل في أعماق الظاهرة وجوهرها. أفسّر ذلك؟</vt:lpstr>
      <vt:lpstr> ذ- أبيّن لماذا تعد التجربة أهم وأبرز وسيلة للمعرفة العلميّة؟</vt:lpstr>
      <vt:lpstr>2- أوضّح سمات النظريات العلميّة. </vt:lpstr>
      <vt:lpstr>3- أوازن بين طريقتي إنشاء الفرضيّة. </vt:lpstr>
      <vt:lpstr>4- أميّز بين الملاحظة العلمية والعادية مستعيناً بالأمثلة. </vt:lpstr>
      <vt:lpstr>5- أصمَم خريطة ذهنية أوضح من خلالها مراحل تكون النظرية العلمية. </vt:lpstr>
      <vt:lpstr>7- ـ أعالج الموضوع الآتي:     أ- أقدّم رؤية عن النظريّة العلميّة ومراحل تكونها وأهميّتها في البحث العلمي.   </vt:lpstr>
    </vt:vector>
  </TitlesOfParts>
  <Company>Microsoft (C)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asus</dc:creator>
  <cp:lastModifiedBy>asus</cp:lastModifiedBy>
  <cp:revision>37</cp:revision>
  <dcterms:created xsi:type="dcterms:W3CDTF">2019-06-24T07:25:08Z</dcterms:created>
  <dcterms:modified xsi:type="dcterms:W3CDTF">2019-06-25T14:02:35Z</dcterms:modified>
</cp:coreProperties>
</file>