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6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1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6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1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E1CD-D3B8-4FD8-8943-94AE40496D84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3EEA7-21A2-4AF9-AE02-ECABD39C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5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73135" y="2668530"/>
            <a:ext cx="9144000" cy="1886844"/>
          </a:xfrm>
        </p:spPr>
        <p:txBody>
          <a:bodyPr/>
          <a:lstStyle/>
          <a:p>
            <a:r>
              <a:rPr lang="ar-SY" b="1" dirty="0">
                <a:solidFill>
                  <a:srgbClr val="FF0000"/>
                </a:solidFill>
                <a:cs typeface="DecoType Naskh" panose="02010400000000000000" pitchFamily="2" charset="-78"/>
              </a:rPr>
              <a:t>المجتمع ومكوناته</a:t>
            </a:r>
            <a:r>
              <a:rPr lang="en-US" dirty="0">
                <a:solidFill>
                  <a:srgbClr val="FF0000"/>
                </a:solidFill>
                <a:cs typeface="DecoType Naskh" panose="020104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DecoType Naskh" panose="02010400000000000000" pitchFamily="2" charset="-78"/>
              </a:rPr>
            </a:br>
            <a:endParaRPr lang="en-US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pic>
        <p:nvPicPr>
          <p:cNvPr id="3" name="Clay04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92" y="2897746"/>
            <a:ext cx="480811" cy="1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66258" y="37899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Y" sz="5400" dirty="0" smtClean="0">
                <a:solidFill>
                  <a:srgbClr val="7030A0"/>
                </a:solidFill>
                <a:cs typeface="DecoType Naskh" panose="02010400000000000000" pitchFamily="2" charset="-78"/>
              </a:rPr>
              <a:t>قضية للمناقشة </a:t>
            </a:r>
            <a:endParaRPr lang="en-US" sz="5400" dirty="0">
              <a:solidFill>
                <a:srgbClr val="7030A0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24348" y="5333596"/>
            <a:ext cx="8427720" cy="1798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4400" dirty="0">
                <a:solidFill>
                  <a:srgbClr val="FF0000"/>
                </a:solidFill>
                <a:cs typeface="DecoType Naskh" panose="02010400000000000000" pitchFamily="2" charset="-78"/>
              </a:rPr>
              <a:t>هناك من يرى  بأنه لا يشكل العيش في قطعة أرض واحدة لفترة طويلة من الزمن الأساس في بناء المجتمع</a:t>
            </a:r>
            <a:endParaRPr lang="en-US" sz="4400" dirty="0">
              <a:solidFill>
                <a:srgbClr val="FF000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endParaRPr lang="en-US" sz="4400" dirty="0"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337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9436" y="500062"/>
            <a:ext cx="10515600" cy="1325563"/>
          </a:xfrm>
        </p:spPr>
        <p:txBody>
          <a:bodyPr/>
          <a:lstStyle/>
          <a:p>
            <a:r>
              <a:rPr lang="ar-SY" dirty="0">
                <a:solidFill>
                  <a:srgbClr val="C00000"/>
                </a:solidFill>
                <a:cs typeface="DecoType Naskh" panose="02010400000000000000" pitchFamily="2" charset="-78"/>
              </a:rPr>
              <a:t>1- ما هو تصورك عن المجتمع ؟</a:t>
            </a:r>
            <a:r>
              <a:rPr lang="en-US" dirty="0">
                <a:cs typeface="DecoType Naskh" panose="02010400000000000000" pitchFamily="2" charset="-78"/>
              </a:rPr>
              <a:t/>
            </a:r>
            <a:br>
              <a:rPr lang="en-US" dirty="0">
                <a:cs typeface="DecoType Naskh" panose="02010400000000000000" pitchFamily="2" charset="-78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07476" y="5150717"/>
            <a:ext cx="5435138" cy="718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Y" sz="4400" dirty="0" smtClean="0">
                <a:solidFill>
                  <a:srgbClr val="00B0F0"/>
                </a:solidFill>
                <a:cs typeface="DecoType Naskh" panose="02010400000000000000" pitchFamily="2" charset="-78"/>
              </a:rPr>
              <a:t>3- </a:t>
            </a:r>
            <a:r>
              <a:rPr lang="ar-SY" sz="4400" dirty="0">
                <a:solidFill>
                  <a:srgbClr val="00B0F0"/>
                </a:solidFill>
                <a:cs typeface="DecoType Naskh" panose="02010400000000000000" pitchFamily="2" charset="-78"/>
              </a:rPr>
              <a:t>إلى أي مدى تساهم المعرفة والتنمية المستدامة بتقدم مجتمعك ؟</a:t>
            </a:r>
            <a:endParaRPr lang="en-US" sz="4400" dirty="0">
              <a:solidFill>
                <a:srgbClr val="00B0F0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endParaRPr lang="en-US" sz="4400" dirty="0">
              <a:cs typeface="DecoType Naskh" panose="020104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52442" y="3019086"/>
            <a:ext cx="47965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400" dirty="0">
                <a:solidFill>
                  <a:srgbClr val="00B050"/>
                </a:solidFill>
                <a:cs typeface="DecoType Naskh" panose="02010400000000000000" pitchFamily="2" charset="-78"/>
              </a:rPr>
              <a:t>2- ما هي أسس بناؤه برأيك ؟</a:t>
            </a:r>
            <a:endParaRPr lang="en-US" sz="4400" dirty="0">
              <a:solidFill>
                <a:srgbClr val="00B050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8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35286" y="250680"/>
            <a:ext cx="4238105" cy="1325563"/>
          </a:xfrm>
        </p:spPr>
        <p:txBody>
          <a:bodyPr/>
          <a:lstStyle/>
          <a:p>
            <a:pPr algn="ctr"/>
            <a:r>
              <a:rPr lang="ar-SY" dirty="0">
                <a:solidFill>
                  <a:srgbClr val="FF0000"/>
                </a:solidFill>
                <a:cs typeface="DecoType Naskh" panose="02010400000000000000" pitchFamily="2" charset="-78"/>
              </a:rPr>
              <a:t>تعريف </a:t>
            </a:r>
            <a:r>
              <a:rPr lang="ar-SY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المجتمع</a:t>
            </a:r>
            <a:r>
              <a:rPr lang="en-US" dirty="0">
                <a:solidFill>
                  <a:srgbClr val="FF0000"/>
                </a:solidFill>
                <a:cs typeface="DecoType Naskh" panose="020104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DecoType Naskh" panose="02010400000000000000" pitchFamily="2" charset="-78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37266" y="1426614"/>
            <a:ext cx="606690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4000" dirty="0" smtClean="0">
                <a:solidFill>
                  <a:srgbClr val="FF33CC"/>
                </a:solidFill>
                <a:cs typeface="DecoType Naskh" panose="02010400000000000000" pitchFamily="2" charset="-78"/>
              </a:rPr>
              <a:t>المجتمع </a:t>
            </a:r>
            <a:r>
              <a:rPr lang="ar-SY" sz="4000" dirty="0">
                <a:solidFill>
                  <a:srgbClr val="FF33CC"/>
                </a:solidFill>
                <a:cs typeface="DecoType Naskh" panose="02010400000000000000" pitchFamily="2" charset="-78"/>
              </a:rPr>
              <a:t>هو:</a:t>
            </a:r>
            <a:r>
              <a:rPr lang="ar-SY" sz="4000" dirty="0">
                <a:cs typeface="DecoType Naskh" panose="02010400000000000000" pitchFamily="2" charset="-78"/>
              </a:rPr>
              <a:t> </a:t>
            </a:r>
            <a:r>
              <a:rPr lang="ar-SY" sz="4000" dirty="0">
                <a:solidFill>
                  <a:srgbClr val="0070C0"/>
                </a:solidFill>
                <a:cs typeface="DecoType Naskh" panose="02010400000000000000" pitchFamily="2" charset="-78"/>
              </a:rPr>
              <a:t>مجموعات كبيرة من الأفراد تتواصل مع بعضها وفق بنى اجتماعية مستقرة نسبيا تنظم آليات التفاعل بينها، وفق معايير اجتماعية وأخلاقية توجه أنماط السلوك الفردي والجماعي نحو وحدتها.</a:t>
            </a:r>
            <a:endParaRPr lang="en-US" sz="4000" dirty="0">
              <a:solidFill>
                <a:srgbClr val="0070C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endParaRPr lang="en-US" sz="4000" dirty="0"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722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98671" y="1115204"/>
            <a:ext cx="2759433" cy="1325563"/>
          </a:xfrm>
        </p:spPr>
        <p:txBody>
          <a:bodyPr>
            <a:noAutofit/>
          </a:bodyPr>
          <a:lstStyle/>
          <a:p>
            <a:pPr marL="0" indent="0" algn="ctr"/>
            <a:r>
              <a:rPr lang="ar-SY" sz="3200" dirty="0">
                <a:solidFill>
                  <a:srgbClr val="FF0000"/>
                </a:solidFill>
                <a:latin typeface="+mn-lt"/>
                <a:ea typeface="+mn-ea"/>
                <a:cs typeface="DecoType Naskh Special" panose="02010000000000000000" pitchFamily="2" charset="-78"/>
              </a:rPr>
              <a:t>مكونات المجتمع: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DecoType Naskh Special" panose="02010000000000000000" pitchFamily="2" charset="-78"/>
              </a:rPr>
              <a:t/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DecoType Naskh Special" panose="02010000000000000000" pitchFamily="2" charset="-78"/>
              </a:rPr>
            </a:br>
            <a:r>
              <a:rPr lang="ar-SY" sz="3200" dirty="0">
                <a:solidFill>
                  <a:srgbClr val="0070C0"/>
                </a:solidFill>
                <a:latin typeface="+mn-lt"/>
                <a:ea typeface="+mn-ea"/>
                <a:cs typeface="DecoType Naskh Special" panose="02010000000000000000" pitchFamily="2" charset="-78"/>
              </a:rPr>
              <a:t>يتفق معظم الباحثين الاجتماعيين على تنوع العناصر التي يتكون منها المجتمع ومن أهمها: </a:t>
            </a:r>
            <a:r>
              <a:rPr lang="en-US" sz="3200" dirty="0">
                <a:cs typeface="DecoType Naskh" panose="02010400000000000000" pitchFamily="2" charset="-78"/>
              </a:rPr>
              <a:t/>
            </a:r>
            <a:br>
              <a:rPr lang="en-US" sz="3200" dirty="0">
                <a:cs typeface="DecoType Naskh" panose="02010400000000000000" pitchFamily="2" charset="-78"/>
              </a:rPr>
            </a:br>
            <a:endParaRPr lang="en-US" sz="3200" dirty="0"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65518" y="4426453"/>
            <a:ext cx="3025740" cy="238802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ar-SY" sz="3600" dirty="0" smtClean="0">
                <a:solidFill>
                  <a:srgbClr val="FF0000"/>
                </a:solidFill>
                <a:cs typeface="DecoType Naskh Special" panose="02010000000000000000" pitchFamily="2" charset="-78"/>
              </a:rPr>
              <a:t>2- </a:t>
            </a:r>
            <a:r>
              <a:rPr lang="ar-SY" sz="3600" dirty="0">
                <a:solidFill>
                  <a:srgbClr val="FF0000"/>
                </a:solidFill>
                <a:cs typeface="DecoType Naskh Special" panose="02010000000000000000" pitchFamily="2" charset="-78"/>
              </a:rPr>
              <a:t>المعايير والقيم الاجتماعية : </a:t>
            </a:r>
            <a:r>
              <a:rPr lang="ar-SY" sz="3600" dirty="0">
                <a:solidFill>
                  <a:srgbClr val="C00000"/>
                </a:solidFill>
                <a:cs typeface="DecoType Naskh Special" panose="02010000000000000000" pitchFamily="2" charset="-78"/>
              </a:rPr>
              <a:t>هي الموجهة للسلوك الفردي والجماعي، وتسهم في تحقيق وحدة المجتمع، وغالبا ما يؤدي تناقضها إلى انقسام المجتمع وبعثرة مكوناته، وانتفائه بوصفه مجتمعاً.</a:t>
            </a:r>
            <a:endParaRPr lang="en-US" sz="3600" dirty="0">
              <a:solidFill>
                <a:srgbClr val="C00000"/>
              </a:solidFill>
              <a:cs typeface="DecoType Naskh Special" panose="02010000000000000000" pitchFamily="2" charset="-78"/>
            </a:endParaRPr>
          </a:p>
          <a:p>
            <a:pPr marL="0" indent="0" algn="ctr">
              <a:buNone/>
            </a:pPr>
            <a:endParaRPr lang="en-US" sz="3600" dirty="0">
              <a:cs typeface="DecoType Naskh Special" panose="020100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912228" y="4426453"/>
            <a:ext cx="3120043" cy="219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SY" sz="2500" dirty="0">
                <a:solidFill>
                  <a:schemeClr val="accent4">
                    <a:lumMod val="50000"/>
                  </a:schemeClr>
                </a:solidFill>
                <a:cs typeface="DecoType Naskh Special" panose="02010000000000000000" pitchFamily="2" charset="-78"/>
              </a:rPr>
              <a:t>أفكر - أستنتج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SY" sz="2500" dirty="0">
                <a:solidFill>
                  <a:srgbClr val="0070C0"/>
                </a:solidFill>
                <a:cs typeface="DecoType Naskh Special" panose="02010000000000000000" pitchFamily="2" charset="-78"/>
              </a:rPr>
              <a:t>يقول </a:t>
            </a:r>
            <a:r>
              <a:rPr lang="ar-SY" sz="2500" dirty="0" err="1">
                <a:solidFill>
                  <a:srgbClr val="0070C0"/>
                </a:solidFill>
                <a:cs typeface="DecoType Naskh Special" panose="02010000000000000000" pitchFamily="2" charset="-78"/>
              </a:rPr>
              <a:t>لافونتين:"ساعدوا</a:t>
            </a:r>
            <a:r>
              <a:rPr lang="ar-SY" sz="2500" dirty="0">
                <a:solidFill>
                  <a:srgbClr val="0070C0"/>
                </a:solidFill>
                <a:cs typeface="DecoType Naskh Special" panose="02010000000000000000" pitchFamily="2" charset="-78"/>
              </a:rPr>
              <a:t> بعضكم بعضا، فواحد كم ليس وحيدا في الطريق، بل هو جزء من قافلة تمشي نحو </a:t>
            </a:r>
            <a:r>
              <a:rPr lang="ar-SY" sz="2500" dirty="0" smtClean="0">
                <a:solidFill>
                  <a:srgbClr val="0070C0"/>
                </a:solidFill>
                <a:cs typeface="DecoType Naskh Special" panose="02010000000000000000" pitchFamily="2" charset="-78"/>
              </a:rPr>
              <a:t>الهدف"</a:t>
            </a:r>
            <a:endParaRPr lang="en-US" sz="2500" dirty="0" smtClean="0">
              <a:solidFill>
                <a:srgbClr val="0070C0"/>
              </a:solidFill>
              <a:cs typeface="DecoType Naskh Special" panose="02010000000000000000" pitchFamily="2" charset="-78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SY" sz="2500" dirty="0" smtClean="0">
                <a:solidFill>
                  <a:srgbClr val="0070C0"/>
                </a:solidFill>
                <a:cs typeface="DecoType Naskh Special" panose="02010000000000000000" pitchFamily="2" charset="-78"/>
              </a:rPr>
              <a:t>ما الرسالة التي أراد لافونتين إيصالها للأفراد؟</a:t>
            </a:r>
            <a:endParaRPr lang="en-US" sz="2500" dirty="0">
              <a:solidFill>
                <a:srgbClr val="0070C0"/>
              </a:solidFill>
              <a:cs typeface="DecoType Naskh Special" panose="02010000000000000000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03271" y="484735"/>
            <a:ext cx="29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dirty="0">
                <a:solidFill>
                  <a:srgbClr val="7030A0"/>
                </a:solidFill>
                <a:cs typeface="DecoType Naskh Special" panose="02010000000000000000" pitchFamily="2" charset="-78"/>
              </a:rPr>
              <a:t>1- </a:t>
            </a:r>
            <a:r>
              <a:rPr lang="ar-SY" sz="2800" dirty="0">
                <a:solidFill>
                  <a:srgbClr val="FF0000"/>
                </a:solidFill>
                <a:cs typeface="DecoType Naskh Special" panose="02010000000000000000" pitchFamily="2" charset="-78"/>
              </a:rPr>
              <a:t>الأفراد : </a:t>
            </a:r>
            <a:r>
              <a:rPr lang="ar-SY" sz="2800" dirty="0">
                <a:solidFill>
                  <a:srgbClr val="C00000"/>
                </a:solidFill>
                <a:cs typeface="DecoType Naskh Special" panose="02010000000000000000" pitchFamily="2" charset="-78"/>
              </a:rPr>
              <a:t>هم المادة الأساسية في كل تشكل اجتماعي، وإن السعي لتلبية حاجاتهم يشكل الهدف الأساسي لتنظيمهم الاجتماعي.</a:t>
            </a:r>
            <a:endParaRPr lang="en-US" sz="2800" dirty="0">
              <a:solidFill>
                <a:srgbClr val="C00000"/>
              </a:solidFill>
              <a:cs typeface="DecoType Naskh Special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09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4986" y="555615"/>
            <a:ext cx="8521931" cy="1325563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  <a:cs typeface="DecoType Naskh Extensions" panose="02010400000000000000" pitchFamily="2" charset="-78"/>
              </a:rPr>
              <a:t>3</a:t>
            </a:r>
            <a:r>
              <a:rPr lang="ar-SY" dirty="0">
                <a:solidFill>
                  <a:srgbClr val="FF0000"/>
                </a:solidFill>
                <a:cs typeface="DecoType Naskh Extensions" panose="02010400000000000000" pitchFamily="2" charset="-78"/>
              </a:rPr>
              <a:t>- السلطة الاجتماعية: </a:t>
            </a:r>
            <a:r>
              <a:rPr lang="ar-SY" dirty="0">
                <a:solidFill>
                  <a:srgbClr val="0070C0"/>
                </a:solidFill>
                <a:cs typeface="DecoType Naskh Extensions" panose="02010400000000000000" pitchFamily="2" charset="-78"/>
              </a:rPr>
              <a:t>وتشكل القوة التي تستقطب الأفراد، وتدفعهم إلى التكيف معها، وتمثل بالنسبة إليهم مصدر وحدتهم.</a:t>
            </a:r>
            <a:r>
              <a:rPr lang="en-US" dirty="0">
                <a:cs typeface="DecoType Naskh Extensions" panose="02010400000000000000" pitchFamily="2" charset="-78"/>
              </a:rPr>
              <a:t/>
            </a:r>
            <a:br>
              <a:rPr lang="en-US" dirty="0">
                <a:cs typeface="DecoType Naskh Extensions" panose="02010400000000000000" pitchFamily="2" charset="-78"/>
              </a:rPr>
            </a:br>
            <a:endParaRPr lang="en-US" dirty="0">
              <a:cs typeface="DecoType Naskh Extensions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23361" y="2124882"/>
            <a:ext cx="7273287" cy="12759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ar-SY" sz="4000" dirty="0">
                <a:solidFill>
                  <a:srgbClr val="FF0000"/>
                </a:solidFill>
                <a:latin typeface="+mj-lt"/>
                <a:ea typeface="+mj-ea"/>
                <a:cs typeface="DecoType Naskh Extensions" panose="02010400000000000000" pitchFamily="2" charset="-78"/>
              </a:rPr>
              <a:t> </a:t>
            </a:r>
            <a:endParaRPr lang="en-US" sz="4000" dirty="0">
              <a:solidFill>
                <a:srgbClr val="FF0000"/>
              </a:solidFill>
              <a:latin typeface="+mj-lt"/>
              <a:ea typeface="+mj-ea"/>
              <a:cs typeface="DecoType Naskh Extensions" panose="02010400000000000000" pitchFamily="2" charset="-7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ar-SY" sz="4000" dirty="0">
                <a:solidFill>
                  <a:srgbClr val="FF0000"/>
                </a:solidFill>
                <a:latin typeface="+mj-lt"/>
                <a:ea typeface="+mj-ea"/>
                <a:cs typeface="DecoType Naskh Extensions" panose="02010400000000000000" pitchFamily="2" charset="-78"/>
              </a:rPr>
              <a:t>4- البيئة الحاضنة للمجتمع</a:t>
            </a:r>
            <a:r>
              <a:rPr lang="ar-SY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DecoType Naskh Extensions" panose="02010400000000000000" pitchFamily="2" charset="-78"/>
              </a:rPr>
              <a:t>:  </a:t>
            </a:r>
            <a:r>
              <a:rPr lang="ar-SY" sz="4000" dirty="0">
                <a:solidFill>
                  <a:srgbClr val="C00000"/>
                </a:solidFill>
                <a:latin typeface="+mj-lt"/>
                <a:ea typeface="+mj-ea"/>
                <a:cs typeface="DecoType Naskh Extensions" panose="02010400000000000000" pitchFamily="2" charset="-78"/>
              </a:rPr>
              <a:t>وهي الوسط التي يتفاعل المجتمع من خلاله مع المجتمعات الأخرى.</a:t>
            </a:r>
            <a:endParaRPr lang="en-US" sz="4000" dirty="0">
              <a:solidFill>
                <a:srgbClr val="C00000"/>
              </a:solidFill>
              <a:latin typeface="+mj-lt"/>
              <a:ea typeface="+mj-ea"/>
              <a:cs typeface="DecoType Naskh Extensions" panose="02010400000000000000" pitchFamily="2" charset="-78"/>
            </a:endParaRP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مستطيل 3"/>
          <p:cNvSpPr/>
          <p:nvPr/>
        </p:nvSpPr>
        <p:spPr>
          <a:xfrm>
            <a:off x="881214" y="5334626"/>
            <a:ext cx="582563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Y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استنتج مكونات أخرى للمجتمع  بالتعاون مع مدرسك 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79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07677" y="980902"/>
            <a:ext cx="3041073" cy="3388762"/>
          </a:xfrm>
        </p:spPr>
        <p:txBody>
          <a:bodyPr>
            <a:noAutofit/>
          </a:bodyPr>
          <a:lstStyle/>
          <a:p>
            <a:pPr marL="0" indent="0" algn="ctr"/>
            <a:r>
              <a:rPr lang="ar-SY" sz="3600" dirty="0">
                <a:solidFill>
                  <a:srgbClr val="0070C0"/>
                </a:solidFill>
                <a:cs typeface="DecoType Naskh Extensions" panose="02010400000000000000" pitchFamily="2" charset="-78"/>
              </a:rPr>
              <a:t>خصائص المجتمع: </a:t>
            </a:r>
            <a:r>
              <a:rPr lang="en-US" sz="3600" dirty="0">
                <a:cs typeface="DecoType Naskh Extensions" panose="02010400000000000000" pitchFamily="2" charset="-78"/>
              </a:rPr>
              <a:t/>
            </a:r>
            <a:br>
              <a:rPr lang="en-US" sz="3600" dirty="0">
                <a:cs typeface="DecoType Naskh Extensions" panose="02010400000000000000" pitchFamily="2" charset="-78"/>
              </a:rPr>
            </a:br>
            <a:r>
              <a:rPr lang="ar-SY" sz="3600" dirty="0">
                <a:cs typeface="DecoType Naskh Extensions" panose="02010400000000000000" pitchFamily="2" charset="-78"/>
              </a:rPr>
              <a:t> للمجتمع الإنساني مجموعة من الخصائص التي تميزه عن التجمعات غير الإنسانية، ومنها:</a:t>
            </a:r>
            <a:r>
              <a:rPr lang="en-US" sz="3600" dirty="0">
                <a:cs typeface="DecoType Naskh Extensions" panose="02010400000000000000" pitchFamily="2" charset="-78"/>
              </a:rPr>
              <a:t/>
            </a:r>
            <a:br>
              <a:rPr lang="en-US" sz="3600" dirty="0">
                <a:cs typeface="DecoType Naskh Extensions" panose="02010400000000000000" pitchFamily="2" charset="-78"/>
              </a:rPr>
            </a:br>
            <a:endParaRPr lang="en-US" sz="3600" dirty="0">
              <a:cs typeface="DecoType Naskh Extensions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8297" y="3857179"/>
            <a:ext cx="3203171" cy="16497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DecoType Naskh" panose="02010400000000000000" pitchFamily="2" charset="-78"/>
              </a:rPr>
              <a:t> 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ar-SY" sz="27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DecoType Naskh" panose="02010400000000000000" pitchFamily="2" charset="-78"/>
              </a:rPr>
              <a:t>4- التعايش: </a:t>
            </a:r>
            <a:r>
              <a:rPr lang="ar-SY" sz="2700" dirty="0">
                <a:solidFill>
                  <a:srgbClr val="0070C0"/>
                </a:solidFill>
                <a:latin typeface="+mj-lt"/>
                <a:ea typeface="+mj-ea"/>
                <a:cs typeface="DecoType Naskh" panose="02010400000000000000" pitchFamily="2" charset="-78"/>
              </a:rPr>
              <a:t>يساعد الأفراد والجماعات ومكونات المجتمع المختلفة على التفاعل الإيجابي مع بعضها، بالرغم من الفروق والاختلافات. </a:t>
            </a:r>
            <a:endParaRPr lang="en-US" sz="2700" dirty="0">
              <a:solidFill>
                <a:srgbClr val="0070C0"/>
              </a:solidFill>
              <a:latin typeface="+mj-lt"/>
              <a:ea typeface="+mj-ea"/>
              <a:cs typeface="DecoType Naskh" panose="020104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313025" y="593106"/>
            <a:ext cx="2676697" cy="242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Y" sz="2700" dirty="0">
                <a:solidFill>
                  <a:srgbClr val="FF0000"/>
                </a:solidFill>
                <a:latin typeface="+mj-lt"/>
                <a:ea typeface="+mj-ea"/>
                <a:cs typeface="DecoType Naskh" panose="02010400000000000000" pitchFamily="2" charset="-78"/>
              </a:rPr>
              <a:t>1- التكيف: </a:t>
            </a:r>
            <a:r>
              <a:rPr lang="ar-SY" sz="2700" dirty="0">
                <a:solidFill>
                  <a:srgbClr val="0070C0"/>
                </a:solidFill>
                <a:latin typeface="+mj-lt"/>
                <a:ea typeface="+mj-ea"/>
                <a:cs typeface="DecoType Naskh" panose="02010400000000000000" pitchFamily="2" charset="-78"/>
              </a:rPr>
              <a:t>يراد به قدرة المجتمع على التوافق مع البيئة الحاضنة له على المستويين الداخلي والخارجي من خلال التغلب على التحديات التي تواجهه.</a:t>
            </a:r>
            <a:endParaRPr lang="en-US" sz="2700" dirty="0">
              <a:solidFill>
                <a:srgbClr val="0070C0"/>
              </a:solidFill>
              <a:latin typeface="+mj-lt"/>
              <a:ea typeface="+mj-ea"/>
              <a:cs typeface="DecoType Naskh" panose="02010400000000000000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6641" y="686978"/>
            <a:ext cx="2985305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Y" sz="2700" dirty="0">
                <a:solidFill>
                  <a:srgbClr val="7030A0"/>
                </a:solidFill>
                <a:latin typeface="+mj-lt"/>
                <a:ea typeface="+mj-ea"/>
                <a:cs typeface="DecoType Naskh" panose="02010400000000000000" pitchFamily="2" charset="-78"/>
              </a:rPr>
              <a:t>2- التجدد الذاتي:  </a:t>
            </a:r>
            <a:r>
              <a:rPr lang="ar-SY" sz="2700" dirty="0">
                <a:solidFill>
                  <a:srgbClr val="FF0000"/>
                </a:solidFill>
                <a:latin typeface="+mj-lt"/>
                <a:ea typeface="+mj-ea"/>
                <a:cs typeface="DecoType Naskh" panose="02010400000000000000" pitchFamily="2" charset="-78"/>
              </a:rPr>
              <a:t>ويعني أن المجتمع يعيد إنتاج نفسه بنفسه على مدار حقبة زمنية طويلة فالفرد داخل المجتمع يعيد تكوين ذاته ومجتمعه مع تغير الظروف  بشكل مستمر.</a:t>
            </a:r>
            <a:endParaRPr lang="en-US" sz="2700" dirty="0">
              <a:solidFill>
                <a:srgbClr val="FF0000"/>
              </a:solidFill>
              <a:latin typeface="+mj-lt"/>
              <a:ea typeface="+mj-ea"/>
              <a:cs typeface="DecoType Naskh" panose="020104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43753" y="3857179"/>
            <a:ext cx="281524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27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DecoType Naskh" panose="02010400000000000000" pitchFamily="2" charset="-78"/>
              </a:rPr>
              <a:t>3- الاستقلالية: </a:t>
            </a:r>
            <a:r>
              <a:rPr lang="ar-SY" sz="2700" dirty="0">
                <a:solidFill>
                  <a:srgbClr val="FF0000"/>
                </a:solidFill>
                <a:latin typeface="+mj-lt"/>
                <a:ea typeface="+mj-ea"/>
                <a:cs typeface="DecoType Naskh" panose="02010400000000000000" pitchFamily="2" charset="-78"/>
              </a:rPr>
              <a:t>تنطوي على الشعور بالهوية الذاتية التي تميز المجتمع عن غيره من المجتمعات، بما تحمله من خصوصيات ثقافية واجتماعية وتاريخية تشكل مصدر اعتزاز الأفراد بانتمائهم إليها.</a:t>
            </a:r>
            <a:endParaRPr lang="en-US" sz="2700" dirty="0">
              <a:solidFill>
                <a:srgbClr val="FF0000"/>
              </a:solidFill>
              <a:latin typeface="+mj-lt"/>
              <a:ea typeface="+mj-ea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48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27760" y="0"/>
            <a:ext cx="10515600" cy="1325563"/>
          </a:xfrm>
        </p:spPr>
        <p:txBody>
          <a:bodyPr/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التقويم</a:t>
            </a:r>
            <a:r>
              <a:rPr lang="en-US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DecoType Naskh" panose="02010400000000000000" pitchFamily="2" charset="-78"/>
              </a:rPr>
            </a:br>
            <a:endParaRPr lang="en-US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27760" y="878912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Y" sz="2700" dirty="0" smtClean="0">
                <a:solidFill>
                  <a:srgbClr val="FF33CC"/>
                </a:solidFill>
                <a:cs typeface="DecoType Naskh" panose="02010400000000000000" pitchFamily="2" charset="-78"/>
              </a:rPr>
              <a:t>أجب </a:t>
            </a:r>
            <a:r>
              <a:rPr lang="ar-SY" sz="2700" dirty="0">
                <a:solidFill>
                  <a:srgbClr val="FF33CC"/>
                </a:solidFill>
                <a:cs typeface="DecoType Naskh" panose="02010400000000000000" pitchFamily="2" charset="-78"/>
              </a:rPr>
              <a:t>عن الأسئلة التالية:</a:t>
            </a:r>
            <a:endParaRPr lang="en-US" sz="2700" dirty="0">
              <a:solidFill>
                <a:srgbClr val="FF33CC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solidFill>
                  <a:srgbClr val="FF33CC"/>
                </a:solidFill>
                <a:cs typeface="DecoType Naskh" panose="02010400000000000000" pitchFamily="2" charset="-78"/>
              </a:rPr>
              <a:t>أولا: عرف ما يلي: المجتمع – التكيف – المعايير والقيم الاجتماعية</a:t>
            </a:r>
            <a:r>
              <a:rPr lang="ar-SY" sz="2700" dirty="0" smtClean="0">
                <a:solidFill>
                  <a:srgbClr val="FF33CC"/>
                </a:solidFill>
                <a:cs typeface="DecoType Naskh" panose="02010400000000000000" pitchFamily="2" charset="-78"/>
              </a:rPr>
              <a:t>؟</a:t>
            </a:r>
            <a:endParaRPr lang="en-US" sz="2700" dirty="0" smtClean="0">
              <a:solidFill>
                <a:srgbClr val="FF33CC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endParaRPr lang="en-US" sz="2700" dirty="0"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solidFill>
                  <a:srgbClr val="7030A0"/>
                </a:solidFill>
                <a:cs typeface="DecoType Naskh" panose="02010400000000000000" pitchFamily="2" charset="-78"/>
              </a:rPr>
              <a:t>ثانيا: علل ما يأتي: </a:t>
            </a:r>
            <a:endParaRPr lang="en-US" sz="2700" dirty="0">
              <a:solidFill>
                <a:srgbClr val="7030A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solidFill>
                  <a:srgbClr val="7030A0"/>
                </a:solidFill>
                <a:cs typeface="DecoType Naskh" panose="02010400000000000000" pitchFamily="2" charset="-78"/>
              </a:rPr>
              <a:t>أ - أهمية السلطة في المجتمع؟</a:t>
            </a:r>
            <a:endParaRPr lang="en-US" sz="2700" dirty="0">
              <a:solidFill>
                <a:srgbClr val="7030A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solidFill>
                  <a:srgbClr val="7030A0"/>
                </a:solidFill>
                <a:cs typeface="DecoType Naskh" panose="02010400000000000000" pitchFamily="2" charset="-78"/>
              </a:rPr>
              <a:t>ب- الأفراد هم الأساس الذي يبنى عليه المجتمع؟</a:t>
            </a:r>
            <a:endParaRPr lang="en-US" sz="2700" dirty="0">
              <a:solidFill>
                <a:srgbClr val="7030A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solidFill>
                  <a:srgbClr val="7030A0"/>
                </a:solidFill>
                <a:cs typeface="DecoType Naskh" panose="02010400000000000000" pitchFamily="2" charset="-78"/>
              </a:rPr>
              <a:t>ج- ضرورة التعايش في المجتمع</a:t>
            </a:r>
            <a:r>
              <a:rPr lang="ar-SY" sz="2700" dirty="0" smtClean="0">
                <a:solidFill>
                  <a:srgbClr val="7030A0"/>
                </a:solidFill>
                <a:cs typeface="DecoType Naskh" panose="02010400000000000000" pitchFamily="2" charset="-78"/>
              </a:rPr>
              <a:t>؟</a:t>
            </a:r>
            <a:endParaRPr lang="en-US" sz="2700" dirty="0" smtClean="0">
              <a:solidFill>
                <a:srgbClr val="7030A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endParaRPr lang="en-US" sz="2700" dirty="0"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solidFill>
                  <a:srgbClr val="002060"/>
                </a:solidFill>
                <a:cs typeface="DecoType Naskh" panose="02010400000000000000" pitchFamily="2" charset="-78"/>
              </a:rPr>
              <a:t>ثالثا: فسّر القول التالي: " إن الحياة في غابة أفضل من الحياة في مجتمع دون قانون"</a:t>
            </a:r>
            <a:endParaRPr lang="en-US" sz="2700" dirty="0">
              <a:solidFill>
                <a:srgbClr val="00206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cs typeface="DecoType Naskh" panose="02010400000000000000" pitchFamily="2" charset="-78"/>
              </a:rPr>
              <a:t> </a:t>
            </a:r>
            <a:endParaRPr lang="en-US" sz="2700" dirty="0"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solidFill>
                  <a:srgbClr val="FF0000"/>
                </a:solidFill>
                <a:cs typeface="DecoType Naskh" panose="02010400000000000000" pitchFamily="2" charset="-78"/>
              </a:rPr>
              <a:t>رابعا: الموضوع: </a:t>
            </a:r>
            <a:endParaRPr lang="en-US" sz="2700" dirty="0">
              <a:solidFill>
                <a:srgbClr val="FF000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solidFill>
                  <a:srgbClr val="FF0000"/>
                </a:solidFill>
                <a:cs typeface="DecoType Naskh" panose="02010400000000000000" pitchFamily="2" charset="-78"/>
              </a:rPr>
              <a:t>كيف تنعكس مكونات كل مجتمع واختلافها على خصائصه التي تميزه عن غيره من المجتمعات؟</a:t>
            </a:r>
            <a:endParaRPr lang="en-US" sz="2700" dirty="0">
              <a:solidFill>
                <a:srgbClr val="FF000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r>
              <a:rPr lang="ar-SY" sz="2700" dirty="0">
                <a:cs typeface="DecoType Naskh" panose="02010400000000000000" pitchFamily="2" charset="-78"/>
              </a:rPr>
              <a:t> </a:t>
            </a:r>
            <a:endParaRPr lang="en-US" sz="2700" dirty="0"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endParaRPr lang="en-US" sz="2700" dirty="0"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28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354</Words>
  <Application>Microsoft Office PowerPoint</Application>
  <PresentationFormat>شاشة عريضة</PresentationFormat>
  <Paragraphs>38</Paragraphs>
  <Slides>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DecoType Naskh</vt:lpstr>
      <vt:lpstr>DecoType Naskh Extensions</vt:lpstr>
      <vt:lpstr>DecoType Naskh Special</vt:lpstr>
      <vt:lpstr>Times New Roman</vt:lpstr>
      <vt:lpstr>نسق Office</vt:lpstr>
      <vt:lpstr>المجتمع ومكوناته </vt:lpstr>
      <vt:lpstr>قضية للمناقشة </vt:lpstr>
      <vt:lpstr>1- ما هو تصورك عن المجتمع ؟ </vt:lpstr>
      <vt:lpstr>تعريف المجتمع </vt:lpstr>
      <vt:lpstr>مكونات المجتمع: يتفق معظم الباحثين الاجتماعيين على تنوع العناصر التي يتكون منها المجتمع ومن أهمها:  </vt:lpstr>
      <vt:lpstr>3- السلطة الاجتماعية: وتشكل القوة التي تستقطب الأفراد، وتدفعهم إلى التكيف معها، وتمثل بالنسبة إليهم مصدر وحدتهم. </vt:lpstr>
      <vt:lpstr>خصائص المجتمع:   للمجتمع الإنساني مجموعة من الخصائص التي تميزه عن التجمعات غير الإنسانية، ومنها: </vt:lpstr>
      <vt:lpstr>التقويم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المجتمع ومكوناته</dc:title>
  <dc:creator>NEW</dc:creator>
  <cp:lastModifiedBy>asus</cp:lastModifiedBy>
  <cp:revision>7</cp:revision>
  <dcterms:created xsi:type="dcterms:W3CDTF">2017-10-01T10:10:50Z</dcterms:created>
  <dcterms:modified xsi:type="dcterms:W3CDTF">2019-07-02T20:27:09Z</dcterms:modified>
</cp:coreProperties>
</file>