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5" r:id="rId7"/>
    <p:sldId id="261" r:id="rId8"/>
    <p:sldId id="262" r:id="rId9"/>
    <p:sldId id="264" r:id="rId10"/>
    <p:sldId id="263" r:id="rId11"/>
  </p:sldIdLst>
  <p:sldSz cx="12192000" cy="6858000"/>
  <p:notesSz cx="6858000" cy="9144000"/>
  <p:defaultTex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99"/>
    <a:srgbClr val="3366FF"/>
    <a:srgbClr val="008080"/>
    <a:srgbClr val="009999"/>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987" autoAdjust="0"/>
    <p:restoredTop sz="94660"/>
  </p:normalViewPr>
  <p:slideViewPr>
    <p:cSldViewPr snapToGrid="0">
      <p:cViewPr varScale="1">
        <p:scale>
          <a:sx n="74" d="100"/>
          <a:sy n="74" d="100"/>
        </p:scale>
        <p:origin x="53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12345361-D2F5-4C05-884C-AB9D0CB000F3}" type="datetimeFigureOut">
              <a:rPr lang="en-US" smtClean="0"/>
              <a:t>7/2/2019</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E8BF70A0-BFB0-43B4-8252-4DD86E88E055}" type="slidenum">
              <a:rPr lang="en-US" smtClean="0"/>
              <a:t>‹#›</a:t>
            </a:fld>
            <a:endParaRPr lang="en-US"/>
          </a:p>
        </p:txBody>
      </p:sp>
    </p:spTree>
    <p:extLst>
      <p:ext uri="{BB962C8B-B14F-4D97-AF65-F5344CB8AC3E}">
        <p14:creationId xmlns:p14="http://schemas.microsoft.com/office/powerpoint/2010/main" val="3717259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12345361-D2F5-4C05-884C-AB9D0CB000F3}" type="datetimeFigureOut">
              <a:rPr lang="en-US" smtClean="0"/>
              <a:t>7/2/2019</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E8BF70A0-BFB0-43B4-8252-4DD86E88E055}" type="slidenum">
              <a:rPr lang="en-US" smtClean="0"/>
              <a:t>‹#›</a:t>
            </a:fld>
            <a:endParaRPr lang="en-US"/>
          </a:p>
        </p:txBody>
      </p:sp>
    </p:spTree>
    <p:extLst>
      <p:ext uri="{BB962C8B-B14F-4D97-AF65-F5344CB8AC3E}">
        <p14:creationId xmlns:p14="http://schemas.microsoft.com/office/powerpoint/2010/main" val="781631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0" y="365125"/>
            <a:ext cx="2628900" cy="5811838"/>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838200" y="365125"/>
            <a:ext cx="7734300" cy="5811838"/>
          </a:xfrm>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12345361-D2F5-4C05-884C-AB9D0CB000F3}" type="datetimeFigureOut">
              <a:rPr lang="en-US" smtClean="0"/>
              <a:t>7/2/2019</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E8BF70A0-BFB0-43B4-8252-4DD86E88E055}" type="slidenum">
              <a:rPr lang="en-US" smtClean="0"/>
              <a:t>‹#›</a:t>
            </a:fld>
            <a:endParaRPr lang="en-US"/>
          </a:p>
        </p:txBody>
      </p:sp>
    </p:spTree>
    <p:extLst>
      <p:ext uri="{BB962C8B-B14F-4D97-AF65-F5344CB8AC3E}">
        <p14:creationId xmlns:p14="http://schemas.microsoft.com/office/powerpoint/2010/main" val="903614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12345361-D2F5-4C05-884C-AB9D0CB000F3}" type="datetimeFigureOut">
              <a:rPr lang="en-US" smtClean="0"/>
              <a:t>7/2/2019</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E8BF70A0-BFB0-43B4-8252-4DD86E88E055}" type="slidenum">
              <a:rPr lang="en-US" smtClean="0"/>
              <a:t>‹#›</a:t>
            </a:fld>
            <a:endParaRPr lang="en-US"/>
          </a:p>
        </p:txBody>
      </p:sp>
    </p:spTree>
    <p:extLst>
      <p:ext uri="{BB962C8B-B14F-4D97-AF65-F5344CB8AC3E}">
        <p14:creationId xmlns:p14="http://schemas.microsoft.com/office/powerpoint/2010/main" val="479242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1709738"/>
            <a:ext cx="10515600" cy="2852737"/>
          </a:xfrm>
        </p:spPr>
        <p:txBody>
          <a:bodyPr anchor="b"/>
          <a:lstStyle>
            <a:lvl1pPr>
              <a:defRPr sz="6000"/>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تحرير أنماط النص الرئيسي</a:t>
            </a:r>
          </a:p>
        </p:txBody>
      </p:sp>
      <p:sp>
        <p:nvSpPr>
          <p:cNvPr id="4" name="عنصر نائب للتاريخ 3"/>
          <p:cNvSpPr>
            <a:spLocks noGrp="1"/>
          </p:cNvSpPr>
          <p:nvPr>
            <p:ph type="dt" sz="half" idx="10"/>
          </p:nvPr>
        </p:nvSpPr>
        <p:spPr/>
        <p:txBody>
          <a:bodyPr/>
          <a:lstStyle/>
          <a:p>
            <a:fld id="{12345361-D2F5-4C05-884C-AB9D0CB000F3}" type="datetimeFigureOut">
              <a:rPr lang="en-US" smtClean="0"/>
              <a:t>7/2/2019</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E8BF70A0-BFB0-43B4-8252-4DD86E88E055}" type="slidenum">
              <a:rPr lang="en-US" smtClean="0"/>
              <a:t>‹#›</a:t>
            </a:fld>
            <a:endParaRPr lang="en-US"/>
          </a:p>
        </p:txBody>
      </p:sp>
    </p:spTree>
    <p:extLst>
      <p:ext uri="{BB962C8B-B14F-4D97-AF65-F5344CB8AC3E}">
        <p14:creationId xmlns:p14="http://schemas.microsoft.com/office/powerpoint/2010/main" val="2410254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838200" y="1825625"/>
            <a:ext cx="5181600" cy="435133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6172200" y="1825625"/>
            <a:ext cx="5181600" cy="435133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12345361-D2F5-4C05-884C-AB9D0CB000F3}" type="datetimeFigureOut">
              <a:rPr lang="en-US" smtClean="0"/>
              <a:t>7/2/2019</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E8BF70A0-BFB0-43B4-8252-4DD86E88E055}" type="slidenum">
              <a:rPr lang="en-US" smtClean="0"/>
              <a:t>‹#›</a:t>
            </a:fld>
            <a:endParaRPr lang="en-US"/>
          </a:p>
        </p:txBody>
      </p:sp>
    </p:spTree>
    <p:extLst>
      <p:ext uri="{BB962C8B-B14F-4D97-AF65-F5344CB8AC3E}">
        <p14:creationId xmlns:p14="http://schemas.microsoft.com/office/powerpoint/2010/main" val="1511642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5"/>
            <a:ext cx="10515600" cy="1325563"/>
          </a:xfrm>
        </p:spPr>
        <p:txBody>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4" name="عنصر نائب للمحتوى 3"/>
          <p:cNvSpPr>
            <a:spLocks noGrp="1"/>
          </p:cNvSpPr>
          <p:nvPr>
            <p:ph sz="half" idx="2"/>
          </p:nvPr>
        </p:nvSpPr>
        <p:spPr>
          <a:xfrm>
            <a:off x="839788" y="2505075"/>
            <a:ext cx="5157787" cy="368458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6" name="عنصر نائب للمحتوى 5"/>
          <p:cNvSpPr>
            <a:spLocks noGrp="1"/>
          </p:cNvSpPr>
          <p:nvPr>
            <p:ph sz="quarter" idx="4"/>
          </p:nvPr>
        </p:nvSpPr>
        <p:spPr>
          <a:xfrm>
            <a:off x="6172200" y="2505075"/>
            <a:ext cx="5183188" cy="368458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12345361-D2F5-4C05-884C-AB9D0CB000F3}" type="datetimeFigureOut">
              <a:rPr lang="en-US" smtClean="0"/>
              <a:t>7/2/2019</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E8BF70A0-BFB0-43B4-8252-4DD86E88E055}" type="slidenum">
              <a:rPr lang="en-US" smtClean="0"/>
              <a:t>‹#›</a:t>
            </a:fld>
            <a:endParaRPr lang="en-US"/>
          </a:p>
        </p:txBody>
      </p:sp>
    </p:spTree>
    <p:extLst>
      <p:ext uri="{BB962C8B-B14F-4D97-AF65-F5344CB8AC3E}">
        <p14:creationId xmlns:p14="http://schemas.microsoft.com/office/powerpoint/2010/main" val="1301893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12345361-D2F5-4C05-884C-AB9D0CB000F3}" type="datetimeFigureOut">
              <a:rPr lang="en-US" smtClean="0"/>
              <a:t>7/2/2019</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E8BF70A0-BFB0-43B4-8252-4DD86E88E055}" type="slidenum">
              <a:rPr lang="en-US" smtClean="0"/>
              <a:t>‹#›</a:t>
            </a:fld>
            <a:endParaRPr lang="en-US"/>
          </a:p>
        </p:txBody>
      </p:sp>
    </p:spTree>
    <p:extLst>
      <p:ext uri="{BB962C8B-B14F-4D97-AF65-F5344CB8AC3E}">
        <p14:creationId xmlns:p14="http://schemas.microsoft.com/office/powerpoint/2010/main" val="3431355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2345361-D2F5-4C05-884C-AB9D0CB000F3}" type="datetimeFigureOut">
              <a:rPr lang="en-US" smtClean="0"/>
              <a:t>7/2/2019</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E8BF70A0-BFB0-43B4-8252-4DD86E88E055}" type="slidenum">
              <a:rPr lang="en-US" smtClean="0"/>
              <a:t>‹#›</a:t>
            </a:fld>
            <a:endParaRPr lang="en-US"/>
          </a:p>
        </p:txBody>
      </p:sp>
    </p:spTree>
    <p:extLst>
      <p:ext uri="{BB962C8B-B14F-4D97-AF65-F5344CB8AC3E}">
        <p14:creationId xmlns:p14="http://schemas.microsoft.com/office/powerpoint/2010/main" val="3922677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عنصر نائب للتاريخ 4"/>
          <p:cNvSpPr>
            <a:spLocks noGrp="1"/>
          </p:cNvSpPr>
          <p:nvPr>
            <p:ph type="dt" sz="half" idx="10"/>
          </p:nvPr>
        </p:nvSpPr>
        <p:spPr/>
        <p:txBody>
          <a:bodyPr/>
          <a:lstStyle/>
          <a:p>
            <a:fld id="{12345361-D2F5-4C05-884C-AB9D0CB000F3}" type="datetimeFigureOut">
              <a:rPr lang="en-US" smtClean="0"/>
              <a:t>7/2/2019</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E8BF70A0-BFB0-43B4-8252-4DD86E88E055}" type="slidenum">
              <a:rPr lang="en-US" smtClean="0"/>
              <a:t>‹#›</a:t>
            </a:fld>
            <a:endParaRPr lang="en-US"/>
          </a:p>
        </p:txBody>
      </p:sp>
    </p:spTree>
    <p:extLst>
      <p:ext uri="{BB962C8B-B14F-4D97-AF65-F5344CB8AC3E}">
        <p14:creationId xmlns:p14="http://schemas.microsoft.com/office/powerpoint/2010/main" val="3653903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عنصر نائب للتاريخ 4"/>
          <p:cNvSpPr>
            <a:spLocks noGrp="1"/>
          </p:cNvSpPr>
          <p:nvPr>
            <p:ph type="dt" sz="half" idx="10"/>
          </p:nvPr>
        </p:nvSpPr>
        <p:spPr/>
        <p:txBody>
          <a:bodyPr/>
          <a:lstStyle/>
          <a:p>
            <a:fld id="{12345361-D2F5-4C05-884C-AB9D0CB000F3}" type="datetimeFigureOut">
              <a:rPr lang="en-US" smtClean="0"/>
              <a:t>7/2/2019</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E8BF70A0-BFB0-43B4-8252-4DD86E88E055}" type="slidenum">
              <a:rPr lang="en-US" smtClean="0"/>
              <a:t>‹#›</a:t>
            </a:fld>
            <a:endParaRPr lang="en-US"/>
          </a:p>
        </p:txBody>
      </p:sp>
    </p:spTree>
    <p:extLst>
      <p:ext uri="{BB962C8B-B14F-4D97-AF65-F5344CB8AC3E}">
        <p14:creationId xmlns:p14="http://schemas.microsoft.com/office/powerpoint/2010/main" val="3028144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2345361-D2F5-4C05-884C-AB9D0CB000F3}" type="datetimeFigureOut">
              <a:rPr lang="en-US" smtClean="0"/>
              <a:t>7/2/2019</a:t>
            </a:fld>
            <a:endParaRPr lang="en-US"/>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8BF70A0-BFB0-43B4-8252-4DD86E88E055}" type="slidenum">
              <a:rPr lang="en-US" smtClean="0"/>
              <a:t>‹#›</a:t>
            </a:fld>
            <a:endParaRPr lang="en-US"/>
          </a:p>
        </p:txBody>
      </p:sp>
    </p:spTree>
    <p:extLst>
      <p:ext uri="{BB962C8B-B14F-4D97-AF65-F5344CB8AC3E}">
        <p14:creationId xmlns:p14="http://schemas.microsoft.com/office/powerpoint/2010/main" val="10191229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a:off x="1573877" y="1271992"/>
            <a:ext cx="9144000" cy="2387600"/>
          </a:xfrm>
        </p:spPr>
        <p:txBody>
          <a:bodyPr>
            <a:normAutofit/>
          </a:bodyPr>
          <a:lstStyle/>
          <a:p>
            <a:r>
              <a:rPr lang="ar-SY" sz="7200" b="1" dirty="0">
                <a:solidFill>
                  <a:srgbClr val="3366FF"/>
                </a:solidFill>
                <a:cs typeface="DecoType Naskh" panose="02010400000000000000" pitchFamily="2" charset="-78"/>
              </a:rPr>
              <a:t>مبادئ علم الاجتماع</a:t>
            </a:r>
            <a:endParaRPr lang="en-US" sz="7200" dirty="0">
              <a:solidFill>
                <a:srgbClr val="3366FF"/>
              </a:solidFill>
              <a:cs typeface="DecoType Naskh" panose="02010400000000000000" pitchFamily="2" charset="-78"/>
            </a:endParaRPr>
          </a:p>
        </p:txBody>
      </p:sp>
      <p:pic>
        <p:nvPicPr>
          <p:cNvPr id="3" name="Clay031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293522" y="5589431"/>
            <a:ext cx="423919" cy="169418"/>
          </a:xfrm>
          <a:prstGeom prst="rect">
            <a:avLst/>
          </a:prstGeom>
        </p:spPr>
      </p:pic>
    </p:spTree>
    <p:extLst>
      <p:ext uri="{BB962C8B-B14F-4D97-AF65-F5344CB8AC3E}">
        <p14:creationId xmlns:p14="http://schemas.microsoft.com/office/powerpoint/2010/main" val="235239415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5" repeatCount="indefinite" fill="hold" display="0">
                  <p:stCondLst>
                    <p:cond delay="indefinite"/>
                  </p:stCondLst>
                  <p:endCondLst>
                    <p:cond evt="onStopAudio" delay="0">
                      <p:tgtEl>
                        <p:sldTgt/>
                      </p:tgtEl>
                    </p:cond>
                  </p:endCondLst>
                </p:cTn>
                <p:tgtEl>
                  <p:spTgt spid="3"/>
                </p:tgtEl>
              </p:cMediaNode>
            </p:audio>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1536469" y="0"/>
            <a:ext cx="10515600" cy="649028"/>
          </a:xfrm>
        </p:spPr>
        <p:txBody>
          <a:bodyPr>
            <a:normAutofit fontScale="90000"/>
          </a:bodyPr>
          <a:lstStyle/>
          <a:p>
            <a:r>
              <a:rPr lang="ar-SY" dirty="0" smtClean="0">
                <a:solidFill>
                  <a:srgbClr val="FF0000"/>
                </a:solidFill>
                <a:cs typeface="DecoType Naskh Extensions" panose="02010400000000000000" pitchFamily="2" charset="-78"/>
              </a:rPr>
              <a:t>التقويم </a:t>
            </a:r>
            <a:endParaRPr lang="en-US" dirty="0">
              <a:solidFill>
                <a:srgbClr val="FF0000"/>
              </a:solidFill>
              <a:cs typeface="DecoType Naskh Extensions" panose="02010400000000000000" pitchFamily="2" charset="-78"/>
            </a:endParaRPr>
          </a:p>
        </p:txBody>
      </p:sp>
      <p:sp>
        <p:nvSpPr>
          <p:cNvPr id="3" name="عنصر نائب للمحتوى 2"/>
          <p:cNvSpPr>
            <a:spLocks noGrp="1"/>
          </p:cNvSpPr>
          <p:nvPr>
            <p:ph idx="1"/>
          </p:nvPr>
        </p:nvSpPr>
        <p:spPr>
          <a:xfrm>
            <a:off x="1536469" y="831908"/>
            <a:ext cx="10515600" cy="4351338"/>
          </a:xfrm>
          <a:solidFill>
            <a:schemeClr val="accent6">
              <a:lumMod val="75000"/>
            </a:schemeClr>
          </a:solidFill>
        </p:spPr>
        <p:txBody>
          <a:bodyPr>
            <a:noAutofit/>
          </a:bodyPr>
          <a:lstStyle/>
          <a:p>
            <a:pPr marL="0" indent="0">
              <a:buNone/>
            </a:pPr>
            <a:r>
              <a:rPr lang="ar-SY" sz="3000" dirty="0">
                <a:solidFill>
                  <a:srgbClr val="FFFF00"/>
                </a:solidFill>
                <a:cs typeface="DecoType Naskh Extensions" panose="02010400000000000000" pitchFamily="2" charset="-78"/>
              </a:rPr>
              <a:t>أولاً – أجب عن الأسئلة الآتية:</a:t>
            </a:r>
            <a:endParaRPr lang="en-US" sz="3000" dirty="0">
              <a:solidFill>
                <a:srgbClr val="FFFF00"/>
              </a:solidFill>
              <a:cs typeface="DecoType Naskh Extensions" panose="02010400000000000000" pitchFamily="2" charset="-78"/>
            </a:endParaRPr>
          </a:p>
          <a:p>
            <a:pPr marL="0" indent="0">
              <a:buNone/>
            </a:pPr>
            <a:r>
              <a:rPr lang="ar-SY" sz="3000" dirty="0">
                <a:solidFill>
                  <a:srgbClr val="FFFF00"/>
                </a:solidFill>
                <a:cs typeface="DecoType Naskh Extensions" panose="02010400000000000000" pitchFamily="2" charset="-78"/>
              </a:rPr>
              <a:t>1- أكمل الجمل الآتية بحيث يستقيم المعنى:</a:t>
            </a:r>
            <a:endParaRPr lang="en-US" sz="3000" dirty="0">
              <a:solidFill>
                <a:srgbClr val="FFFF00"/>
              </a:solidFill>
              <a:cs typeface="DecoType Naskh Extensions" panose="02010400000000000000" pitchFamily="2" charset="-78"/>
            </a:endParaRPr>
          </a:p>
          <a:p>
            <a:pPr marL="0" indent="0">
              <a:buNone/>
            </a:pPr>
            <a:r>
              <a:rPr lang="ar-SY" sz="3000" dirty="0">
                <a:solidFill>
                  <a:srgbClr val="FFFF00"/>
                </a:solidFill>
                <a:cs typeface="DecoType Naskh Extensions" panose="02010400000000000000" pitchFamily="2" charset="-78"/>
              </a:rPr>
              <a:t>أ – علم الاجتماع علم تراكمي بمعنى ؟</a:t>
            </a:r>
            <a:endParaRPr lang="en-US" sz="3000" dirty="0">
              <a:solidFill>
                <a:srgbClr val="FFFF00"/>
              </a:solidFill>
              <a:cs typeface="DecoType Naskh Extensions" panose="02010400000000000000" pitchFamily="2" charset="-78"/>
            </a:endParaRPr>
          </a:p>
          <a:p>
            <a:pPr marL="0" indent="0">
              <a:buNone/>
            </a:pPr>
            <a:r>
              <a:rPr lang="ar-SY" sz="3000" dirty="0">
                <a:solidFill>
                  <a:srgbClr val="FFFF00"/>
                </a:solidFill>
                <a:cs typeface="DecoType Naskh Extensions" panose="02010400000000000000" pitchFamily="2" charset="-78"/>
              </a:rPr>
              <a:t>ب –  </a:t>
            </a:r>
            <a:r>
              <a:rPr lang="ar-SA" sz="3000" dirty="0">
                <a:solidFill>
                  <a:srgbClr val="FFFF00"/>
                </a:solidFill>
                <a:cs typeface="DecoType Naskh Extensions" panose="02010400000000000000" pitchFamily="2" charset="-78"/>
              </a:rPr>
              <a:t>علم الاجتماع علم تجريبي  </a:t>
            </a:r>
            <a:r>
              <a:rPr lang="ar-SA" sz="3000" dirty="0" smtClean="0">
                <a:solidFill>
                  <a:srgbClr val="FFFF00"/>
                </a:solidFill>
                <a:cs typeface="DecoType Naskh Extensions" panose="02010400000000000000" pitchFamily="2" charset="-78"/>
              </a:rPr>
              <a:t>؟</a:t>
            </a:r>
            <a:endParaRPr lang="en-US" sz="3000" dirty="0" smtClean="0">
              <a:solidFill>
                <a:srgbClr val="FFFF00"/>
              </a:solidFill>
              <a:cs typeface="DecoType Naskh Extensions" panose="02010400000000000000" pitchFamily="2" charset="-78"/>
            </a:endParaRPr>
          </a:p>
          <a:p>
            <a:pPr marL="0" indent="0">
              <a:buNone/>
            </a:pPr>
            <a:endParaRPr lang="en-US" sz="3000" dirty="0">
              <a:solidFill>
                <a:srgbClr val="FFFF00"/>
              </a:solidFill>
              <a:cs typeface="DecoType Naskh Extensions" panose="02010400000000000000" pitchFamily="2" charset="-78"/>
            </a:endParaRPr>
          </a:p>
          <a:p>
            <a:pPr marL="0" indent="0">
              <a:buNone/>
            </a:pPr>
            <a:r>
              <a:rPr lang="ar-SY" sz="3000" dirty="0">
                <a:solidFill>
                  <a:srgbClr val="FFFF00"/>
                </a:solidFill>
                <a:cs typeface="DecoType Naskh Extensions" panose="02010400000000000000" pitchFamily="2" charset="-78"/>
              </a:rPr>
              <a:t>ثانياً – علل:</a:t>
            </a:r>
            <a:endParaRPr lang="en-US" sz="3000" dirty="0">
              <a:solidFill>
                <a:srgbClr val="FFFF00"/>
              </a:solidFill>
              <a:cs typeface="DecoType Naskh Extensions" panose="02010400000000000000" pitchFamily="2" charset="-78"/>
            </a:endParaRPr>
          </a:p>
          <a:p>
            <a:pPr marL="0" indent="0">
              <a:buNone/>
            </a:pPr>
            <a:r>
              <a:rPr lang="ar-SY" sz="3000" dirty="0">
                <a:solidFill>
                  <a:srgbClr val="FFFF00"/>
                </a:solidFill>
                <a:cs typeface="DecoType Naskh Extensions" panose="02010400000000000000" pitchFamily="2" charset="-78"/>
              </a:rPr>
              <a:t>أ – .علم الاجتماع من العلوم شديدة التعقيد</a:t>
            </a:r>
            <a:endParaRPr lang="en-US" sz="3000" dirty="0">
              <a:solidFill>
                <a:srgbClr val="FFFF00"/>
              </a:solidFill>
              <a:cs typeface="DecoType Naskh Extensions" panose="02010400000000000000" pitchFamily="2" charset="-78"/>
            </a:endParaRPr>
          </a:p>
          <a:p>
            <a:pPr marL="0" indent="0">
              <a:buNone/>
            </a:pPr>
            <a:r>
              <a:rPr lang="ar-SY" sz="3000" dirty="0">
                <a:solidFill>
                  <a:srgbClr val="FFFF00"/>
                </a:solidFill>
                <a:cs typeface="DecoType Naskh Extensions" panose="02010400000000000000" pitchFamily="2" charset="-78"/>
              </a:rPr>
              <a:t>ب – علم الاجتماع علم تطبيقي </a:t>
            </a:r>
            <a:r>
              <a:rPr lang="ar-SY" sz="3000" dirty="0" smtClean="0">
                <a:solidFill>
                  <a:srgbClr val="FFFF00"/>
                </a:solidFill>
                <a:cs typeface="DecoType Naskh Extensions" panose="02010400000000000000" pitchFamily="2" charset="-78"/>
              </a:rPr>
              <a:t>.</a:t>
            </a:r>
            <a:endParaRPr lang="en-US" sz="3000" dirty="0" smtClean="0">
              <a:solidFill>
                <a:srgbClr val="FFFF00"/>
              </a:solidFill>
              <a:cs typeface="DecoType Naskh Extensions" panose="02010400000000000000" pitchFamily="2" charset="-78"/>
            </a:endParaRPr>
          </a:p>
          <a:p>
            <a:pPr marL="0" indent="0">
              <a:buNone/>
            </a:pPr>
            <a:endParaRPr lang="en-US" sz="3000" dirty="0">
              <a:solidFill>
                <a:srgbClr val="FFFF00"/>
              </a:solidFill>
              <a:cs typeface="DecoType Naskh Extensions" panose="02010400000000000000" pitchFamily="2" charset="-78"/>
            </a:endParaRPr>
          </a:p>
          <a:p>
            <a:pPr marL="0" indent="0">
              <a:buNone/>
            </a:pPr>
            <a:r>
              <a:rPr lang="ar-SY" sz="3000" dirty="0" smtClean="0">
                <a:solidFill>
                  <a:srgbClr val="FFFF00"/>
                </a:solidFill>
                <a:cs typeface="DecoType Naskh Extensions" panose="02010400000000000000" pitchFamily="2" charset="-78"/>
              </a:rPr>
              <a:t>ثالثاً  </a:t>
            </a:r>
            <a:r>
              <a:rPr lang="ar-SY" sz="3000" dirty="0">
                <a:solidFill>
                  <a:srgbClr val="FFFF00"/>
                </a:solidFill>
                <a:cs typeface="DecoType Naskh Extensions" panose="02010400000000000000" pitchFamily="2" charset="-78"/>
              </a:rPr>
              <a:t>-  الموضوع:</a:t>
            </a:r>
            <a:endParaRPr lang="en-US" sz="3000" dirty="0">
              <a:solidFill>
                <a:srgbClr val="FFFF00"/>
              </a:solidFill>
              <a:cs typeface="DecoType Naskh Extensions" panose="02010400000000000000" pitchFamily="2" charset="-78"/>
            </a:endParaRPr>
          </a:p>
          <a:p>
            <a:pPr marL="0" indent="0">
              <a:buNone/>
            </a:pPr>
            <a:r>
              <a:rPr lang="ar-SY" sz="3000" dirty="0">
                <a:solidFill>
                  <a:srgbClr val="FFFF00"/>
                </a:solidFill>
                <a:cs typeface="DecoType Naskh Extensions" panose="02010400000000000000" pitchFamily="2" charset="-78"/>
              </a:rPr>
              <a:t>قدم رؤية متكاملة حول نشأة علم الاجتماع والأهداف التي يسعى إلى تحقيقها؟</a:t>
            </a:r>
            <a:endParaRPr lang="en-US" sz="3000" dirty="0">
              <a:solidFill>
                <a:srgbClr val="FFFF00"/>
              </a:solidFill>
              <a:cs typeface="DecoType Naskh Extensions" panose="02010400000000000000" pitchFamily="2" charset="-78"/>
            </a:endParaRPr>
          </a:p>
          <a:p>
            <a:pPr marL="0" indent="0">
              <a:buNone/>
            </a:pPr>
            <a:endParaRPr lang="en-US" sz="3000" dirty="0">
              <a:cs typeface="DecoType Naskh Extensions" panose="02010400000000000000" pitchFamily="2" charset="-78"/>
            </a:endParaRPr>
          </a:p>
        </p:txBody>
      </p:sp>
    </p:spTree>
    <p:extLst>
      <p:ext uri="{BB962C8B-B14F-4D97-AF65-F5344CB8AC3E}">
        <p14:creationId xmlns:p14="http://schemas.microsoft.com/office/powerpoint/2010/main" val="159059312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barn(inVertical)">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arn(inVertic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arn(inVertical)">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barn(inVertical)">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barn(inVertical)">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arn(inVertical)">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barn(inVertical)">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barn(inVertical)">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arn(inVertical)">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barn(inVertical)">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1676400" y="590175"/>
            <a:ext cx="10515600" cy="1013207"/>
          </a:xfrm>
        </p:spPr>
        <p:txBody>
          <a:bodyPr>
            <a:normAutofit/>
          </a:bodyPr>
          <a:lstStyle/>
          <a:p>
            <a:r>
              <a:rPr lang="ar-SY" sz="6000" dirty="0" smtClean="0">
                <a:solidFill>
                  <a:schemeClr val="accent2">
                    <a:lumMod val="75000"/>
                  </a:schemeClr>
                </a:solidFill>
                <a:cs typeface="DecoType Naskh" panose="02010400000000000000" pitchFamily="2" charset="-78"/>
              </a:rPr>
              <a:t>قضية للمناقشة </a:t>
            </a:r>
            <a:endParaRPr lang="en-US" sz="6000" dirty="0">
              <a:solidFill>
                <a:schemeClr val="accent2">
                  <a:lumMod val="75000"/>
                </a:schemeClr>
              </a:solidFill>
              <a:cs typeface="DecoType Naskh" panose="02010400000000000000" pitchFamily="2" charset="-78"/>
            </a:endParaRPr>
          </a:p>
        </p:txBody>
      </p:sp>
      <p:sp>
        <p:nvSpPr>
          <p:cNvPr id="3" name="عنصر نائب للمحتوى 2"/>
          <p:cNvSpPr>
            <a:spLocks noGrp="1"/>
          </p:cNvSpPr>
          <p:nvPr>
            <p:ph idx="1"/>
          </p:nvPr>
        </p:nvSpPr>
        <p:spPr>
          <a:xfrm>
            <a:off x="6219940" y="1653258"/>
            <a:ext cx="5850775" cy="2623662"/>
          </a:xfrm>
        </p:spPr>
        <p:txBody>
          <a:bodyPr>
            <a:noAutofit/>
          </a:bodyPr>
          <a:lstStyle/>
          <a:p>
            <a:pPr marL="0" indent="0" algn="ctr">
              <a:buNone/>
            </a:pPr>
            <a:r>
              <a:rPr lang="ar-SY" sz="4000" dirty="0">
                <a:solidFill>
                  <a:srgbClr val="3366FF"/>
                </a:solidFill>
                <a:cs typeface="DecoType Naskh" panose="02010400000000000000" pitchFamily="2" charset="-78"/>
              </a:rPr>
              <a:t>من خلال مشاهدتي لمجتمعاتنا والمجتمعات الأخرى  وجدت هناك اختلاف واضح في التفكير والعادات والتقاليد وطرائق العيش  والتعامل مع الآخرين </a:t>
            </a:r>
            <a:endParaRPr lang="en-US" sz="4000" dirty="0">
              <a:solidFill>
                <a:srgbClr val="3366FF"/>
              </a:solidFill>
              <a:cs typeface="DecoType Naskh" panose="02010400000000000000" pitchFamily="2" charset="-78"/>
            </a:endParaRPr>
          </a:p>
          <a:p>
            <a:pPr marL="0" indent="0" algn="ctr">
              <a:buNone/>
            </a:pPr>
            <a:endParaRPr lang="en-US" sz="4000" dirty="0">
              <a:cs typeface="DecoType Naskh" panose="02010400000000000000" pitchFamily="2" charset="-78"/>
            </a:endParaRPr>
          </a:p>
        </p:txBody>
      </p:sp>
      <p:pic>
        <p:nvPicPr>
          <p:cNvPr id="1026" name="صورة 3" descr="C:\Users\pc\Desktop\Untitl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4922" y="4276920"/>
            <a:ext cx="3180810" cy="258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119269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additive="base">
                                        <p:cTn id="19" dur="500" fill="hold"/>
                                        <p:tgtEl>
                                          <p:spTgt spid="1026"/>
                                        </p:tgtEl>
                                        <p:attrNameLst>
                                          <p:attrName>ppt_x</p:attrName>
                                        </p:attrNameLst>
                                      </p:cBhvr>
                                      <p:tavLst>
                                        <p:tav tm="0">
                                          <p:val>
                                            <p:strVal val="#ppt_x"/>
                                          </p:val>
                                        </p:tav>
                                        <p:tav tm="100000">
                                          <p:val>
                                            <p:strVal val="#ppt_x"/>
                                          </p:val>
                                        </p:tav>
                                      </p:tavLst>
                                    </p:anim>
                                    <p:anim calcmode="lin" valueType="num">
                                      <p:cBhvr additive="base">
                                        <p:cTn id="20"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897774" y="4257047"/>
            <a:ext cx="2908070" cy="1325563"/>
          </a:xfrm>
        </p:spPr>
        <p:txBody>
          <a:bodyPr>
            <a:noAutofit/>
          </a:bodyPr>
          <a:lstStyle/>
          <a:p>
            <a:pPr algn="ctr"/>
            <a:r>
              <a:rPr lang="ar-SY" sz="5400" b="1" dirty="0">
                <a:cs typeface="DecoType Naskh Variants" panose="02010400000000000000" pitchFamily="2" charset="-78"/>
              </a:rPr>
              <a:t>إلى ما ترجع هذه الاختلافات </a:t>
            </a:r>
            <a:r>
              <a:rPr lang="en-US" sz="5400" dirty="0">
                <a:cs typeface="DecoType Naskh Variants" panose="02010400000000000000" pitchFamily="2" charset="-78"/>
              </a:rPr>
              <a:t/>
            </a:r>
            <a:br>
              <a:rPr lang="en-US" sz="5400" dirty="0">
                <a:cs typeface="DecoType Naskh Variants" panose="02010400000000000000" pitchFamily="2" charset="-78"/>
              </a:rPr>
            </a:br>
            <a:endParaRPr lang="en-US" sz="5400" dirty="0">
              <a:cs typeface="DecoType Naskh Variants" panose="02010400000000000000" pitchFamily="2" charset="-78"/>
            </a:endParaRPr>
          </a:p>
        </p:txBody>
      </p:sp>
      <p:sp>
        <p:nvSpPr>
          <p:cNvPr id="3" name="عنصر نائب للمحتوى 2"/>
          <p:cNvSpPr>
            <a:spLocks noGrp="1"/>
          </p:cNvSpPr>
          <p:nvPr>
            <p:ph idx="1"/>
          </p:nvPr>
        </p:nvSpPr>
        <p:spPr>
          <a:xfrm>
            <a:off x="8362603" y="3157249"/>
            <a:ext cx="2761211" cy="2299076"/>
          </a:xfrm>
        </p:spPr>
        <p:txBody>
          <a:bodyPr>
            <a:noAutofit/>
          </a:bodyPr>
          <a:lstStyle/>
          <a:p>
            <a:pPr marL="0" indent="0" algn="ctr">
              <a:lnSpc>
                <a:spcPct val="110000"/>
              </a:lnSpc>
              <a:spcBef>
                <a:spcPct val="0"/>
              </a:spcBef>
              <a:buNone/>
            </a:pPr>
            <a:r>
              <a:rPr lang="ar-SY" sz="4400" b="1" dirty="0">
                <a:latin typeface="+mj-lt"/>
                <a:ea typeface="+mj-ea"/>
                <a:cs typeface="DecoType Naskh Variants" panose="02010400000000000000" pitchFamily="2" charset="-78"/>
              </a:rPr>
              <a:t>ناقش زملائك كيف تكونت العادات والتقاليد </a:t>
            </a:r>
            <a:endParaRPr lang="en-US" sz="4400" b="1" dirty="0">
              <a:latin typeface="+mj-lt"/>
              <a:ea typeface="+mj-ea"/>
              <a:cs typeface="DecoType Naskh Variants" panose="02010400000000000000" pitchFamily="2" charset="-78"/>
            </a:endParaRPr>
          </a:p>
          <a:p>
            <a:pPr marL="0" indent="0">
              <a:buNone/>
            </a:pPr>
            <a:endParaRPr lang="en-US" sz="4400" dirty="0"/>
          </a:p>
        </p:txBody>
      </p:sp>
      <p:sp>
        <p:nvSpPr>
          <p:cNvPr id="4" name="مستطيل 3"/>
          <p:cNvSpPr/>
          <p:nvPr/>
        </p:nvSpPr>
        <p:spPr>
          <a:xfrm>
            <a:off x="4655127" y="3157249"/>
            <a:ext cx="2726575" cy="3083921"/>
          </a:xfrm>
          <a:prstGeom prst="rect">
            <a:avLst/>
          </a:prstGeom>
        </p:spPr>
        <p:txBody>
          <a:bodyPr wrap="square">
            <a:spAutoFit/>
          </a:bodyPr>
          <a:lstStyle/>
          <a:p>
            <a:pPr algn="ctr">
              <a:lnSpc>
                <a:spcPct val="90000"/>
              </a:lnSpc>
              <a:spcBef>
                <a:spcPct val="0"/>
              </a:spcBef>
            </a:pPr>
            <a:r>
              <a:rPr lang="ar-SY" sz="5400" b="1" dirty="0">
                <a:latin typeface="+mj-lt"/>
                <a:ea typeface="+mj-ea"/>
                <a:cs typeface="DecoType Naskh Variants" panose="02010400000000000000" pitchFamily="2" charset="-78"/>
              </a:rPr>
              <a:t>ما هو العلم الذي يبحث في مثل هذه الفروق </a:t>
            </a:r>
            <a:endParaRPr lang="en-US" sz="5400" b="1" dirty="0">
              <a:latin typeface="+mj-lt"/>
              <a:ea typeface="+mj-ea"/>
              <a:cs typeface="DecoType Naskh Variants" panose="02010400000000000000" pitchFamily="2" charset="-78"/>
            </a:endParaRPr>
          </a:p>
        </p:txBody>
      </p:sp>
    </p:spTree>
    <p:extLst>
      <p:ext uri="{BB962C8B-B14F-4D97-AF65-F5344CB8AC3E}">
        <p14:creationId xmlns:p14="http://schemas.microsoft.com/office/powerpoint/2010/main" val="634103622"/>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p:cTn id="2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2201012" y="269771"/>
            <a:ext cx="5568516" cy="845837"/>
          </a:xfrm>
        </p:spPr>
        <p:txBody>
          <a:bodyPr>
            <a:normAutofit/>
          </a:bodyPr>
          <a:lstStyle/>
          <a:p>
            <a:r>
              <a:rPr lang="ar-SY" dirty="0">
                <a:solidFill>
                  <a:srgbClr val="FF0000"/>
                </a:solidFill>
                <a:cs typeface="DecoType Naskh Variants" panose="02010400000000000000" pitchFamily="2" charset="-78"/>
              </a:rPr>
              <a:t>التعريف بعلم </a:t>
            </a:r>
            <a:r>
              <a:rPr lang="ar-SY" dirty="0" smtClean="0">
                <a:solidFill>
                  <a:srgbClr val="FF0000"/>
                </a:solidFill>
                <a:cs typeface="DecoType Naskh Variants" panose="02010400000000000000" pitchFamily="2" charset="-78"/>
              </a:rPr>
              <a:t>الاجتماع</a:t>
            </a:r>
            <a:endParaRPr lang="en-US" dirty="0">
              <a:solidFill>
                <a:srgbClr val="FF0000"/>
              </a:solidFill>
              <a:cs typeface="DecoType Naskh Variants" panose="02010400000000000000" pitchFamily="2" charset="-78"/>
            </a:endParaRPr>
          </a:p>
        </p:txBody>
      </p:sp>
      <p:sp>
        <p:nvSpPr>
          <p:cNvPr id="3" name="عنصر نائب للمحتوى 2"/>
          <p:cNvSpPr>
            <a:spLocks noGrp="1"/>
          </p:cNvSpPr>
          <p:nvPr>
            <p:ph idx="1"/>
          </p:nvPr>
        </p:nvSpPr>
        <p:spPr>
          <a:xfrm>
            <a:off x="7788233" y="1945891"/>
            <a:ext cx="3369251" cy="1634267"/>
          </a:xfrm>
        </p:spPr>
        <p:txBody>
          <a:bodyPr>
            <a:noAutofit/>
          </a:bodyPr>
          <a:lstStyle/>
          <a:p>
            <a:pPr marL="0" indent="0" algn="ctr">
              <a:buNone/>
            </a:pPr>
            <a:r>
              <a:rPr lang="ar-SY" sz="3200" dirty="0">
                <a:solidFill>
                  <a:schemeClr val="accent4">
                    <a:lumMod val="50000"/>
                  </a:schemeClr>
                </a:solidFill>
                <a:cs typeface="DecoType Naskh Variants" panose="02010400000000000000" pitchFamily="2" charset="-78"/>
              </a:rPr>
              <a:t>علم الاجتماع : </a:t>
            </a:r>
            <a:endParaRPr lang="en-US" sz="3200" dirty="0" smtClean="0">
              <a:solidFill>
                <a:schemeClr val="accent4">
                  <a:lumMod val="50000"/>
                </a:schemeClr>
              </a:solidFill>
              <a:cs typeface="DecoType Naskh Variants" panose="02010400000000000000" pitchFamily="2" charset="-78"/>
            </a:endParaRPr>
          </a:p>
          <a:p>
            <a:pPr marL="0" indent="0" algn="ctr">
              <a:buNone/>
            </a:pPr>
            <a:r>
              <a:rPr lang="ar-SY" sz="3200" dirty="0" smtClean="0">
                <a:solidFill>
                  <a:srgbClr val="3366FF"/>
                </a:solidFill>
                <a:cs typeface="DecoType Naskh Variants" panose="02010400000000000000" pitchFamily="2" charset="-78"/>
              </a:rPr>
              <a:t>هو </a:t>
            </a:r>
            <a:r>
              <a:rPr lang="ar-SY" sz="3200" dirty="0">
                <a:solidFill>
                  <a:srgbClr val="3366FF"/>
                </a:solidFill>
                <a:cs typeface="DecoType Naskh Variants" panose="02010400000000000000" pitchFamily="2" charset="-78"/>
              </a:rPr>
              <a:t>الدراسة العلمية للمجتمعات الإنسانية بما تنطوي عليه من بنى اجتماعية أساسية، وتفاعلات بينها، ومظاهر تغيرها واستقرارها، بهدف الكشف عن القوانين الكامنة ورائها </a:t>
            </a:r>
            <a:endParaRPr lang="en-US" sz="3200" dirty="0">
              <a:solidFill>
                <a:srgbClr val="3366FF"/>
              </a:solidFill>
              <a:cs typeface="DecoType Naskh Variants" panose="02010400000000000000" pitchFamily="2" charset="-78"/>
            </a:endParaRPr>
          </a:p>
          <a:p>
            <a:pPr marL="0" indent="0">
              <a:buNone/>
            </a:pPr>
            <a:endParaRPr lang="en-US" sz="3200" dirty="0">
              <a:cs typeface="DecoType Naskh Variants" panose="02010400000000000000" pitchFamily="2" charset="-78"/>
            </a:endParaRPr>
          </a:p>
        </p:txBody>
      </p:sp>
      <p:sp>
        <p:nvSpPr>
          <p:cNvPr id="4" name="مستطيل 3"/>
          <p:cNvSpPr/>
          <p:nvPr/>
        </p:nvSpPr>
        <p:spPr>
          <a:xfrm>
            <a:off x="1189620" y="1695718"/>
            <a:ext cx="3154571" cy="4243726"/>
          </a:xfrm>
          <a:prstGeom prst="rect">
            <a:avLst/>
          </a:prstGeom>
        </p:spPr>
        <p:txBody>
          <a:bodyPr wrap="square">
            <a:spAutoFit/>
          </a:bodyPr>
          <a:lstStyle/>
          <a:p>
            <a:pPr algn="ctr">
              <a:lnSpc>
                <a:spcPct val="107000"/>
              </a:lnSpc>
              <a:tabLst>
                <a:tab pos="2971800" algn="ctr"/>
                <a:tab pos="5943600" algn="r"/>
              </a:tabLst>
            </a:pPr>
            <a:r>
              <a:rPr lang="ar-SY" sz="2400" dirty="0" smtClean="0">
                <a:solidFill>
                  <a:srgbClr val="3366FF"/>
                </a:solidFill>
                <a:effectLst/>
                <a:latin typeface="Calibri" panose="020F0502020204030204" pitchFamily="34" charset="0"/>
                <a:ea typeface="Calibri" panose="020F0502020204030204" pitchFamily="34" charset="0"/>
                <a:cs typeface="DecoType Naskh Variants" panose="02010400000000000000" pitchFamily="2" charset="-78"/>
              </a:rPr>
              <a:t>أتأمل وأتساءل</a:t>
            </a:r>
            <a:endParaRPr lang="en-US" sz="2400" dirty="0" smtClean="0">
              <a:solidFill>
                <a:srgbClr val="3366FF"/>
              </a:solidFill>
              <a:effectLst/>
              <a:latin typeface="Calibri" panose="020F0502020204030204" pitchFamily="34" charset="0"/>
              <a:ea typeface="Calibri" panose="020F0502020204030204" pitchFamily="34" charset="0"/>
              <a:cs typeface="DecoType Naskh Variants" panose="02010400000000000000" pitchFamily="2" charset="-78"/>
            </a:endParaRPr>
          </a:p>
          <a:p>
            <a:pPr algn="ctr">
              <a:lnSpc>
                <a:spcPct val="107000"/>
              </a:lnSpc>
              <a:tabLst>
                <a:tab pos="2971800" algn="ctr"/>
                <a:tab pos="5943600" algn="r"/>
              </a:tabLst>
            </a:pPr>
            <a:r>
              <a:rPr lang="ar-SY" sz="2400" dirty="0" smtClean="0">
                <a:solidFill>
                  <a:srgbClr val="3366FF"/>
                </a:solidFill>
                <a:effectLst/>
                <a:latin typeface="Calibri" panose="020F0502020204030204" pitchFamily="34" charset="0"/>
                <a:ea typeface="Calibri" panose="020F0502020204030204" pitchFamily="34" charset="0"/>
                <a:cs typeface="DecoType Naskh Variants" panose="02010400000000000000" pitchFamily="2" charset="-78"/>
              </a:rPr>
              <a:t> </a:t>
            </a:r>
            <a:r>
              <a:rPr lang="ar-SY" sz="2400" dirty="0">
                <a:solidFill>
                  <a:srgbClr val="3366FF"/>
                </a:solidFill>
                <a:latin typeface="Calibri" panose="020F0502020204030204" pitchFamily="34" charset="0"/>
                <a:ea typeface="Calibri" panose="020F0502020204030204" pitchFamily="34" charset="0"/>
                <a:cs typeface="DecoType Naskh Variants" panose="02010400000000000000" pitchFamily="2" charset="-78"/>
              </a:rPr>
              <a:t>دعونا نتأمل فيما سبق ونتساءل: </a:t>
            </a:r>
            <a:endParaRPr lang="en-US" sz="2400" dirty="0" smtClean="0">
              <a:solidFill>
                <a:srgbClr val="3366FF"/>
              </a:solidFill>
              <a:effectLst/>
              <a:latin typeface="Calibri" panose="020F0502020204030204" pitchFamily="34" charset="0"/>
              <a:ea typeface="Calibri" panose="020F0502020204030204" pitchFamily="34" charset="0"/>
              <a:cs typeface="DecoType Naskh Variants" panose="02010400000000000000" pitchFamily="2" charset="-78"/>
            </a:endParaRPr>
          </a:p>
          <a:p>
            <a:pPr algn="ctr">
              <a:lnSpc>
                <a:spcPct val="130000"/>
              </a:lnSpc>
              <a:spcAft>
                <a:spcPts val="800"/>
              </a:spcAft>
              <a:tabLst>
                <a:tab pos="2971800" algn="ctr"/>
                <a:tab pos="5943600" algn="r"/>
              </a:tabLst>
            </a:pPr>
            <a:r>
              <a:rPr lang="ar-SY" sz="2400" dirty="0">
                <a:solidFill>
                  <a:srgbClr val="3366FF"/>
                </a:solidFill>
                <a:latin typeface="Calibri" panose="020F0502020204030204" pitchFamily="34" charset="0"/>
                <a:ea typeface="Calibri" panose="020F0502020204030204" pitchFamily="34" charset="0"/>
                <a:cs typeface="DecoType Naskh Variants" panose="02010400000000000000" pitchFamily="2" charset="-78"/>
              </a:rPr>
              <a:t>يولي علم الاجتماع اهتمامه بقضايا التغير بشكل أساسي، فكيف وصل العالم المعاصر إلى ما وصل إليه من حال، ولماذا تتغير أشكال الحياة وظروفها بين جيل وجيل، وإلى</a:t>
            </a:r>
            <a:r>
              <a:rPr lang="ar-SY" sz="2400" dirty="0" smtClean="0">
                <a:solidFill>
                  <a:srgbClr val="3366FF"/>
                </a:solidFill>
                <a:effectLst/>
                <a:latin typeface="Calibri" panose="020F0502020204030204" pitchFamily="34" charset="0"/>
                <a:ea typeface="Calibri" panose="020F0502020204030204" pitchFamily="34" charset="0"/>
                <a:cs typeface="DecoType Naskh Variants" panose="02010400000000000000" pitchFamily="2" charset="-78"/>
              </a:rPr>
              <a:t> أية جهة تتجه المجتمعات الإنسانية مستقبلا؟؟</a:t>
            </a:r>
            <a:endParaRPr lang="en-US" sz="2400" dirty="0" smtClean="0">
              <a:solidFill>
                <a:srgbClr val="3366FF"/>
              </a:solidFill>
              <a:effectLst/>
              <a:latin typeface="Calibri" panose="020F0502020204030204" pitchFamily="34" charset="0"/>
              <a:ea typeface="Calibri" panose="020F0502020204030204" pitchFamily="34" charset="0"/>
              <a:cs typeface="DecoType Naskh Variants" panose="02010400000000000000" pitchFamily="2" charset="-78"/>
            </a:endParaRPr>
          </a:p>
          <a:p>
            <a:pPr algn="ctr">
              <a:lnSpc>
                <a:spcPct val="107000"/>
              </a:lnSpc>
              <a:spcAft>
                <a:spcPts val="800"/>
              </a:spcAft>
            </a:pPr>
            <a:r>
              <a:rPr lang="en-US" sz="2400" dirty="0" smtClean="0">
                <a:solidFill>
                  <a:schemeClr val="bg2">
                    <a:lumMod val="10000"/>
                  </a:schemeClr>
                </a:solidFill>
                <a:effectLst/>
                <a:latin typeface="Calibri" panose="020F0502020204030204" pitchFamily="34" charset="0"/>
                <a:ea typeface="Calibri" panose="020F0502020204030204" pitchFamily="34" charset="0"/>
                <a:cs typeface="DecoType Naskh Variants" panose="02010400000000000000" pitchFamily="2" charset="-78"/>
              </a:rPr>
              <a:t> </a:t>
            </a:r>
            <a:endParaRPr lang="en-US" sz="2400" dirty="0">
              <a:solidFill>
                <a:schemeClr val="bg2">
                  <a:lumMod val="10000"/>
                </a:schemeClr>
              </a:solidFill>
              <a:effectLst/>
              <a:latin typeface="Calibri" panose="020F0502020204030204" pitchFamily="34" charset="0"/>
              <a:ea typeface="Calibri" panose="020F0502020204030204" pitchFamily="34" charset="0"/>
              <a:cs typeface="DecoType Naskh Variants" panose="02010400000000000000" pitchFamily="2" charset="-78"/>
            </a:endParaRPr>
          </a:p>
        </p:txBody>
      </p:sp>
      <p:pic>
        <p:nvPicPr>
          <p:cNvPr id="2050" name="صورة 4" descr="C:\Users\pc\Desktop\science pi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99" y="5020887"/>
            <a:ext cx="2953179" cy="1837114"/>
          </a:xfrm>
          <a:prstGeom prst="rect">
            <a:avLst/>
          </a:prstGeom>
          <a:noFill/>
          <a:ln>
            <a:noFill/>
          </a:ln>
          <a:effectLst>
            <a:softEdge rad="635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عنصر نائب للمحتوى 2"/>
          <p:cNvSpPr txBox="1">
            <a:spLocks/>
          </p:cNvSpPr>
          <p:nvPr/>
        </p:nvSpPr>
        <p:spPr>
          <a:xfrm>
            <a:off x="4652271" y="2443941"/>
            <a:ext cx="2827881" cy="1745478"/>
          </a:xfrm>
          <a:prstGeom prst="rect">
            <a:avLst/>
          </a:prstGeom>
        </p:spPr>
        <p:txBody>
          <a:bodyPr vert="horz" lIns="91440" tIns="45720" rIns="9144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ar-SY" sz="3600" dirty="0" smtClean="0">
                <a:solidFill>
                  <a:srgbClr val="008080"/>
                </a:solidFill>
                <a:cs typeface="DecoType Naskh Variants" panose="02010400000000000000" pitchFamily="2" charset="-78"/>
              </a:rPr>
              <a:t>ناقش</a:t>
            </a:r>
          </a:p>
          <a:p>
            <a:pPr marL="0" indent="0" algn="ctr">
              <a:buFont typeface="Arial" panose="020B0604020202020204" pitchFamily="34" charset="0"/>
              <a:buNone/>
            </a:pPr>
            <a:r>
              <a:rPr lang="ar-SY" sz="3600" dirty="0" smtClean="0">
                <a:solidFill>
                  <a:srgbClr val="C00000"/>
                </a:solidFill>
                <a:cs typeface="DecoType Naskh Variants" panose="02010400000000000000" pitchFamily="2" charset="-78"/>
              </a:rPr>
              <a:t>أناقش مع مدرسي تعريفات أخرى لعلم الاجتماع.</a:t>
            </a:r>
            <a:endParaRPr lang="en-US" sz="3600" dirty="0" smtClean="0">
              <a:solidFill>
                <a:srgbClr val="C00000"/>
              </a:solidFill>
              <a:cs typeface="DecoType Naskh Variants" panose="02010400000000000000" pitchFamily="2" charset="-78"/>
            </a:endParaRPr>
          </a:p>
          <a:p>
            <a:pPr marL="0" indent="0" algn="ctr">
              <a:buFont typeface="Arial" panose="020B0604020202020204" pitchFamily="34" charset="0"/>
              <a:buNone/>
            </a:pPr>
            <a:endParaRPr lang="en-US" sz="3600" dirty="0">
              <a:cs typeface="DecoType Naskh Variants" panose="02010400000000000000" pitchFamily="2" charset="-78"/>
            </a:endParaRPr>
          </a:p>
        </p:txBody>
      </p:sp>
      <p:pic>
        <p:nvPicPr>
          <p:cNvPr id="7" name="صورة 4" descr="C:\Users\pc\Desktop\science pi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2859" y="-65790"/>
            <a:ext cx="2953179" cy="2177935"/>
          </a:xfrm>
          <a:prstGeom prst="rect">
            <a:avLst/>
          </a:prstGeom>
          <a:noFill/>
          <a:ln>
            <a:noFill/>
          </a:ln>
          <a:effectLst>
            <a:softEdge rad="635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64439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1000" fill="hold"/>
                                        <p:tgtEl>
                                          <p:spTgt spid="4"/>
                                        </p:tgtEl>
                                        <p:attrNameLst>
                                          <p:attrName>ppt_w</p:attrName>
                                        </p:attrNameLst>
                                      </p:cBhvr>
                                      <p:tavLst>
                                        <p:tav tm="0">
                                          <p:val>
                                            <p:fltVal val="0"/>
                                          </p:val>
                                        </p:tav>
                                        <p:tav tm="100000">
                                          <p:val>
                                            <p:strVal val="#ppt_w"/>
                                          </p:val>
                                        </p:tav>
                                      </p:tavLst>
                                    </p:anim>
                                    <p:anim calcmode="lin" valueType="num">
                                      <p:cBhvr>
                                        <p:cTn id="32" dur="1000" fill="hold"/>
                                        <p:tgtEl>
                                          <p:spTgt spid="4"/>
                                        </p:tgtEl>
                                        <p:attrNameLst>
                                          <p:attrName>ppt_h</p:attrName>
                                        </p:attrNameLst>
                                      </p:cBhvr>
                                      <p:tavLst>
                                        <p:tav tm="0">
                                          <p:val>
                                            <p:fltVal val="0"/>
                                          </p:val>
                                        </p:tav>
                                        <p:tav tm="100000">
                                          <p:val>
                                            <p:strVal val="#ppt_h"/>
                                          </p:val>
                                        </p:tav>
                                      </p:tavLst>
                                    </p:anim>
                                    <p:anim calcmode="lin" valueType="num">
                                      <p:cBhvr>
                                        <p:cTn id="33" dur="1000" fill="hold"/>
                                        <p:tgtEl>
                                          <p:spTgt spid="4"/>
                                        </p:tgtEl>
                                        <p:attrNameLst>
                                          <p:attrName>style.rotation</p:attrName>
                                        </p:attrNameLst>
                                      </p:cBhvr>
                                      <p:tavLst>
                                        <p:tav tm="0">
                                          <p:val>
                                            <p:fltVal val="90"/>
                                          </p:val>
                                        </p:tav>
                                        <p:tav tm="100000">
                                          <p:val>
                                            <p:fltVal val="0"/>
                                          </p:val>
                                        </p:tav>
                                      </p:tavLst>
                                    </p:anim>
                                    <p:animEffect transition="in" filter="fade">
                                      <p:cBhvr>
                                        <p:cTn id="34" dur="10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1000" fill="hold"/>
                                        <p:tgtEl>
                                          <p:spTgt spid="6"/>
                                        </p:tgtEl>
                                        <p:attrNameLst>
                                          <p:attrName>ppt_w</p:attrName>
                                        </p:attrNameLst>
                                      </p:cBhvr>
                                      <p:tavLst>
                                        <p:tav tm="0">
                                          <p:val>
                                            <p:fltVal val="0"/>
                                          </p:val>
                                        </p:tav>
                                        <p:tav tm="100000">
                                          <p:val>
                                            <p:strVal val="#ppt_w"/>
                                          </p:val>
                                        </p:tav>
                                      </p:tavLst>
                                    </p:anim>
                                    <p:anim calcmode="lin" valueType="num">
                                      <p:cBhvr>
                                        <p:cTn id="40" dur="1000" fill="hold"/>
                                        <p:tgtEl>
                                          <p:spTgt spid="6"/>
                                        </p:tgtEl>
                                        <p:attrNameLst>
                                          <p:attrName>ppt_h</p:attrName>
                                        </p:attrNameLst>
                                      </p:cBhvr>
                                      <p:tavLst>
                                        <p:tav tm="0">
                                          <p:val>
                                            <p:fltVal val="0"/>
                                          </p:val>
                                        </p:tav>
                                        <p:tav tm="100000">
                                          <p:val>
                                            <p:strVal val="#ppt_h"/>
                                          </p:val>
                                        </p:tav>
                                      </p:tavLst>
                                    </p:anim>
                                    <p:anim calcmode="lin" valueType="num">
                                      <p:cBhvr>
                                        <p:cTn id="41" dur="1000" fill="hold"/>
                                        <p:tgtEl>
                                          <p:spTgt spid="6"/>
                                        </p:tgtEl>
                                        <p:attrNameLst>
                                          <p:attrName>style.rotation</p:attrName>
                                        </p:attrNameLst>
                                      </p:cBhvr>
                                      <p:tavLst>
                                        <p:tav tm="0">
                                          <p:val>
                                            <p:fltVal val="90"/>
                                          </p:val>
                                        </p:tav>
                                        <p:tav tm="100000">
                                          <p:val>
                                            <p:fltVal val="0"/>
                                          </p:val>
                                        </p:tav>
                                      </p:tavLst>
                                    </p:anim>
                                    <p:animEffect transition="in" filter="fade">
                                      <p:cBhvr>
                                        <p:cTn id="4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عنصر نائب للمحتوى 3"/>
          <p:cNvSpPr>
            <a:spLocks noGrp="1"/>
          </p:cNvSpPr>
          <p:nvPr>
            <p:ph idx="1"/>
          </p:nvPr>
        </p:nvSpPr>
        <p:spPr>
          <a:xfrm>
            <a:off x="2693324" y="232756"/>
            <a:ext cx="9498676" cy="5253643"/>
          </a:xfrm>
        </p:spPr>
        <p:txBody>
          <a:bodyPr>
            <a:noAutofit/>
          </a:bodyPr>
          <a:lstStyle/>
          <a:p>
            <a:pPr marL="0" indent="0">
              <a:buNone/>
            </a:pPr>
            <a:r>
              <a:rPr lang="ar-SY" dirty="0">
                <a:solidFill>
                  <a:srgbClr val="0070C0"/>
                </a:solidFill>
                <a:cs typeface="DecoType Naskh Variants" panose="02010400000000000000" pitchFamily="2" charset="-78"/>
              </a:rPr>
              <a:t>الموضوعات الأساسية لعلم الاجتماع:</a:t>
            </a:r>
            <a:endParaRPr lang="en-US" dirty="0">
              <a:solidFill>
                <a:srgbClr val="0070C0"/>
              </a:solidFill>
              <a:cs typeface="DecoType Naskh Variants" panose="02010400000000000000" pitchFamily="2" charset="-78"/>
            </a:endParaRPr>
          </a:p>
          <a:p>
            <a:pPr marL="0" indent="0">
              <a:buNone/>
            </a:pPr>
            <a:r>
              <a:rPr lang="ar-SA" dirty="0">
                <a:solidFill>
                  <a:srgbClr val="3366FF"/>
                </a:solidFill>
                <a:cs typeface="DecoType Naskh Variants" panose="02010400000000000000" pitchFamily="2" charset="-78"/>
              </a:rPr>
              <a:t>يتناول علم الاجتماع الحياة الاجتماعية والجماعات والمجتمعات الإنسانية، إنه علم شديد التعقيد لأن موضوعه الأساسي هو سلوك الأفراد بوصفهم كائنات اجتماعية، من هنا فإن نطاق الدراسة الاجتماعية يتسم بالاتساع ، ويتراوح بين التحليل ، واستقصاء العمليات الاجتماعية من جهة أخرى. ويمكن تحديد موضوعات علم الاجتماع بالآتي:</a:t>
            </a:r>
            <a:endParaRPr lang="en-US" dirty="0">
              <a:solidFill>
                <a:srgbClr val="3366FF"/>
              </a:solidFill>
              <a:cs typeface="DecoType Naskh Variants" panose="02010400000000000000" pitchFamily="2" charset="-78"/>
            </a:endParaRPr>
          </a:p>
          <a:p>
            <a:pPr marL="0" indent="0">
              <a:buNone/>
            </a:pPr>
            <a:r>
              <a:rPr lang="ar-SA" dirty="0">
                <a:solidFill>
                  <a:srgbClr val="3366FF"/>
                </a:solidFill>
                <a:cs typeface="DecoType Naskh Variants" panose="02010400000000000000" pitchFamily="2" charset="-78"/>
              </a:rPr>
              <a:t>1- العلاقات الاجتماعية المتبادلة بين الناس، من خلال عمليات التفاعل الاجتماعي، من أجل معرفة مظاهر التماثل والاختلاف.</a:t>
            </a:r>
            <a:endParaRPr lang="en-US" dirty="0">
              <a:solidFill>
                <a:srgbClr val="3366FF"/>
              </a:solidFill>
              <a:cs typeface="DecoType Naskh Variants" panose="02010400000000000000" pitchFamily="2" charset="-78"/>
            </a:endParaRPr>
          </a:p>
          <a:p>
            <a:pPr marL="0" indent="0">
              <a:buNone/>
            </a:pPr>
            <a:r>
              <a:rPr lang="ar-SA" dirty="0">
                <a:solidFill>
                  <a:srgbClr val="3366FF"/>
                </a:solidFill>
                <a:cs typeface="DecoType Naskh Variants" panose="02010400000000000000" pitchFamily="2" charset="-78"/>
              </a:rPr>
              <a:t>2-  المجتمع وظواهره وبناؤه ووظيفته.</a:t>
            </a:r>
            <a:endParaRPr lang="en-US" dirty="0">
              <a:solidFill>
                <a:srgbClr val="3366FF"/>
              </a:solidFill>
              <a:cs typeface="DecoType Naskh Variants" panose="02010400000000000000" pitchFamily="2" charset="-78"/>
            </a:endParaRPr>
          </a:p>
          <a:p>
            <a:pPr marL="0" indent="0">
              <a:buNone/>
            </a:pPr>
            <a:r>
              <a:rPr lang="ar-SA" dirty="0">
                <a:solidFill>
                  <a:srgbClr val="3366FF"/>
                </a:solidFill>
                <a:cs typeface="DecoType Naskh Variants" panose="02010400000000000000" pitchFamily="2" charset="-78"/>
              </a:rPr>
              <a:t>3-  مكونات الأبنية الاجتماعية المختلفة، مثل الجماعات العامة.</a:t>
            </a:r>
            <a:endParaRPr lang="en-US" dirty="0">
              <a:solidFill>
                <a:srgbClr val="3366FF"/>
              </a:solidFill>
              <a:cs typeface="DecoType Naskh Variants" panose="02010400000000000000" pitchFamily="2" charset="-78"/>
            </a:endParaRPr>
          </a:p>
          <a:p>
            <a:pPr marL="0" indent="0">
              <a:buNone/>
            </a:pPr>
            <a:r>
              <a:rPr lang="ar-SA" dirty="0">
                <a:solidFill>
                  <a:srgbClr val="3366FF"/>
                </a:solidFill>
                <a:cs typeface="DecoType Naskh Variants" panose="02010400000000000000" pitchFamily="2" charset="-78"/>
              </a:rPr>
              <a:t>4- المقارنة بين الظواهر والحقائق الاجتماعية المختلفة.</a:t>
            </a:r>
            <a:endParaRPr lang="en-US" dirty="0">
              <a:solidFill>
                <a:srgbClr val="3366FF"/>
              </a:solidFill>
              <a:cs typeface="DecoType Naskh Variants" panose="02010400000000000000" pitchFamily="2" charset="-78"/>
            </a:endParaRPr>
          </a:p>
          <a:p>
            <a:pPr marL="0" indent="0">
              <a:buNone/>
            </a:pPr>
            <a:endParaRPr lang="en-US" dirty="0">
              <a:cs typeface="DecoType Naskh Variants" panose="02010400000000000000" pitchFamily="2" charset="-78"/>
            </a:endParaRPr>
          </a:p>
        </p:txBody>
      </p:sp>
    </p:spTree>
    <p:extLst>
      <p:ext uri="{BB962C8B-B14F-4D97-AF65-F5344CB8AC3E}">
        <p14:creationId xmlns:p14="http://schemas.microsoft.com/office/powerpoint/2010/main" val="2652160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4">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p:cTn id="15"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4">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4">
                                            <p:txEl>
                                              <p:pRg st="1" end="1"/>
                                            </p:txEl>
                                          </p:spTgt>
                                        </p:tgtEl>
                                        <p:attrNameLst>
                                          <p:attrName>style.rotation</p:attrName>
                                        </p:attrNameLst>
                                      </p:cBhvr>
                                      <p:tavLst>
                                        <p:tav tm="0">
                                          <p:val>
                                            <p:fltVal val="360"/>
                                          </p:val>
                                        </p:tav>
                                        <p:tav tm="100000">
                                          <p:val>
                                            <p:fltVal val="0"/>
                                          </p:val>
                                        </p:tav>
                                      </p:tavLst>
                                    </p:anim>
                                    <p:animEffect transition="in" filter="fade">
                                      <p:cBhvr>
                                        <p:cTn id="18" dur="500"/>
                                        <p:tgtEl>
                                          <p:spTgt spid="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p:cTn id="23"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4">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4">
                                            <p:txEl>
                                              <p:pRg st="2" end="2"/>
                                            </p:txEl>
                                          </p:spTgt>
                                        </p:tgtEl>
                                        <p:attrNameLst>
                                          <p:attrName>style.rotation</p:attrName>
                                        </p:attrNameLst>
                                      </p:cBhvr>
                                      <p:tavLst>
                                        <p:tav tm="0">
                                          <p:val>
                                            <p:fltVal val="360"/>
                                          </p:val>
                                        </p:tav>
                                        <p:tav tm="100000">
                                          <p:val>
                                            <p:fltVal val="0"/>
                                          </p:val>
                                        </p:tav>
                                      </p:tavLst>
                                    </p:anim>
                                    <p:animEffect transition="in" filter="fade">
                                      <p:cBhvr>
                                        <p:cTn id="26" dur="500"/>
                                        <p:tgtEl>
                                          <p:spTgt spid="4">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p:cTn id="3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4">
                                            <p:txEl>
                                              <p:pRg st="3" end="3"/>
                                            </p:txEl>
                                          </p:spTgt>
                                        </p:tgtEl>
                                        <p:attrNameLst>
                                          <p:attrName>ppt_h</p:attrName>
                                        </p:attrNameLst>
                                      </p:cBhvr>
                                      <p:tavLst>
                                        <p:tav tm="0">
                                          <p:val>
                                            <p:fltVal val="0"/>
                                          </p:val>
                                        </p:tav>
                                        <p:tav tm="100000">
                                          <p:val>
                                            <p:strVal val="#ppt_h"/>
                                          </p:val>
                                        </p:tav>
                                      </p:tavLst>
                                    </p:anim>
                                    <p:anim calcmode="lin" valueType="num">
                                      <p:cBhvr>
                                        <p:cTn id="33" dur="500" fill="hold"/>
                                        <p:tgtEl>
                                          <p:spTgt spid="4">
                                            <p:txEl>
                                              <p:pRg st="3" end="3"/>
                                            </p:txEl>
                                          </p:spTgt>
                                        </p:tgtEl>
                                        <p:attrNameLst>
                                          <p:attrName>style.rotation</p:attrName>
                                        </p:attrNameLst>
                                      </p:cBhvr>
                                      <p:tavLst>
                                        <p:tav tm="0">
                                          <p:val>
                                            <p:fltVal val="360"/>
                                          </p:val>
                                        </p:tav>
                                        <p:tav tm="100000">
                                          <p:val>
                                            <p:fltVal val="0"/>
                                          </p:val>
                                        </p:tav>
                                      </p:tavLst>
                                    </p:anim>
                                    <p:animEffect transition="in" filter="fade">
                                      <p:cBhvr>
                                        <p:cTn id="34" dur="500"/>
                                        <p:tgtEl>
                                          <p:spTgt spid="4">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grpId="0"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anim calcmode="lin" valueType="num">
                                      <p:cBhvr>
                                        <p:cTn id="39"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4">
                                            <p:txEl>
                                              <p:pRg st="4" end="4"/>
                                            </p:txEl>
                                          </p:spTgt>
                                        </p:tgtEl>
                                        <p:attrNameLst>
                                          <p:attrName>ppt_h</p:attrName>
                                        </p:attrNameLst>
                                      </p:cBhvr>
                                      <p:tavLst>
                                        <p:tav tm="0">
                                          <p:val>
                                            <p:fltVal val="0"/>
                                          </p:val>
                                        </p:tav>
                                        <p:tav tm="100000">
                                          <p:val>
                                            <p:strVal val="#ppt_h"/>
                                          </p:val>
                                        </p:tav>
                                      </p:tavLst>
                                    </p:anim>
                                    <p:anim calcmode="lin" valueType="num">
                                      <p:cBhvr>
                                        <p:cTn id="41" dur="500" fill="hold"/>
                                        <p:tgtEl>
                                          <p:spTgt spid="4">
                                            <p:txEl>
                                              <p:pRg st="4" end="4"/>
                                            </p:txEl>
                                          </p:spTgt>
                                        </p:tgtEl>
                                        <p:attrNameLst>
                                          <p:attrName>style.rotation</p:attrName>
                                        </p:attrNameLst>
                                      </p:cBhvr>
                                      <p:tavLst>
                                        <p:tav tm="0">
                                          <p:val>
                                            <p:fltVal val="360"/>
                                          </p:val>
                                        </p:tav>
                                        <p:tav tm="100000">
                                          <p:val>
                                            <p:fltVal val="0"/>
                                          </p:val>
                                        </p:tav>
                                      </p:tavLst>
                                    </p:anim>
                                    <p:animEffect transition="in" filter="fade">
                                      <p:cBhvr>
                                        <p:cTn id="42" dur="500"/>
                                        <p:tgtEl>
                                          <p:spTgt spid="4">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9" presetClass="entr" presetSubtype="0" decel="100000" fill="hold" grpId="0" nodeType="click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anim calcmode="lin" valueType="num">
                                      <p:cBhvr>
                                        <p:cTn id="47"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8" dur="500" fill="hold"/>
                                        <p:tgtEl>
                                          <p:spTgt spid="4">
                                            <p:txEl>
                                              <p:pRg st="5" end="5"/>
                                            </p:txEl>
                                          </p:spTgt>
                                        </p:tgtEl>
                                        <p:attrNameLst>
                                          <p:attrName>ppt_h</p:attrName>
                                        </p:attrNameLst>
                                      </p:cBhvr>
                                      <p:tavLst>
                                        <p:tav tm="0">
                                          <p:val>
                                            <p:fltVal val="0"/>
                                          </p:val>
                                        </p:tav>
                                        <p:tav tm="100000">
                                          <p:val>
                                            <p:strVal val="#ppt_h"/>
                                          </p:val>
                                        </p:tav>
                                      </p:tavLst>
                                    </p:anim>
                                    <p:anim calcmode="lin" valueType="num">
                                      <p:cBhvr>
                                        <p:cTn id="49" dur="500" fill="hold"/>
                                        <p:tgtEl>
                                          <p:spTgt spid="4">
                                            <p:txEl>
                                              <p:pRg st="5" end="5"/>
                                            </p:txEl>
                                          </p:spTgt>
                                        </p:tgtEl>
                                        <p:attrNameLst>
                                          <p:attrName>style.rotation</p:attrName>
                                        </p:attrNameLst>
                                      </p:cBhvr>
                                      <p:tavLst>
                                        <p:tav tm="0">
                                          <p:val>
                                            <p:fltVal val="360"/>
                                          </p:val>
                                        </p:tav>
                                        <p:tav tm="100000">
                                          <p:val>
                                            <p:fltVal val="0"/>
                                          </p:val>
                                        </p:tav>
                                      </p:tavLst>
                                    </p:anim>
                                    <p:animEffect transition="in" filter="fade">
                                      <p:cBhvr>
                                        <p:cTn id="50"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2734887" y="1184856"/>
            <a:ext cx="9415549" cy="5980715"/>
          </a:xfrm>
        </p:spPr>
        <p:txBody>
          <a:bodyPr>
            <a:noAutofit/>
          </a:bodyPr>
          <a:lstStyle/>
          <a:p>
            <a:r>
              <a:rPr lang="ar-SY" sz="2800" dirty="0">
                <a:solidFill>
                  <a:schemeClr val="accent6">
                    <a:lumMod val="75000"/>
                  </a:schemeClr>
                </a:solidFill>
                <a:cs typeface="DecoType Naskh Variants" panose="02010400000000000000" pitchFamily="2" charset="-78"/>
              </a:rPr>
              <a:t>أقارن     أستنتج</a:t>
            </a:r>
            <a:r>
              <a:rPr lang="en-US" sz="2800" dirty="0">
                <a:cs typeface="DecoType Naskh Variants" panose="02010400000000000000" pitchFamily="2" charset="-78"/>
              </a:rPr>
              <a:t/>
            </a:r>
            <a:br>
              <a:rPr lang="en-US" sz="2800" dirty="0">
                <a:cs typeface="DecoType Naskh Variants" panose="02010400000000000000" pitchFamily="2" charset="-78"/>
              </a:rPr>
            </a:br>
            <a:r>
              <a:rPr lang="ar-SY" sz="2800" dirty="0" smtClean="0">
                <a:solidFill>
                  <a:srgbClr val="008080"/>
                </a:solidFill>
                <a:cs typeface="DecoType Naskh Variants" panose="02010400000000000000" pitchFamily="2" charset="-78"/>
              </a:rPr>
              <a:t>بعد </a:t>
            </a:r>
            <a:r>
              <a:rPr lang="ar-SY" sz="2800" dirty="0">
                <a:solidFill>
                  <a:srgbClr val="008080"/>
                </a:solidFill>
                <a:cs typeface="DecoType Naskh Variants" panose="02010400000000000000" pitchFamily="2" charset="-78"/>
              </a:rPr>
              <a:t>أن تعرفت على علم الاجتماع وموضوعاته الأساسية </a:t>
            </a:r>
            <a:r>
              <a:rPr lang="ar-SA" sz="2800" dirty="0">
                <a:solidFill>
                  <a:srgbClr val="008080"/>
                </a:solidFill>
                <a:cs typeface="DecoType Naskh Variants" panose="02010400000000000000" pitchFamily="2" charset="-78"/>
              </a:rPr>
              <a:t>تُرى، كيف وصل عالمنا المعاصر إلى هذه الحال؟ ولماذا تغيرت واختلفت ظروف حياتنا عما كانت عليه في عهد آبائنا وأجدادنا؟ وما الوجهة التي سيتخذها التغير في المستقبل؟</a:t>
            </a:r>
            <a:r>
              <a:rPr lang="en-US" sz="2800" dirty="0">
                <a:cs typeface="DecoType Naskh Variants" panose="02010400000000000000" pitchFamily="2" charset="-78"/>
              </a:rPr>
              <a:t/>
            </a:r>
            <a:br>
              <a:rPr lang="en-US" sz="2800" dirty="0">
                <a:cs typeface="DecoType Naskh Variants" panose="02010400000000000000" pitchFamily="2" charset="-78"/>
              </a:rPr>
            </a:br>
            <a:r>
              <a:rPr lang="en-US" sz="2800" dirty="0">
                <a:cs typeface="DecoType Naskh Variants" panose="02010400000000000000" pitchFamily="2" charset="-78"/>
              </a:rPr>
              <a:t> </a:t>
            </a:r>
            <a:br>
              <a:rPr lang="en-US" sz="2800" dirty="0">
                <a:cs typeface="DecoType Naskh Variants" panose="02010400000000000000" pitchFamily="2" charset="-78"/>
              </a:rPr>
            </a:br>
            <a:endParaRPr lang="en-US" sz="2800" dirty="0">
              <a:cs typeface="DecoType Naskh Variants" panose="02010400000000000000" pitchFamily="2" charset="-78"/>
            </a:endParaRPr>
          </a:p>
        </p:txBody>
      </p:sp>
    </p:spTree>
    <p:extLst>
      <p:ext uri="{BB962C8B-B14F-4D97-AF65-F5344CB8AC3E}">
        <p14:creationId xmlns:p14="http://schemas.microsoft.com/office/powerpoint/2010/main" val="3136972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4747346" y="200804"/>
            <a:ext cx="3069474" cy="1325563"/>
          </a:xfrm>
        </p:spPr>
        <p:txBody>
          <a:bodyPr>
            <a:normAutofit/>
          </a:bodyPr>
          <a:lstStyle/>
          <a:p>
            <a:pPr marL="0" indent="0" algn="ctr"/>
            <a:r>
              <a:rPr lang="ar-SY" dirty="0">
                <a:solidFill>
                  <a:srgbClr val="C00000"/>
                </a:solidFill>
                <a:cs typeface="DecoType Naskh Extensions" panose="02010400000000000000" pitchFamily="2" charset="-78"/>
              </a:rPr>
              <a:t>الخصائص الأساسية لعلم </a:t>
            </a:r>
            <a:r>
              <a:rPr lang="ar-SY" dirty="0" smtClean="0">
                <a:solidFill>
                  <a:srgbClr val="C00000"/>
                </a:solidFill>
                <a:cs typeface="DecoType Naskh Extensions" panose="02010400000000000000" pitchFamily="2" charset="-78"/>
              </a:rPr>
              <a:t>الاجتماع</a:t>
            </a:r>
            <a:endParaRPr lang="en-US" dirty="0">
              <a:solidFill>
                <a:srgbClr val="C00000"/>
              </a:solidFill>
              <a:cs typeface="DecoType Naskh Extensions" panose="02010400000000000000" pitchFamily="2" charset="-78"/>
            </a:endParaRPr>
          </a:p>
        </p:txBody>
      </p:sp>
      <p:sp>
        <p:nvSpPr>
          <p:cNvPr id="3" name="عنصر نائب للمحتوى 2"/>
          <p:cNvSpPr>
            <a:spLocks noGrp="1"/>
          </p:cNvSpPr>
          <p:nvPr>
            <p:ph idx="1"/>
          </p:nvPr>
        </p:nvSpPr>
        <p:spPr>
          <a:xfrm>
            <a:off x="4854633" y="3909265"/>
            <a:ext cx="2407572" cy="1449590"/>
          </a:xfrm>
        </p:spPr>
        <p:txBody>
          <a:bodyPr>
            <a:noAutofit/>
          </a:bodyPr>
          <a:lstStyle/>
          <a:p>
            <a:pPr marL="0" indent="0" algn="ctr">
              <a:buNone/>
            </a:pPr>
            <a:r>
              <a:rPr lang="ar-SA" sz="2000" dirty="0">
                <a:solidFill>
                  <a:srgbClr val="009999"/>
                </a:solidFill>
                <a:cs typeface="DecoType Naskh Extensions" panose="02010400000000000000" pitchFamily="2" charset="-78"/>
              </a:rPr>
              <a:t>3- علم الاجتماع ليس علماً أخلاقيا:</a:t>
            </a:r>
            <a:r>
              <a:rPr lang="ar-SA" sz="2000" dirty="0">
                <a:solidFill>
                  <a:srgbClr val="00B050"/>
                </a:solidFill>
                <a:cs typeface="DecoType Naskh Extensions" panose="02010400000000000000" pitchFamily="2" charset="-78"/>
              </a:rPr>
              <a:t> بمعنى أن عالم الاجتماع لا يسأل عما إذا كانت الأفعال الاجتماعية خيراً أم شرا، ولا يصدر أحكاماً أخلاقية، ولكن يعمل إلى تفسيرها علمياً ومعرفة أسبابها </a:t>
            </a:r>
            <a:endParaRPr lang="en-US" sz="2000" dirty="0">
              <a:solidFill>
                <a:srgbClr val="00B050"/>
              </a:solidFill>
              <a:cs typeface="DecoType Naskh Extensions" panose="02010400000000000000" pitchFamily="2" charset="-78"/>
            </a:endParaRPr>
          </a:p>
          <a:p>
            <a:pPr marL="0" indent="0" algn="ctr">
              <a:buNone/>
            </a:pPr>
            <a:endParaRPr lang="en-US" sz="2000" dirty="0"/>
          </a:p>
          <a:p>
            <a:pPr marL="0" indent="0" algn="ctr">
              <a:buNone/>
            </a:pPr>
            <a:endParaRPr lang="en-US" sz="2000" dirty="0"/>
          </a:p>
        </p:txBody>
      </p:sp>
      <p:pic>
        <p:nvPicPr>
          <p:cNvPr id="3074" name="صورة 10" descr="٢٠١٧-٠٣-١٥-١٠-٢٨-٠١--15306651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2638" y="3407647"/>
            <a:ext cx="2635056" cy="2452826"/>
          </a:xfrm>
          <a:prstGeom prst="rect">
            <a:avLst/>
          </a:prstGeom>
          <a:noFill/>
          <a:ln>
            <a:noFill/>
          </a:ln>
          <a:effectLst>
            <a:softEdge rad="635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مستطيل 3"/>
          <p:cNvSpPr/>
          <p:nvPr/>
        </p:nvSpPr>
        <p:spPr>
          <a:xfrm>
            <a:off x="8146472" y="1058728"/>
            <a:ext cx="2186417" cy="1938992"/>
          </a:xfrm>
          <a:prstGeom prst="rect">
            <a:avLst/>
          </a:prstGeom>
        </p:spPr>
        <p:txBody>
          <a:bodyPr wrap="square">
            <a:spAutoFit/>
          </a:bodyPr>
          <a:lstStyle/>
          <a:p>
            <a:pPr algn="ctr"/>
            <a:r>
              <a:rPr lang="ar-SA" sz="2000" dirty="0">
                <a:solidFill>
                  <a:srgbClr val="FF0000"/>
                </a:solidFill>
                <a:cs typeface="DecoType Naskh Extensions" panose="02010400000000000000" pitchFamily="2" charset="-78"/>
              </a:rPr>
              <a:t>1- علم الاجتماع علم تجريبي </a:t>
            </a:r>
            <a:r>
              <a:rPr lang="ar-SA" sz="2000" b="1" dirty="0" smtClean="0">
                <a:solidFill>
                  <a:srgbClr val="3366FF"/>
                </a:solidFill>
                <a:cs typeface="DecoType Naskh Extensions" panose="02010400000000000000" pitchFamily="2" charset="-78"/>
              </a:rPr>
              <a:t>يقوم </a:t>
            </a:r>
            <a:r>
              <a:rPr lang="ar-SA" sz="2000" b="1" dirty="0">
                <a:solidFill>
                  <a:srgbClr val="3366FF"/>
                </a:solidFill>
                <a:cs typeface="DecoType Naskh Extensions" panose="02010400000000000000" pitchFamily="2" charset="-78"/>
              </a:rPr>
              <a:t>على الملاحظة الوصفية والتجريبية والميدانية، والاستعانة بآلية المعايشة بغية بناء الحقائق الاجتماعية وإعمال الفكر في الظواهر الاجتماعية.</a:t>
            </a:r>
            <a:endParaRPr lang="en-US" sz="2000" b="1" dirty="0">
              <a:solidFill>
                <a:srgbClr val="3366FF"/>
              </a:solidFill>
              <a:cs typeface="DecoType Naskh Extensions" panose="02010400000000000000" pitchFamily="2" charset="-78"/>
            </a:endParaRPr>
          </a:p>
        </p:txBody>
      </p:sp>
      <p:sp>
        <p:nvSpPr>
          <p:cNvPr id="5" name="مستطيل 4"/>
          <p:cNvSpPr/>
          <p:nvPr/>
        </p:nvSpPr>
        <p:spPr>
          <a:xfrm>
            <a:off x="1824123" y="1058728"/>
            <a:ext cx="2593571" cy="1938992"/>
          </a:xfrm>
          <a:prstGeom prst="rect">
            <a:avLst/>
          </a:prstGeom>
        </p:spPr>
        <p:txBody>
          <a:bodyPr wrap="square">
            <a:spAutoFit/>
          </a:bodyPr>
          <a:lstStyle/>
          <a:p>
            <a:pPr algn="ctr" rtl="0"/>
            <a:r>
              <a:rPr lang="ar-SA" sz="2400" dirty="0">
                <a:solidFill>
                  <a:srgbClr val="FF3300"/>
                </a:solidFill>
                <a:cs typeface="DecoType Naskh Extensions" panose="02010400000000000000" pitchFamily="2" charset="-78"/>
              </a:rPr>
              <a:t>2- علم الاجتماع علم تراكمي: </a:t>
            </a:r>
            <a:r>
              <a:rPr lang="ar-SA" sz="2400" dirty="0">
                <a:solidFill>
                  <a:srgbClr val="C00000"/>
                </a:solidFill>
                <a:cs typeface="DecoType Naskh Extensions" panose="02010400000000000000" pitchFamily="2" charset="-78"/>
              </a:rPr>
              <a:t>بمعنى أن النظريات الاجتماعية الجديدة تستند على نظريات أخرى سابقة عليها.</a:t>
            </a:r>
            <a:endParaRPr lang="ar-SY" sz="2400" dirty="0">
              <a:solidFill>
                <a:srgbClr val="C00000"/>
              </a:solidFill>
              <a:cs typeface="DecoType Naskh Extensions" panose="02010400000000000000" pitchFamily="2" charset="-78"/>
            </a:endParaRPr>
          </a:p>
        </p:txBody>
      </p:sp>
      <p:pic>
        <p:nvPicPr>
          <p:cNvPr id="7" name="صورة 10" descr="٢٠١٧-٠٣-١٥-١٠-٢٨-٠١--15306651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2152" y="3576672"/>
            <a:ext cx="2635056" cy="2452826"/>
          </a:xfrm>
          <a:prstGeom prst="rect">
            <a:avLst/>
          </a:prstGeom>
          <a:noFill/>
          <a:ln>
            <a:noFill/>
          </a:ln>
          <a:effectLst>
            <a:softEdge rad="635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09922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 calcmode="lin" valueType="num">
                                      <p:cBhvr>
                                        <p:cTn id="28"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3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98022" y="4027760"/>
            <a:ext cx="2648989" cy="1284990"/>
          </a:xfrm>
        </p:spPr>
        <p:txBody>
          <a:bodyPr>
            <a:noAutofit/>
          </a:bodyPr>
          <a:lstStyle/>
          <a:p>
            <a:pPr marL="0" indent="0" algn="ctr">
              <a:buNone/>
            </a:pPr>
            <a:r>
              <a:rPr lang="ar-SA" sz="2400" dirty="0" smtClean="0">
                <a:solidFill>
                  <a:srgbClr val="00B050"/>
                </a:solidFill>
                <a:cs typeface="DecoType Naskh Extensions" panose="02010400000000000000" pitchFamily="2" charset="-78"/>
              </a:rPr>
              <a:t>6- </a:t>
            </a:r>
            <a:r>
              <a:rPr lang="ar-SA" sz="2400" dirty="0">
                <a:solidFill>
                  <a:srgbClr val="00B050"/>
                </a:solidFill>
                <a:cs typeface="DecoType Naskh Extensions" panose="02010400000000000000" pitchFamily="2" charset="-78"/>
              </a:rPr>
              <a:t>بناء الإنسان داخل المجتمع بناء تكوينياً سليماً، والسمو به في مراتب الفضيلة والسعادة والكمال، </a:t>
            </a:r>
            <a:endParaRPr lang="en-US" sz="2400" dirty="0">
              <a:solidFill>
                <a:srgbClr val="00B050"/>
              </a:solidFill>
              <a:cs typeface="DecoType Naskh Extensions" panose="02010400000000000000" pitchFamily="2" charset="-78"/>
            </a:endParaRPr>
          </a:p>
          <a:p>
            <a:pPr marL="0" indent="0" algn="ctr">
              <a:buNone/>
            </a:pPr>
            <a:r>
              <a:rPr lang="ar-SA" sz="2400" dirty="0">
                <a:cs typeface="DecoType Naskh Extensions" panose="02010400000000000000" pitchFamily="2" charset="-78"/>
              </a:rPr>
              <a:t> </a:t>
            </a:r>
            <a:endParaRPr lang="en-US" sz="2400" dirty="0">
              <a:cs typeface="DecoType Naskh Extensions" panose="02010400000000000000" pitchFamily="2" charset="-78"/>
            </a:endParaRPr>
          </a:p>
          <a:p>
            <a:pPr marL="0" indent="0" algn="ctr">
              <a:buNone/>
            </a:pPr>
            <a:endParaRPr lang="en-US" sz="2400" dirty="0">
              <a:cs typeface="DecoType Naskh Extensions" panose="02010400000000000000" pitchFamily="2" charset="-78"/>
            </a:endParaRPr>
          </a:p>
        </p:txBody>
      </p:sp>
      <p:sp>
        <p:nvSpPr>
          <p:cNvPr id="5" name="مستطيل 4"/>
          <p:cNvSpPr/>
          <p:nvPr/>
        </p:nvSpPr>
        <p:spPr>
          <a:xfrm>
            <a:off x="4710545" y="861399"/>
            <a:ext cx="2837411" cy="1569660"/>
          </a:xfrm>
          <a:prstGeom prst="rect">
            <a:avLst/>
          </a:prstGeom>
        </p:spPr>
        <p:txBody>
          <a:bodyPr wrap="square">
            <a:spAutoFit/>
          </a:bodyPr>
          <a:lstStyle/>
          <a:p>
            <a:pPr algn="ctr"/>
            <a:r>
              <a:rPr lang="ar-SY" sz="2400" dirty="0">
                <a:solidFill>
                  <a:srgbClr val="FF6699"/>
                </a:solidFill>
                <a:cs typeface="DecoType Naskh Extensions" panose="02010400000000000000" pitchFamily="2" charset="-78"/>
              </a:rPr>
              <a:t>أهداف علم الاجتماع</a:t>
            </a:r>
            <a:r>
              <a:rPr lang="ar-SY" sz="2400" dirty="0" smtClean="0">
                <a:solidFill>
                  <a:srgbClr val="FF6699"/>
                </a:solidFill>
                <a:cs typeface="DecoType Naskh Extensions" panose="02010400000000000000" pitchFamily="2" charset="-78"/>
              </a:rPr>
              <a:t>:</a:t>
            </a:r>
            <a:endParaRPr lang="en-US" sz="2400" dirty="0">
              <a:solidFill>
                <a:srgbClr val="FF6699"/>
              </a:solidFill>
              <a:cs typeface="DecoType Naskh Extensions" panose="02010400000000000000" pitchFamily="2" charset="-78"/>
            </a:endParaRPr>
          </a:p>
          <a:p>
            <a:pPr algn="ctr"/>
            <a:r>
              <a:rPr lang="ar-SA" sz="2400" dirty="0">
                <a:solidFill>
                  <a:srgbClr val="FF6699"/>
                </a:solidFill>
                <a:cs typeface="DecoType Naskh Extensions" panose="02010400000000000000" pitchFamily="2" charset="-78"/>
              </a:rPr>
              <a:t>1- بناء معرفة موضوعية حول المجتمع  التوصل إلى مجموعة من القواعد التي تحكمه </a:t>
            </a:r>
            <a:endParaRPr lang="en-US" sz="2400" dirty="0">
              <a:solidFill>
                <a:srgbClr val="FF6699"/>
              </a:solidFill>
              <a:cs typeface="DecoType Naskh Extensions" panose="02010400000000000000" pitchFamily="2" charset="-78"/>
            </a:endParaRPr>
          </a:p>
        </p:txBody>
      </p:sp>
      <p:sp>
        <p:nvSpPr>
          <p:cNvPr id="6" name="مستطيل 5"/>
          <p:cNvSpPr/>
          <p:nvPr/>
        </p:nvSpPr>
        <p:spPr>
          <a:xfrm>
            <a:off x="4555375" y="4222867"/>
            <a:ext cx="2467495" cy="1154162"/>
          </a:xfrm>
          <a:prstGeom prst="rect">
            <a:avLst/>
          </a:prstGeom>
        </p:spPr>
        <p:txBody>
          <a:bodyPr wrap="square">
            <a:spAutoFit/>
          </a:bodyPr>
          <a:lstStyle/>
          <a:p>
            <a:pPr algn="ctr"/>
            <a:r>
              <a:rPr lang="ar-SA" sz="2300" dirty="0">
                <a:solidFill>
                  <a:schemeClr val="accent2">
                    <a:lumMod val="75000"/>
                  </a:schemeClr>
                </a:solidFill>
                <a:cs typeface="DecoType Naskh Extensions" panose="02010400000000000000" pitchFamily="2" charset="-78"/>
              </a:rPr>
              <a:t>2- وصف المجتمع وتشخيصه فهماً وتفسيراً وتأويلاً بغية الحفاظ عليه أو إصلاحه أو </a:t>
            </a:r>
            <a:r>
              <a:rPr lang="ar-SA" sz="2300" dirty="0" smtClean="0">
                <a:solidFill>
                  <a:schemeClr val="accent2">
                    <a:lumMod val="75000"/>
                  </a:schemeClr>
                </a:solidFill>
                <a:cs typeface="DecoType Naskh Extensions" panose="02010400000000000000" pitchFamily="2" charset="-78"/>
              </a:rPr>
              <a:t>تغيره</a:t>
            </a:r>
            <a:endParaRPr lang="en-US" sz="2300" dirty="0">
              <a:solidFill>
                <a:schemeClr val="accent2">
                  <a:lumMod val="75000"/>
                </a:schemeClr>
              </a:solidFill>
              <a:cs typeface="DecoType Naskh Extensions" panose="02010400000000000000" pitchFamily="2" charset="-78"/>
            </a:endParaRPr>
          </a:p>
        </p:txBody>
      </p:sp>
      <p:sp>
        <p:nvSpPr>
          <p:cNvPr id="7" name="مستطيل 6"/>
          <p:cNvSpPr/>
          <p:nvPr/>
        </p:nvSpPr>
        <p:spPr>
          <a:xfrm>
            <a:off x="8761616" y="907565"/>
            <a:ext cx="2608810" cy="1569660"/>
          </a:xfrm>
          <a:prstGeom prst="rect">
            <a:avLst/>
          </a:prstGeom>
        </p:spPr>
        <p:txBody>
          <a:bodyPr wrap="square">
            <a:spAutoFit/>
          </a:bodyPr>
          <a:lstStyle/>
          <a:p>
            <a:pPr algn="ctr"/>
            <a:r>
              <a:rPr lang="ar-SY" sz="2400" dirty="0">
                <a:solidFill>
                  <a:srgbClr val="00B050"/>
                </a:solidFill>
                <a:cs typeface="DecoType Naskh Extensions" panose="02010400000000000000" pitchFamily="2" charset="-78"/>
              </a:rPr>
              <a:t>3- إدراك</a:t>
            </a:r>
            <a:r>
              <a:rPr lang="ar-SA" sz="2400" dirty="0">
                <a:solidFill>
                  <a:srgbClr val="00B050"/>
                </a:solidFill>
                <a:cs typeface="DecoType Naskh Extensions" panose="02010400000000000000" pitchFamily="2" charset="-78"/>
              </a:rPr>
              <a:t> الفوارق بين الثقافات والمجتمعات لمعرفة أسلوب التعامل مع الآخرين، وتفادي المشكلات </a:t>
            </a:r>
            <a:endParaRPr lang="en-US" sz="2400" dirty="0">
              <a:solidFill>
                <a:srgbClr val="00B050"/>
              </a:solidFill>
              <a:cs typeface="DecoType Naskh Extensions" panose="02010400000000000000" pitchFamily="2" charset="-78"/>
            </a:endParaRPr>
          </a:p>
        </p:txBody>
      </p:sp>
      <p:sp>
        <p:nvSpPr>
          <p:cNvPr id="8" name="مستطيل 7"/>
          <p:cNvSpPr/>
          <p:nvPr/>
        </p:nvSpPr>
        <p:spPr>
          <a:xfrm>
            <a:off x="681643" y="858274"/>
            <a:ext cx="2648989" cy="1862048"/>
          </a:xfrm>
          <a:prstGeom prst="rect">
            <a:avLst/>
          </a:prstGeom>
        </p:spPr>
        <p:txBody>
          <a:bodyPr wrap="square">
            <a:spAutoFit/>
          </a:bodyPr>
          <a:lstStyle/>
          <a:p>
            <a:pPr algn="ctr"/>
            <a:r>
              <a:rPr lang="ar-SA" sz="2300" dirty="0">
                <a:solidFill>
                  <a:srgbClr val="3366FF"/>
                </a:solidFill>
                <a:cs typeface="DecoType Naskh Extensions" panose="02010400000000000000" pitchFamily="2" charset="-78"/>
              </a:rPr>
              <a:t>4- دراسة الوقائع والحقائق والعمليات الاجتماعية دراسة علمية بغية الاستفادة منها على صعيد وضع السياسة العامة للدولة والمجتمع.</a:t>
            </a:r>
            <a:endParaRPr lang="en-US" sz="2300" dirty="0">
              <a:solidFill>
                <a:srgbClr val="3366FF"/>
              </a:solidFill>
              <a:cs typeface="DecoType Naskh Extensions" panose="02010400000000000000" pitchFamily="2" charset="-78"/>
            </a:endParaRPr>
          </a:p>
        </p:txBody>
      </p:sp>
      <p:sp>
        <p:nvSpPr>
          <p:cNvPr id="9" name="مستطيل 8"/>
          <p:cNvSpPr/>
          <p:nvPr/>
        </p:nvSpPr>
        <p:spPr>
          <a:xfrm>
            <a:off x="8578735" y="3961257"/>
            <a:ext cx="2791691" cy="1631216"/>
          </a:xfrm>
          <a:prstGeom prst="rect">
            <a:avLst/>
          </a:prstGeom>
        </p:spPr>
        <p:txBody>
          <a:bodyPr wrap="square">
            <a:spAutoFit/>
          </a:bodyPr>
          <a:lstStyle/>
          <a:p>
            <a:pPr algn="ctr"/>
            <a:r>
              <a:rPr lang="ar-SA" sz="2000" dirty="0">
                <a:solidFill>
                  <a:srgbClr val="3366FF"/>
                </a:solidFill>
                <a:cs typeface="DecoType Naskh Extensions" panose="02010400000000000000" pitchFamily="2" charset="-78"/>
              </a:rPr>
              <a:t>5- تقويم نتائج المبادرات السياسية المتبعة في إصلاح المجتمع وتغييره أو الحفاظ عليه، بالإضافة إلى حل المشكلات الإنسانية التي يعاني منها الأفراد والجماعات.</a:t>
            </a:r>
            <a:endParaRPr lang="en-US" sz="2000" dirty="0">
              <a:solidFill>
                <a:srgbClr val="3366FF"/>
              </a:solidFill>
              <a:cs typeface="DecoType Naskh Extensions" panose="02010400000000000000" pitchFamily="2" charset="-78"/>
            </a:endParaRPr>
          </a:p>
        </p:txBody>
      </p:sp>
    </p:spTree>
    <p:extLst>
      <p:ext uri="{BB962C8B-B14F-4D97-AF65-F5344CB8AC3E}">
        <p14:creationId xmlns:p14="http://schemas.microsoft.com/office/powerpoint/2010/main" val="28488538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fltVal val="0"/>
                                          </p:val>
                                        </p:tav>
                                        <p:tav tm="100000">
                                          <p:val>
                                            <p:strVal val="#ppt_w"/>
                                          </p:val>
                                        </p:tav>
                                      </p:tavLst>
                                    </p:anim>
                                    <p:anim calcmode="lin" valueType="num">
                                      <p:cBhvr>
                                        <p:cTn id="24" dur="1000" fill="hold"/>
                                        <p:tgtEl>
                                          <p:spTgt spid="7"/>
                                        </p:tgtEl>
                                        <p:attrNameLst>
                                          <p:attrName>ppt_h</p:attrName>
                                        </p:attrNameLst>
                                      </p:cBhvr>
                                      <p:tavLst>
                                        <p:tav tm="0">
                                          <p:val>
                                            <p:fltVal val="0"/>
                                          </p:val>
                                        </p:tav>
                                        <p:tav tm="100000">
                                          <p:val>
                                            <p:strVal val="#ppt_h"/>
                                          </p:val>
                                        </p:tav>
                                      </p:tavLst>
                                    </p:anim>
                                    <p:anim calcmode="lin" valueType="num">
                                      <p:cBhvr>
                                        <p:cTn id="25" dur="1000" fill="hold"/>
                                        <p:tgtEl>
                                          <p:spTgt spid="7"/>
                                        </p:tgtEl>
                                        <p:attrNameLst>
                                          <p:attrName>style.rotation</p:attrName>
                                        </p:attrNameLst>
                                      </p:cBhvr>
                                      <p:tavLst>
                                        <p:tav tm="0">
                                          <p:val>
                                            <p:fltVal val="90"/>
                                          </p:val>
                                        </p:tav>
                                        <p:tav tm="100000">
                                          <p:val>
                                            <p:fltVal val="0"/>
                                          </p:val>
                                        </p:tav>
                                      </p:tavLst>
                                    </p:anim>
                                    <p:animEffect transition="in" filter="fade">
                                      <p:cBhvr>
                                        <p:cTn id="26" dur="1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style.rotation</p:attrName>
                                        </p:attrNameLst>
                                      </p:cBhvr>
                                      <p:tavLst>
                                        <p:tav tm="0">
                                          <p:val>
                                            <p:fltVal val="90"/>
                                          </p:val>
                                        </p:tav>
                                        <p:tav tm="100000">
                                          <p:val>
                                            <p:fltVal val="0"/>
                                          </p:val>
                                        </p:tav>
                                      </p:tavLst>
                                    </p:anim>
                                    <p:animEffect transition="in" filter="fade">
                                      <p:cBhvr>
                                        <p:cTn id="34" dur="10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1000" fill="hold"/>
                                        <p:tgtEl>
                                          <p:spTgt spid="9"/>
                                        </p:tgtEl>
                                        <p:attrNameLst>
                                          <p:attrName>ppt_w</p:attrName>
                                        </p:attrNameLst>
                                      </p:cBhvr>
                                      <p:tavLst>
                                        <p:tav tm="0">
                                          <p:val>
                                            <p:fltVal val="0"/>
                                          </p:val>
                                        </p:tav>
                                        <p:tav tm="100000">
                                          <p:val>
                                            <p:strVal val="#ppt_w"/>
                                          </p:val>
                                        </p:tav>
                                      </p:tavLst>
                                    </p:anim>
                                    <p:anim calcmode="lin" valueType="num">
                                      <p:cBhvr>
                                        <p:cTn id="40" dur="1000" fill="hold"/>
                                        <p:tgtEl>
                                          <p:spTgt spid="9"/>
                                        </p:tgtEl>
                                        <p:attrNameLst>
                                          <p:attrName>ppt_h</p:attrName>
                                        </p:attrNameLst>
                                      </p:cBhvr>
                                      <p:tavLst>
                                        <p:tav tm="0">
                                          <p:val>
                                            <p:fltVal val="0"/>
                                          </p:val>
                                        </p:tav>
                                        <p:tav tm="100000">
                                          <p:val>
                                            <p:strVal val="#ppt_h"/>
                                          </p:val>
                                        </p:tav>
                                      </p:tavLst>
                                    </p:anim>
                                    <p:anim calcmode="lin" valueType="num">
                                      <p:cBhvr>
                                        <p:cTn id="41" dur="1000" fill="hold"/>
                                        <p:tgtEl>
                                          <p:spTgt spid="9"/>
                                        </p:tgtEl>
                                        <p:attrNameLst>
                                          <p:attrName>style.rotation</p:attrName>
                                        </p:attrNameLst>
                                      </p:cBhvr>
                                      <p:tavLst>
                                        <p:tav tm="0">
                                          <p:val>
                                            <p:fltVal val="90"/>
                                          </p:val>
                                        </p:tav>
                                        <p:tav tm="100000">
                                          <p:val>
                                            <p:fltVal val="0"/>
                                          </p:val>
                                        </p:tav>
                                      </p:tavLst>
                                    </p:anim>
                                    <p:animEffect transition="in" filter="fade">
                                      <p:cBhvr>
                                        <p:cTn id="42" dur="10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0" end="0"/>
                                            </p:txEl>
                                          </p:spTgt>
                                        </p:tgtEl>
                                        <p:attrNameLst>
                                          <p:attrName>style.visibility</p:attrName>
                                        </p:attrNameLst>
                                      </p:cBhvr>
                                      <p:to>
                                        <p:strVal val="visible"/>
                                      </p:to>
                                    </p:set>
                                    <p:anim calcmode="lin" valueType="num">
                                      <p:cBhvr>
                                        <p:cTn id="4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3">
                                            <p:txEl>
                                              <p:pRg st="1" end="1"/>
                                            </p:txEl>
                                          </p:spTgt>
                                        </p:tgtEl>
                                        <p:attrNameLst>
                                          <p:attrName>style.visibility</p:attrName>
                                        </p:attrNameLst>
                                      </p:cBhvr>
                                      <p:to>
                                        <p:strVal val="visible"/>
                                      </p:to>
                                    </p:set>
                                    <p:anim calcmode="lin" valueType="num">
                                      <p:cBhvr>
                                        <p:cTn id="5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عنوان 1"/>
          <p:cNvSpPr>
            <a:spLocks noGrp="1"/>
          </p:cNvSpPr>
          <p:nvPr>
            <p:ph idx="1"/>
          </p:nvPr>
        </p:nvSpPr>
        <p:spPr>
          <a:xfrm>
            <a:off x="465513" y="3155661"/>
            <a:ext cx="7996843" cy="1665720"/>
          </a:xfrm>
        </p:spPr>
        <p:txBody>
          <a:bodyPr>
            <a:noAutofit/>
          </a:bodyPr>
          <a:lstStyle/>
          <a:p>
            <a:pPr marL="0" indent="0" algn="ctr">
              <a:buNone/>
            </a:pPr>
            <a:r>
              <a:rPr lang="ar-SY" sz="4000" dirty="0" smtClean="0">
                <a:solidFill>
                  <a:srgbClr val="00B0F0"/>
                </a:solidFill>
                <a:cs typeface="DecoType Naskh Extensions" panose="02010400000000000000" pitchFamily="2" charset="-78"/>
              </a:rPr>
              <a:t>أتخيل – أستنتج</a:t>
            </a:r>
            <a:r>
              <a:rPr lang="ar-SY" sz="4000" dirty="0" smtClean="0">
                <a:cs typeface="DecoType Naskh Extensions" panose="02010400000000000000" pitchFamily="2" charset="-78"/>
              </a:rPr>
              <a:t/>
            </a:r>
            <a:br>
              <a:rPr lang="ar-SY" sz="4000" dirty="0" smtClean="0">
                <a:cs typeface="DecoType Naskh Extensions" panose="02010400000000000000" pitchFamily="2" charset="-78"/>
              </a:rPr>
            </a:br>
            <a:r>
              <a:rPr lang="ar-SY" sz="4000" dirty="0">
                <a:solidFill>
                  <a:srgbClr val="FF6699"/>
                </a:solidFill>
                <a:cs typeface="DecoType Naskh Extensions" panose="02010400000000000000" pitchFamily="2" charset="-78"/>
              </a:rPr>
              <a:t>ماذا يحدث إذا تحققت الأهداف التي يسعى إليها علم الاجتماع في المجتمع، دعم رأيك بالحجج؟</a:t>
            </a:r>
            <a:r>
              <a:rPr lang="en-US" sz="4000" dirty="0">
                <a:solidFill>
                  <a:srgbClr val="FF6699"/>
                </a:solidFill>
                <a:cs typeface="DecoType Naskh Extensions" panose="02010400000000000000" pitchFamily="2" charset="-78"/>
              </a:rPr>
              <a:t/>
            </a:r>
            <a:br>
              <a:rPr lang="en-US" sz="4000" dirty="0">
                <a:solidFill>
                  <a:srgbClr val="FF6699"/>
                </a:solidFill>
                <a:cs typeface="DecoType Naskh Extensions" panose="02010400000000000000" pitchFamily="2" charset="-78"/>
              </a:rPr>
            </a:br>
            <a:endParaRPr lang="en-US" sz="4000" dirty="0">
              <a:solidFill>
                <a:srgbClr val="FF6699"/>
              </a:solidFill>
              <a:cs typeface="DecoType Naskh Extensions" panose="02010400000000000000" pitchFamily="2" charset="-78"/>
            </a:endParaRPr>
          </a:p>
        </p:txBody>
      </p:sp>
    </p:spTree>
    <p:extLst>
      <p:ext uri="{BB962C8B-B14F-4D97-AF65-F5344CB8AC3E}">
        <p14:creationId xmlns:p14="http://schemas.microsoft.com/office/powerpoint/2010/main" val="1329387533"/>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TotalTime>
  <Words>490</Words>
  <Application>Microsoft Office PowerPoint</Application>
  <PresentationFormat>شاشة عريضة</PresentationFormat>
  <Paragraphs>47</Paragraphs>
  <Slides>10</Slides>
  <Notes>0</Notes>
  <HiddenSlides>0</HiddenSlides>
  <MMClips>1</MMClips>
  <ScaleCrop>false</ScaleCrop>
  <HeadingPairs>
    <vt:vector size="6" baseType="variant">
      <vt:variant>
        <vt:lpstr>الخطوط المستخدمة</vt:lpstr>
      </vt:variant>
      <vt:variant>
        <vt:i4>7</vt:i4>
      </vt:variant>
      <vt:variant>
        <vt:lpstr>نسق</vt:lpstr>
      </vt:variant>
      <vt:variant>
        <vt:i4>1</vt:i4>
      </vt:variant>
      <vt:variant>
        <vt:lpstr>عناوين الشرائح</vt:lpstr>
      </vt:variant>
      <vt:variant>
        <vt:i4>10</vt:i4>
      </vt:variant>
    </vt:vector>
  </HeadingPairs>
  <TitlesOfParts>
    <vt:vector size="18" baseType="lpstr">
      <vt:lpstr>Arial</vt:lpstr>
      <vt:lpstr>Calibri</vt:lpstr>
      <vt:lpstr>Calibri Light</vt:lpstr>
      <vt:lpstr>DecoType Naskh</vt:lpstr>
      <vt:lpstr>DecoType Naskh Extensions</vt:lpstr>
      <vt:lpstr>DecoType Naskh Variants</vt:lpstr>
      <vt:lpstr>Times New Roman</vt:lpstr>
      <vt:lpstr>نسق Office</vt:lpstr>
      <vt:lpstr>مبادئ علم الاجتماع</vt:lpstr>
      <vt:lpstr>قضية للمناقشة </vt:lpstr>
      <vt:lpstr>إلى ما ترجع هذه الاختلافات  </vt:lpstr>
      <vt:lpstr>التعريف بعلم الاجتماع</vt:lpstr>
      <vt:lpstr>عرض تقديمي في PowerPoint</vt:lpstr>
      <vt:lpstr>أقارن     أستنتج بعد أن تعرفت على علم الاجتماع وموضوعاته الأساسية تُرى، كيف وصل عالمنا المعاصر إلى هذه الحال؟ ولماذا تغيرت واختلفت ظروف حياتنا عما كانت عليه في عهد آبائنا وأجدادنا؟ وما الوجهة التي سيتخذها التغير في المستقبل؟   </vt:lpstr>
      <vt:lpstr>الخصائص الأساسية لعلم الاجتماع</vt:lpstr>
      <vt:lpstr>عرض تقديمي في PowerPoint</vt:lpstr>
      <vt:lpstr>عرض تقديمي في PowerPoint</vt:lpstr>
      <vt:lpstr>التقويم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مبادئ علم الاجتماع</dc:title>
  <dc:creator>NEW</dc:creator>
  <cp:lastModifiedBy>asus</cp:lastModifiedBy>
  <cp:revision>12</cp:revision>
  <dcterms:created xsi:type="dcterms:W3CDTF">2017-10-01T09:59:09Z</dcterms:created>
  <dcterms:modified xsi:type="dcterms:W3CDTF">2019-07-02T20:15:58Z</dcterms:modified>
</cp:coreProperties>
</file>