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6" r:id="rId18"/>
    <p:sldId id="285" r:id="rId19"/>
    <p:sldId id="273" r:id="rId20"/>
    <p:sldId id="275" r:id="rId21"/>
    <p:sldId id="284"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8080"/>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1FD4471E-7626-4C15-B890-F4A89B10CA0B}" type="datetimeFigureOut">
              <a:rPr lang="ar-SA" smtClean="0"/>
              <a:t>27/06/40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382734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FD4471E-7626-4C15-B890-F4A89B10CA0B}" type="datetimeFigureOut">
              <a:rPr lang="ar-SA" smtClean="0"/>
              <a:t>27/06/40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291823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FD4471E-7626-4C15-B890-F4A89B10CA0B}" type="datetimeFigureOut">
              <a:rPr lang="ar-SA" smtClean="0"/>
              <a:t>27/06/40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397925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FD4471E-7626-4C15-B890-F4A89B10CA0B}" type="datetimeFigureOut">
              <a:rPr lang="ar-SA" smtClean="0"/>
              <a:t>27/06/40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121780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4471E-7626-4C15-B890-F4A89B10CA0B}" type="datetimeFigureOut">
              <a:rPr lang="ar-SA" smtClean="0"/>
              <a:t>27/06/40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395114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1FD4471E-7626-4C15-B890-F4A89B10CA0B}" type="datetimeFigureOut">
              <a:rPr lang="ar-SA" smtClean="0"/>
              <a:t>27/06/40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51975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1FD4471E-7626-4C15-B890-F4A89B10CA0B}" type="datetimeFigureOut">
              <a:rPr lang="ar-SA" smtClean="0"/>
              <a:t>27/06/40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326742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1FD4471E-7626-4C15-B890-F4A89B10CA0B}" type="datetimeFigureOut">
              <a:rPr lang="ar-SA" smtClean="0"/>
              <a:t>27/06/40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14672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4471E-7626-4C15-B890-F4A89B10CA0B}" type="datetimeFigureOut">
              <a:rPr lang="ar-SA" smtClean="0"/>
              <a:t>27/06/40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79988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4471E-7626-4C15-B890-F4A89B10CA0B}" type="datetimeFigureOut">
              <a:rPr lang="ar-SA" smtClean="0"/>
              <a:t>27/06/40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61981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4471E-7626-4C15-B890-F4A89B10CA0B}" type="datetimeFigureOut">
              <a:rPr lang="ar-SA" smtClean="0"/>
              <a:t>27/06/40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DBE8BF1-BF71-4136-8989-129AA6B06692}" type="slidenum">
              <a:rPr lang="ar-SA" smtClean="0"/>
              <a:t>‹#›</a:t>
            </a:fld>
            <a:endParaRPr lang="ar-SA"/>
          </a:p>
        </p:txBody>
      </p:sp>
    </p:spTree>
    <p:extLst>
      <p:ext uri="{BB962C8B-B14F-4D97-AF65-F5344CB8AC3E}">
        <p14:creationId xmlns:p14="http://schemas.microsoft.com/office/powerpoint/2010/main" val="60637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D4471E-7626-4C15-B890-F4A89B10CA0B}" type="datetimeFigureOut">
              <a:rPr lang="ar-SA" smtClean="0"/>
              <a:t>27/06/40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DBE8BF1-BF71-4136-8989-129AA6B06692}" type="slidenum">
              <a:rPr lang="ar-SA" smtClean="0"/>
              <a:t>‹#›</a:t>
            </a:fld>
            <a:endParaRPr lang="ar-SA"/>
          </a:p>
        </p:txBody>
      </p:sp>
    </p:spTree>
    <p:extLst>
      <p:ext uri="{BB962C8B-B14F-4D97-AF65-F5344CB8AC3E}">
        <p14:creationId xmlns:p14="http://schemas.microsoft.com/office/powerpoint/2010/main" val="43774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5736" y="2132856"/>
            <a:ext cx="5915000" cy="2655168"/>
          </a:xfrm>
        </p:spPr>
        <p:txBody>
          <a:bodyPr>
            <a:noAutofit/>
          </a:bodyPr>
          <a:lstStyle/>
          <a:p>
            <a:r>
              <a:rPr lang="ar-SY" sz="10000" b="1" dirty="0" smtClean="0">
                <a:solidFill>
                  <a:srgbClr val="FF0066"/>
                </a:solidFill>
              </a:rPr>
              <a:t>نشأة علم النفس</a:t>
            </a:r>
            <a:endParaRPr lang="ar-SA" sz="10000" dirty="0">
              <a:solidFill>
                <a:srgbClr val="FF0066"/>
              </a:solidFill>
            </a:endParaRPr>
          </a:p>
        </p:txBody>
      </p:sp>
      <p:pic>
        <p:nvPicPr>
          <p:cNvPr id="5" name="حلوة يا بلدى _توزيع جديد_ . توزيع موسيقى عماد الشا(MP3_128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608" y="5877272"/>
            <a:ext cx="609600" cy="609600"/>
          </a:xfrm>
          <a:prstGeom prst="rect">
            <a:avLst/>
          </a:prstGeom>
        </p:spPr>
      </p:pic>
    </p:spTree>
    <p:extLst>
      <p:ext uri="{BB962C8B-B14F-4D97-AF65-F5344CB8AC3E}">
        <p14:creationId xmlns:p14="http://schemas.microsoft.com/office/powerpoint/2010/main" val="20398937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100"/>
                            </p:stCondLst>
                            <p:childTnLst>
                              <p:par>
                                <p:cTn id="12" presetID="1" presetClass="mediacall" presetSubtype="0" fill="hold" nodeType="afterEffect">
                                  <p:stCondLst>
                                    <p:cond delay="0"/>
                                  </p:stCondLst>
                                  <p:childTnLst>
                                    <p:cmd type="call" cmd="playFrom(0.0)">
                                      <p:cBhvr>
                                        <p:cTn id="1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4" fill="remove"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6408712" cy="2548880"/>
          </a:xfrm>
        </p:spPr>
        <p:txBody>
          <a:bodyPr>
            <a:normAutofit/>
          </a:bodyPr>
          <a:lstStyle/>
          <a:p>
            <a:pPr marL="0" indent="0" algn="ctr">
              <a:buNone/>
            </a:pPr>
            <a:r>
              <a:rPr lang="ar-SA" sz="3600" dirty="0">
                <a:solidFill>
                  <a:srgbClr val="002060"/>
                </a:solidFill>
                <a:effectLst>
                  <a:outerShdw blurRad="53975" dist="22860" dir="5400000" algn="tl" rotWithShape="0">
                    <a:srgbClr val="000000">
                      <a:alpha val="55000"/>
                    </a:srgbClr>
                  </a:outerShdw>
                </a:effectLst>
              </a:rPr>
              <a:t>ولم يظهر علم النفس بمظهره العلمي الحديث بصورة مفاجئة، بل إن تاريخه قديم، ويمكن النظر إلى تاريخ علم النفس </a:t>
            </a:r>
            <a:r>
              <a:rPr lang="ar-SA" sz="3600" dirty="0">
                <a:solidFill>
                  <a:srgbClr val="FF0000"/>
                </a:solidFill>
                <a:effectLst>
                  <a:outerShdw blurRad="53975" dist="22860" dir="5400000" algn="tl" rotWithShape="0">
                    <a:srgbClr val="000000">
                      <a:alpha val="55000"/>
                    </a:srgbClr>
                  </a:outerShdw>
                </a:effectLst>
              </a:rPr>
              <a:t>عبر مرحلتين أساسيتين</a:t>
            </a:r>
            <a:r>
              <a:rPr lang="ar-SA" sz="3600" dirty="0">
                <a:solidFill>
                  <a:srgbClr val="002060"/>
                </a:solidFill>
                <a:effectLst>
                  <a:outerShdw blurRad="53975" dist="22860" dir="5400000" algn="tl" rotWithShape="0">
                    <a:srgbClr val="000000">
                      <a:alpha val="55000"/>
                    </a:srgbClr>
                  </a:outerShdw>
                </a:effectLst>
              </a:rPr>
              <a:t>:</a:t>
            </a:r>
            <a:endParaRPr lang="ar-SA" dirty="0" smtClean="0"/>
          </a:p>
          <a:p>
            <a:pPr marL="0" indent="0" algn="ctr">
              <a:buNone/>
            </a:pPr>
            <a:endParaRPr lang="ar-SA" dirty="0"/>
          </a:p>
        </p:txBody>
      </p:sp>
      <p:pic>
        <p:nvPicPr>
          <p:cNvPr id="4" name="صورة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79177"/>
            <a:ext cx="6349769" cy="3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8703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908720"/>
            <a:ext cx="6779096" cy="5217443"/>
          </a:xfrm>
        </p:spPr>
        <p:txBody>
          <a:bodyPr>
            <a:normAutofit/>
          </a:bodyPr>
          <a:lstStyle/>
          <a:p>
            <a:pPr marL="0" indent="0" algn="ctr">
              <a:buNone/>
            </a:pPr>
            <a:r>
              <a:rPr lang="ar-SA" sz="3600" b="1" dirty="0" smtClean="0">
                <a:solidFill>
                  <a:srgbClr val="FF0000"/>
                </a:solidFill>
              </a:rPr>
              <a:t>المرحلة الثانية: </a:t>
            </a:r>
            <a:r>
              <a:rPr lang="ar-SA" sz="3600" dirty="0" smtClean="0">
                <a:solidFill>
                  <a:srgbClr val="00B050"/>
                </a:solidFill>
              </a:rPr>
              <a:t>بدأت هذه المرحلة عندما أخذ علم النفس يستقل تدريجياً عن الفلسفة ويرتبط بعلم وظائف الأعضاء (الفيزيولوجي) محاولاً توظيف المنهج التجريبي</a:t>
            </a:r>
            <a:r>
              <a:rPr lang="ar-SA" sz="3600" b="1" dirty="0" smtClean="0">
                <a:solidFill>
                  <a:srgbClr val="00B050"/>
                </a:solidFill>
              </a:rPr>
              <a:t> في الدراسات النفسية مع </a:t>
            </a:r>
            <a:r>
              <a:rPr lang="ar-SA" sz="3600" dirty="0" smtClean="0">
                <a:solidFill>
                  <a:srgbClr val="00B050"/>
                </a:solidFill>
              </a:rPr>
              <a:t>عالم النفس</a:t>
            </a:r>
            <a:r>
              <a:rPr lang="ar-SA" sz="3600" b="1" dirty="0" smtClean="0">
                <a:solidFill>
                  <a:srgbClr val="FF0000"/>
                </a:solidFill>
              </a:rPr>
              <a:t> فونت </a:t>
            </a:r>
            <a:r>
              <a:rPr lang="ar-SA" sz="3600" dirty="0" smtClean="0">
                <a:solidFill>
                  <a:srgbClr val="00B050"/>
                </a:solidFill>
              </a:rPr>
              <a:t>الذي أسس </a:t>
            </a:r>
            <a:r>
              <a:rPr lang="ar-SA" sz="3600" dirty="0" smtClean="0">
                <a:solidFill>
                  <a:srgbClr val="FF0000"/>
                </a:solidFill>
              </a:rPr>
              <a:t>أول مخبر لعلم النفس التجريبي </a:t>
            </a:r>
            <a:r>
              <a:rPr lang="ar-SA" sz="3600" dirty="0" smtClean="0">
                <a:solidFill>
                  <a:srgbClr val="00B050"/>
                </a:solidFill>
              </a:rPr>
              <a:t>ألمانيا عام 1879م، بهدف إجراء التجارب النفسية الفيزيولوجية لدراسة السلوك البشري. </a:t>
            </a:r>
            <a:endParaRPr lang="en-US" sz="3600" dirty="0" smtClean="0">
              <a:solidFill>
                <a:srgbClr val="00B050"/>
              </a:solidFill>
            </a:endParaRPr>
          </a:p>
          <a:p>
            <a:pPr marL="0" indent="0" algn="ctr">
              <a:buNone/>
            </a:pPr>
            <a:endParaRPr lang="ar-SA" sz="3600" dirty="0"/>
          </a:p>
        </p:txBody>
      </p:sp>
    </p:spTree>
    <p:extLst>
      <p:ext uri="{BB962C8B-B14F-4D97-AF65-F5344CB8AC3E}">
        <p14:creationId xmlns:p14="http://schemas.microsoft.com/office/powerpoint/2010/main" val="409695336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6696744" cy="5030019"/>
          </a:xfrm>
        </p:spPr>
        <p:txBody>
          <a:bodyPr>
            <a:normAutofit/>
          </a:bodyPr>
          <a:lstStyle/>
          <a:p>
            <a:pPr marL="0" indent="0" algn="ctr">
              <a:buClr>
                <a:srgbClr val="F07F09"/>
              </a:buClr>
              <a:buNone/>
              <a:defRPr/>
            </a:pPr>
            <a:r>
              <a:rPr lang="ar-SA" sz="3900" dirty="0">
                <a:solidFill>
                  <a:srgbClr val="FF0000"/>
                </a:solidFill>
              </a:rPr>
              <a:t>وتركزت بحوث فونت التجريبية على محاور ثلاثة:</a:t>
            </a:r>
            <a:endParaRPr lang="en-US" sz="3900" dirty="0">
              <a:solidFill>
                <a:srgbClr val="FF0000"/>
              </a:solidFill>
            </a:endParaRPr>
          </a:p>
          <a:p>
            <a:pPr marL="0" indent="0" algn="ctr">
              <a:buClr>
                <a:srgbClr val="F07F09"/>
              </a:buClr>
              <a:buNone/>
              <a:defRPr/>
            </a:pPr>
            <a:r>
              <a:rPr lang="ar-SA" sz="3900" dirty="0">
                <a:solidFill>
                  <a:srgbClr val="00B050"/>
                </a:solidFill>
              </a:rPr>
              <a:t>عمليات الإدراك الحسي.</a:t>
            </a:r>
            <a:endParaRPr lang="en-US" sz="3900" dirty="0">
              <a:solidFill>
                <a:srgbClr val="00B050"/>
              </a:solidFill>
            </a:endParaRPr>
          </a:p>
          <a:p>
            <a:pPr marL="0" indent="0" algn="ctr">
              <a:buClr>
                <a:srgbClr val="F07F09"/>
              </a:buClr>
              <a:buNone/>
              <a:defRPr/>
            </a:pPr>
            <a:r>
              <a:rPr lang="ar-SA" sz="3900" dirty="0">
                <a:solidFill>
                  <a:srgbClr val="00B050"/>
                </a:solidFill>
              </a:rPr>
              <a:t>دراسة العلاقة بين المثيرات الحسية والاستجابات.</a:t>
            </a:r>
            <a:endParaRPr lang="en-US" sz="3900" dirty="0">
              <a:solidFill>
                <a:srgbClr val="00B050"/>
              </a:solidFill>
            </a:endParaRPr>
          </a:p>
          <a:p>
            <a:pPr marL="0" indent="0" algn="ctr">
              <a:buClr>
                <a:srgbClr val="F07F09"/>
              </a:buClr>
              <a:buNone/>
              <a:defRPr/>
            </a:pPr>
            <a:r>
              <a:rPr lang="ar-SA" sz="3900" dirty="0">
                <a:solidFill>
                  <a:srgbClr val="00B050"/>
                </a:solidFill>
              </a:rPr>
              <a:t>الفاصل الزمني بين ظهور المثير وحدوث الاستجابة .</a:t>
            </a:r>
            <a:endParaRPr lang="en-US" sz="3900" dirty="0">
              <a:solidFill>
                <a:srgbClr val="00B050"/>
              </a:solidFill>
            </a:endParaRPr>
          </a:p>
          <a:p>
            <a:pPr marL="0" indent="0" algn="ctr">
              <a:buNone/>
              <a:defRPr/>
            </a:pPr>
            <a:endParaRPr lang="ar-SA" sz="3900" dirty="0"/>
          </a:p>
          <a:p>
            <a:pPr marL="0" indent="0" algn="ctr">
              <a:buNone/>
            </a:pPr>
            <a:endParaRPr lang="ar-SA" sz="3900" dirty="0"/>
          </a:p>
        </p:txBody>
      </p:sp>
    </p:spTree>
    <p:extLst>
      <p:ext uri="{BB962C8B-B14F-4D97-AF65-F5344CB8AC3E}">
        <p14:creationId xmlns:p14="http://schemas.microsoft.com/office/powerpoint/2010/main" val="199214879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1052736"/>
            <a:ext cx="6563072" cy="5433467"/>
          </a:xfrm>
        </p:spPr>
        <p:txBody>
          <a:bodyPr>
            <a:normAutofit/>
          </a:bodyPr>
          <a:lstStyle/>
          <a:p>
            <a:pPr marL="0" indent="0" algn="ctr">
              <a:buNone/>
              <a:defRPr/>
            </a:pPr>
            <a:r>
              <a:rPr lang="ar-SA" sz="3600" b="1" dirty="0">
                <a:solidFill>
                  <a:srgbClr val="002060"/>
                </a:solidFill>
              </a:rPr>
              <a:t>وفي نهاية القرن التاسع عشر برز الدور الكبير </a:t>
            </a:r>
            <a:r>
              <a:rPr lang="ar-SA" sz="3600" b="1" dirty="0">
                <a:solidFill>
                  <a:srgbClr val="FF0000"/>
                </a:solidFill>
              </a:rPr>
              <a:t>لوليم جيمس </a:t>
            </a:r>
            <a:r>
              <a:rPr lang="ar-SA" sz="3600" b="1" dirty="0">
                <a:solidFill>
                  <a:srgbClr val="002060"/>
                </a:solidFill>
              </a:rPr>
              <a:t>في استقلال علم النفس عن الفيزيولوجيا من خلال دراسته للعلاقة بين </a:t>
            </a:r>
            <a:r>
              <a:rPr lang="ar-SA" sz="3600" b="1" dirty="0">
                <a:solidFill>
                  <a:srgbClr val="FF00FF"/>
                </a:solidFill>
              </a:rPr>
              <a:t>الخبرة والسلوك</a:t>
            </a:r>
          </a:p>
          <a:p>
            <a:pPr marL="0" indent="0" algn="ctr">
              <a:buNone/>
              <a:defRPr/>
            </a:pPr>
            <a:r>
              <a:rPr lang="ar-SA" sz="3600" b="1" dirty="0">
                <a:solidFill>
                  <a:srgbClr val="002060"/>
                </a:solidFill>
              </a:rPr>
              <a:t> ودورها في بناء آلية </a:t>
            </a:r>
            <a:r>
              <a:rPr lang="ar-SA" sz="3600" b="1" dirty="0">
                <a:solidFill>
                  <a:srgbClr val="FF00FF"/>
                </a:solidFill>
              </a:rPr>
              <a:t>التكيف لدى الإنسان</a:t>
            </a:r>
            <a:r>
              <a:rPr lang="ar-SA" sz="3600" b="1" dirty="0">
                <a:solidFill>
                  <a:srgbClr val="002060"/>
                </a:solidFill>
              </a:rPr>
              <a:t>، ومع استقلال علم النفس عن باقي العلوم أصبح موضوعه السلوك الظاهري ومنهجه </a:t>
            </a:r>
            <a:r>
              <a:rPr lang="ar-SA" sz="3600" b="1" dirty="0">
                <a:solidFill>
                  <a:srgbClr val="FF00FF"/>
                </a:solidFill>
              </a:rPr>
              <a:t>الملاحظة والتجربة.</a:t>
            </a:r>
            <a:endParaRPr lang="ar-SY" sz="3600" b="1" dirty="0">
              <a:solidFill>
                <a:srgbClr val="FF00FF"/>
              </a:solidFill>
            </a:endParaRPr>
          </a:p>
          <a:p>
            <a:pPr marL="0" indent="0" algn="ctr">
              <a:buNone/>
            </a:pPr>
            <a:endParaRPr lang="ar-SA" sz="3600" dirty="0"/>
          </a:p>
        </p:txBody>
      </p:sp>
    </p:spTree>
    <p:extLst>
      <p:ext uri="{BB962C8B-B14F-4D97-AF65-F5344CB8AC3E}">
        <p14:creationId xmlns:p14="http://schemas.microsoft.com/office/powerpoint/2010/main" val="652212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1" y="476672"/>
            <a:ext cx="6779096" cy="5865515"/>
          </a:xfrm>
        </p:spPr>
        <p:txBody>
          <a:bodyPr>
            <a:noAutofit/>
          </a:bodyPr>
          <a:lstStyle/>
          <a:p>
            <a:pPr marL="0" indent="0" algn="ctr">
              <a:buNone/>
              <a:defRPr/>
            </a:pPr>
            <a:r>
              <a:rPr lang="ar-SA" sz="3300" dirty="0" smtClean="0">
                <a:solidFill>
                  <a:srgbClr val="FF0000"/>
                </a:solidFill>
              </a:rPr>
              <a:t>ثانياً - تعريف علم النفس وأهدافه:</a:t>
            </a:r>
            <a:r>
              <a:rPr lang="en-US" sz="3300" dirty="0" smtClean="0">
                <a:solidFill>
                  <a:srgbClr val="FF0000"/>
                </a:solidFill>
              </a:rPr>
              <a:t/>
            </a:r>
            <a:br>
              <a:rPr lang="en-US" sz="3300" dirty="0" smtClean="0">
                <a:solidFill>
                  <a:srgbClr val="FF0000"/>
                </a:solidFill>
              </a:rPr>
            </a:br>
            <a:r>
              <a:rPr lang="ar-SA" sz="3300" dirty="0">
                <a:solidFill>
                  <a:srgbClr val="7030A0"/>
                </a:solidFill>
              </a:rPr>
              <a:t>تعددت </a:t>
            </a:r>
            <a:r>
              <a:rPr lang="ar-SA" sz="3300" b="1" dirty="0">
                <a:solidFill>
                  <a:srgbClr val="FF0000"/>
                </a:solidFill>
              </a:rPr>
              <a:t>تعريفات علم النفس </a:t>
            </a:r>
            <a:r>
              <a:rPr lang="ar-SA" sz="3300" dirty="0">
                <a:solidFill>
                  <a:srgbClr val="7030A0"/>
                </a:solidFill>
              </a:rPr>
              <a:t>وتنوعت ومن أشهر هذه التعريفات:</a:t>
            </a:r>
            <a:r>
              <a:rPr lang="ar-SA" sz="3300" b="1" dirty="0">
                <a:solidFill>
                  <a:srgbClr val="7030A0"/>
                </a:solidFill>
              </a:rPr>
              <a:t> </a:t>
            </a:r>
            <a:r>
              <a:rPr lang="ar-SA" sz="3300" b="1" dirty="0">
                <a:solidFill>
                  <a:srgbClr val="0000FF"/>
                </a:solidFill>
              </a:rPr>
              <a:t>أن علم النفس هو الدراسة العلمية للسلوك الإنساني وما وراءه من دوافع وعمليات عقلية للوصول إلى القوانين الناظمة لهذا السلوك، من خلال تفسيره والتنبؤ بأشكاله وتوجيهه والتخطيط له.</a:t>
            </a:r>
            <a:r>
              <a:rPr lang="ar-SA" sz="3300" b="1" dirty="0">
                <a:solidFill>
                  <a:srgbClr val="7030A0"/>
                </a:solidFill>
              </a:rPr>
              <a:t> </a:t>
            </a:r>
            <a:endParaRPr lang="en-US" sz="3300" dirty="0">
              <a:solidFill>
                <a:srgbClr val="7030A0"/>
              </a:solidFill>
            </a:endParaRPr>
          </a:p>
          <a:p>
            <a:pPr marL="0" indent="0" algn="ctr">
              <a:buNone/>
              <a:defRPr/>
            </a:pPr>
            <a:r>
              <a:rPr lang="ar-SA" sz="3300" dirty="0">
                <a:solidFill>
                  <a:srgbClr val="7030A0"/>
                </a:solidFill>
              </a:rPr>
              <a:t>ويتفق معظم الباحثين على تعريف  </a:t>
            </a:r>
            <a:r>
              <a:rPr lang="ar-SA" sz="3300" b="1" dirty="0">
                <a:solidFill>
                  <a:srgbClr val="FF0000"/>
                </a:solidFill>
              </a:rPr>
              <a:t>علم النفس </a:t>
            </a:r>
            <a:r>
              <a:rPr lang="ar-SA" sz="3300" dirty="0">
                <a:solidFill>
                  <a:srgbClr val="7030A0"/>
                </a:solidFill>
              </a:rPr>
              <a:t>بأنه:</a:t>
            </a:r>
            <a:r>
              <a:rPr lang="ar-SA" sz="3300" b="1" dirty="0">
                <a:solidFill>
                  <a:srgbClr val="7030A0"/>
                </a:solidFill>
              </a:rPr>
              <a:t> </a:t>
            </a:r>
            <a:r>
              <a:rPr lang="ar-SA" sz="3300" b="1" dirty="0">
                <a:solidFill>
                  <a:srgbClr val="FF00FF"/>
                </a:solidFill>
              </a:rPr>
              <a:t>هو الدراسة العلمية المنظمة للسلوك بشكل عام والسلوك الإنساني بشكل خاص والعمليات العقلية، </a:t>
            </a:r>
            <a:r>
              <a:rPr lang="ar-SA" sz="3300" dirty="0">
                <a:solidFill>
                  <a:srgbClr val="7030A0"/>
                </a:solidFill>
              </a:rPr>
              <a:t>وله </a:t>
            </a:r>
            <a:r>
              <a:rPr lang="ar-SA" sz="3300" b="1" dirty="0">
                <a:solidFill>
                  <a:srgbClr val="FF0000"/>
                </a:solidFill>
              </a:rPr>
              <a:t>ثلاثة أهداف </a:t>
            </a:r>
            <a:r>
              <a:rPr lang="ar-SA" sz="3300" dirty="0">
                <a:solidFill>
                  <a:srgbClr val="7030A0"/>
                </a:solidFill>
              </a:rPr>
              <a:t>رئيسة هي الفهم والتنبؤ والضبط.</a:t>
            </a:r>
            <a:endParaRPr lang="en-US" sz="3300" dirty="0">
              <a:solidFill>
                <a:srgbClr val="7030A0"/>
              </a:solidFill>
            </a:endParaRPr>
          </a:p>
          <a:p>
            <a:pPr marL="0" indent="0" algn="ctr">
              <a:buNone/>
            </a:pPr>
            <a:endParaRPr lang="ar-SA" sz="3300" dirty="0"/>
          </a:p>
        </p:txBody>
      </p:sp>
    </p:spTree>
    <p:extLst>
      <p:ext uri="{BB962C8B-B14F-4D97-AF65-F5344CB8AC3E}">
        <p14:creationId xmlns:p14="http://schemas.microsoft.com/office/powerpoint/2010/main" val="26501735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332656"/>
            <a:ext cx="6635080" cy="6126163"/>
          </a:xfrm>
        </p:spPr>
        <p:txBody>
          <a:bodyPr>
            <a:noAutofit/>
          </a:bodyPr>
          <a:lstStyle/>
          <a:p>
            <a:pPr marL="0" indent="0" algn="ctr">
              <a:buNone/>
              <a:defRPr/>
            </a:pPr>
            <a:r>
              <a:rPr lang="ar-SY" sz="3300" dirty="0" smtClean="0">
                <a:solidFill>
                  <a:srgbClr val="0000FF"/>
                </a:solidFill>
              </a:rPr>
              <a:t>ويمكن استخلاص أهداف علم النفس من التعريف السابق وفق ما يأتي:</a:t>
            </a:r>
            <a:r>
              <a:rPr lang="ar-SY" sz="3300" dirty="0" smtClean="0">
                <a:solidFill>
                  <a:srgbClr val="002060"/>
                </a:solidFill>
              </a:rPr>
              <a:t/>
            </a:r>
            <a:br>
              <a:rPr lang="ar-SY" sz="3300" dirty="0" smtClean="0">
                <a:solidFill>
                  <a:srgbClr val="002060"/>
                </a:solidFill>
              </a:rPr>
            </a:br>
            <a:r>
              <a:rPr lang="ar-SA" sz="3300" b="1" dirty="0">
                <a:solidFill>
                  <a:srgbClr val="00B0F0"/>
                </a:solidFill>
              </a:rPr>
              <a:t>1- فهم السلوك الإنساني من خلال الإحاطة بجوانبه كافة وتفسيره من ربطه بأسباب حدوثه.</a:t>
            </a:r>
            <a:endParaRPr lang="en-US" sz="3300" b="1" dirty="0">
              <a:solidFill>
                <a:srgbClr val="00B0F0"/>
              </a:solidFill>
            </a:endParaRPr>
          </a:p>
          <a:p>
            <a:pPr marL="0" indent="0" algn="ctr">
              <a:buNone/>
              <a:defRPr/>
            </a:pPr>
            <a:r>
              <a:rPr lang="ar-SA" sz="3300" b="1" dirty="0">
                <a:solidFill>
                  <a:srgbClr val="FF00FF"/>
                </a:solidFill>
              </a:rPr>
              <a:t>2- التنبؤ بما سيكون عليه السلوك وهو توقع مسبق بأن فرداً ما يسلك بطريقة محددة سلوكاً ما في ظل توافر ظروف معينة.</a:t>
            </a:r>
            <a:endParaRPr lang="en-US" sz="3300" b="1" dirty="0">
              <a:solidFill>
                <a:srgbClr val="FF00FF"/>
              </a:solidFill>
            </a:endParaRPr>
          </a:p>
          <a:p>
            <a:pPr marL="0" indent="0" algn="ctr">
              <a:buNone/>
              <a:defRPr/>
            </a:pPr>
            <a:r>
              <a:rPr lang="ar-SA" sz="3300" b="1" dirty="0">
                <a:solidFill>
                  <a:srgbClr val="00B0F0"/>
                </a:solidFill>
              </a:rPr>
              <a:t>3- ضبط السلوك وتوجيهه ويعني تحديد الظروف التي تحدث ظاهرة معينة والتحكم فيها بشكل يحقق الوصول لهدف معين مما يسهم في تقليل هدر الطاقة البشرية وتحسين عملية التعلم لبناء جيل متمتع بصحة نفسية.</a:t>
            </a:r>
            <a:r>
              <a:rPr lang="en-US" sz="3300" b="1" dirty="0">
                <a:solidFill>
                  <a:srgbClr val="00B0F0"/>
                </a:solidFill>
              </a:rPr>
              <a:t> </a:t>
            </a:r>
            <a:endParaRPr lang="ar-SY" sz="3300" b="1" dirty="0">
              <a:solidFill>
                <a:srgbClr val="00B0F0"/>
              </a:solidFill>
            </a:endParaRPr>
          </a:p>
          <a:p>
            <a:pPr marL="0" indent="0" algn="ctr">
              <a:buNone/>
            </a:pPr>
            <a:endParaRPr lang="ar-SA" sz="3300" dirty="0"/>
          </a:p>
        </p:txBody>
      </p:sp>
    </p:spTree>
    <p:extLst>
      <p:ext uri="{BB962C8B-B14F-4D97-AF65-F5344CB8AC3E}">
        <p14:creationId xmlns:p14="http://schemas.microsoft.com/office/powerpoint/2010/main" val="1564436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72816"/>
            <a:ext cx="6779096" cy="3484984"/>
          </a:xfrm>
        </p:spPr>
        <p:txBody>
          <a:bodyPr>
            <a:normAutofit/>
          </a:bodyPr>
          <a:lstStyle/>
          <a:p>
            <a:pPr marL="0" indent="0" algn="ctr">
              <a:buClr>
                <a:srgbClr val="F07F09"/>
              </a:buClr>
              <a:buNone/>
              <a:defRPr/>
            </a:pPr>
            <a:r>
              <a:rPr lang="ar-SY" sz="3900" b="1" dirty="0">
                <a:solidFill>
                  <a:srgbClr val="FF00FF"/>
                </a:solidFill>
              </a:rPr>
              <a:t>السلوك: </a:t>
            </a:r>
            <a:r>
              <a:rPr lang="ar-SY" sz="3900" b="1" dirty="0">
                <a:solidFill>
                  <a:srgbClr val="0000FF"/>
                </a:solidFill>
              </a:rPr>
              <a:t>هو كل أوجه النشاط التي يقوم بها الكائن الحي... وضح معنى السلوك بشكل عام والسلوك الإنساني بشكل خاص؟</a:t>
            </a:r>
            <a:endParaRPr lang="en-US" sz="3900" b="1" dirty="0">
              <a:solidFill>
                <a:srgbClr val="0000FF"/>
              </a:solidFill>
            </a:endParaRPr>
          </a:p>
          <a:p>
            <a:pPr marL="0" indent="0" algn="ctr">
              <a:buNone/>
              <a:defRPr/>
            </a:pPr>
            <a:r>
              <a:rPr lang="ar-SY" sz="3900" dirty="0"/>
              <a:t>أعط أمثلة عن أنواع السلوك </a:t>
            </a:r>
            <a:endParaRPr lang="ar-SA" sz="3900" dirty="0"/>
          </a:p>
          <a:p>
            <a:pPr marL="0" indent="0" algn="ctr">
              <a:buNone/>
            </a:pPr>
            <a:endParaRPr lang="ar-SA" sz="3900" dirty="0"/>
          </a:p>
        </p:txBody>
      </p:sp>
    </p:spTree>
    <p:extLst>
      <p:ext uri="{BB962C8B-B14F-4D97-AF65-F5344CB8AC3E}">
        <p14:creationId xmlns:p14="http://schemas.microsoft.com/office/powerpoint/2010/main" val="41514150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2120" y="1124744"/>
            <a:ext cx="2818656" cy="1143000"/>
          </a:xfrm>
        </p:spPr>
        <p:txBody>
          <a:bodyPr>
            <a:noAutofit/>
          </a:bodyPr>
          <a:lstStyle/>
          <a:p>
            <a:r>
              <a:rPr lang="ar-SA" sz="6000" dirty="0" smtClean="0">
                <a:solidFill>
                  <a:schemeClr val="accent3">
                    <a:lumMod val="75000"/>
                  </a:schemeClr>
                </a:solidFill>
              </a:rPr>
              <a:t>السلوك</a:t>
            </a:r>
            <a:endParaRPr lang="ar-SA" sz="6000" dirty="0">
              <a:solidFill>
                <a:schemeClr val="accent3">
                  <a:lumMod val="75000"/>
                </a:schemeClr>
              </a:solidFill>
            </a:endParaRPr>
          </a:p>
        </p:txBody>
      </p:sp>
      <p:sp>
        <p:nvSpPr>
          <p:cNvPr id="5" name="Title 1"/>
          <p:cNvSpPr txBox="1">
            <a:spLocks/>
          </p:cNvSpPr>
          <p:nvPr/>
        </p:nvSpPr>
        <p:spPr>
          <a:xfrm>
            <a:off x="611560" y="1052736"/>
            <a:ext cx="2818656"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6000" dirty="0" smtClean="0">
                <a:solidFill>
                  <a:srgbClr val="00B0F0"/>
                </a:solidFill>
              </a:rPr>
              <a:t>العقلي</a:t>
            </a:r>
            <a:endParaRPr lang="ar-SA" sz="6000" dirty="0">
              <a:solidFill>
                <a:srgbClr val="00B0F0"/>
              </a:solidFill>
            </a:endParaRPr>
          </a:p>
        </p:txBody>
      </p:sp>
      <p:sp>
        <p:nvSpPr>
          <p:cNvPr id="6" name="Title 1"/>
          <p:cNvSpPr txBox="1">
            <a:spLocks/>
          </p:cNvSpPr>
          <p:nvPr/>
        </p:nvSpPr>
        <p:spPr>
          <a:xfrm>
            <a:off x="5580112" y="4869160"/>
            <a:ext cx="2818656"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6000" dirty="0" smtClean="0">
                <a:solidFill>
                  <a:schemeClr val="accent6">
                    <a:lumMod val="75000"/>
                  </a:schemeClr>
                </a:solidFill>
              </a:rPr>
              <a:t>الانفعالي</a:t>
            </a:r>
            <a:endParaRPr lang="ar-SA" sz="6000" dirty="0">
              <a:solidFill>
                <a:schemeClr val="accent6">
                  <a:lumMod val="75000"/>
                </a:schemeClr>
              </a:solidFill>
            </a:endParaRPr>
          </a:p>
        </p:txBody>
      </p:sp>
      <p:sp>
        <p:nvSpPr>
          <p:cNvPr id="7" name="Title 1"/>
          <p:cNvSpPr txBox="1">
            <a:spLocks/>
          </p:cNvSpPr>
          <p:nvPr/>
        </p:nvSpPr>
        <p:spPr>
          <a:xfrm>
            <a:off x="640886" y="4869160"/>
            <a:ext cx="2818656"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6000" dirty="0" smtClean="0">
                <a:solidFill>
                  <a:schemeClr val="accent4">
                    <a:lumMod val="75000"/>
                  </a:schemeClr>
                </a:solidFill>
              </a:rPr>
              <a:t>العاطفي</a:t>
            </a:r>
            <a:endParaRPr lang="ar-SA" sz="6000" dirty="0">
              <a:solidFill>
                <a:schemeClr val="accent4">
                  <a:lumMod val="75000"/>
                </a:schemeClr>
              </a:solidFill>
            </a:endParaRPr>
          </a:p>
        </p:txBody>
      </p:sp>
    </p:spTree>
    <p:extLst>
      <p:ext uri="{BB962C8B-B14F-4D97-AF65-F5344CB8AC3E}">
        <p14:creationId xmlns:p14="http://schemas.microsoft.com/office/powerpoint/2010/main" val="2571109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500" autoRev="1" fill="hold">
                                          <p:stCondLst>
                                            <p:cond delay="0"/>
                                          </p:stCondLst>
                                        </p:cTn>
                                        <p:tgtEl>
                                          <p:spTgt spid="6"/>
                                        </p:tgtEl>
                                        <p:attrNameLst>
                                          <p:attrName>ppt_w</p:attrName>
                                        </p:attrNameLst>
                                      </p:cBhvr>
                                    </p:anim>
                                    <p:anim by="(#ppt_w*0.50)" calcmode="lin" valueType="num">
                                      <p:cBhvr>
                                        <p:cTn id="24" dur="500" decel="50000" autoRev="1" fill="hold">
                                          <p:stCondLst>
                                            <p:cond delay="0"/>
                                          </p:stCondLst>
                                        </p:cTn>
                                        <p:tgtEl>
                                          <p:spTgt spid="6"/>
                                        </p:tgtEl>
                                        <p:attrNameLst>
                                          <p:attrName>ppt_x</p:attrName>
                                        </p:attrNameLst>
                                      </p:cBhvr>
                                    </p:anim>
                                    <p:anim from="(-#ppt_h/2)" to="(#ppt_y)" calcmode="lin" valueType="num">
                                      <p:cBhvr>
                                        <p:cTn id="25" dur="1000" fill="hold">
                                          <p:stCondLst>
                                            <p:cond delay="0"/>
                                          </p:stCondLst>
                                        </p:cTn>
                                        <p:tgtEl>
                                          <p:spTgt spid="6"/>
                                        </p:tgtEl>
                                        <p:attrNameLst>
                                          <p:attrName>ppt_y</p:attrName>
                                        </p:attrNameLst>
                                      </p:cBhvr>
                                    </p:anim>
                                    <p:animRot by="21600000">
                                      <p:cBhvr>
                                        <p:cTn id="26" dur="1000" fill="hold">
                                          <p:stCondLst>
                                            <p:cond delay="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2060848"/>
            <a:ext cx="2448272" cy="1143000"/>
          </a:xfrm>
        </p:spPr>
        <p:txBody>
          <a:bodyPr>
            <a:noAutofit/>
          </a:bodyPr>
          <a:lstStyle/>
          <a:p>
            <a:r>
              <a:rPr lang="ar-SA" sz="4500" dirty="0" smtClean="0">
                <a:solidFill>
                  <a:srgbClr val="FFC000"/>
                </a:solidFill>
              </a:rPr>
              <a:t>أنواع السلوك</a:t>
            </a:r>
            <a:endParaRPr lang="ar-SA" sz="4500" dirty="0">
              <a:solidFill>
                <a:srgbClr val="FFC000"/>
              </a:solidFill>
            </a:endParaRPr>
          </a:p>
        </p:txBody>
      </p:sp>
      <p:sp>
        <p:nvSpPr>
          <p:cNvPr id="5" name="Title 1"/>
          <p:cNvSpPr txBox="1">
            <a:spLocks/>
          </p:cNvSpPr>
          <p:nvPr/>
        </p:nvSpPr>
        <p:spPr>
          <a:xfrm>
            <a:off x="4932040" y="188640"/>
            <a:ext cx="2448272"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500" dirty="0" smtClean="0">
                <a:solidFill>
                  <a:schemeClr val="accent3">
                    <a:lumMod val="75000"/>
                  </a:schemeClr>
                </a:solidFill>
              </a:rPr>
              <a:t>بسيط</a:t>
            </a:r>
            <a:endParaRPr lang="ar-SA" sz="4500" dirty="0">
              <a:solidFill>
                <a:schemeClr val="accent3">
                  <a:lumMod val="75000"/>
                </a:schemeClr>
              </a:solidFill>
            </a:endParaRPr>
          </a:p>
        </p:txBody>
      </p:sp>
      <p:sp>
        <p:nvSpPr>
          <p:cNvPr id="6" name="Title 1"/>
          <p:cNvSpPr txBox="1">
            <a:spLocks/>
          </p:cNvSpPr>
          <p:nvPr/>
        </p:nvSpPr>
        <p:spPr>
          <a:xfrm>
            <a:off x="1763688" y="188640"/>
            <a:ext cx="2448272"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500" dirty="0" smtClean="0">
                <a:solidFill>
                  <a:srgbClr val="FF0000"/>
                </a:solidFill>
              </a:rPr>
              <a:t>معقد</a:t>
            </a:r>
            <a:endParaRPr lang="ar-SA" sz="4500" dirty="0">
              <a:solidFill>
                <a:srgbClr val="FF0000"/>
              </a:solidFill>
            </a:endParaRPr>
          </a:p>
        </p:txBody>
      </p:sp>
      <p:sp>
        <p:nvSpPr>
          <p:cNvPr id="7" name="Title 1"/>
          <p:cNvSpPr txBox="1">
            <a:spLocks/>
          </p:cNvSpPr>
          <p:nvPr/>
        </p:nvSpPr>
        <p:spPr>
          <a:xfrm>
            <a:off x="6516216" y="1988840"/>
            <a:ext cx="2448272"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500" dirty="0" smtClean="0">
                <a:solidFill>
                  <a:srgbClr val="008080"/>
                </a:solidFill>
              </a:rPr>
              <a:t>كلي </a:t>
            </a:r>
            <a:endParaRPr lang="ar-SA" sz="4500" dirty="0">
              <a:solidFill>
                <a:srgbClr val="008080"/>
              </a:solidFill>
            </a:endParaRPr>
          </a:p>
        </p:txBody>
      </p:sp>
      <p:sp>
        <p:nvSpPr>
          <p:cNvPr id="8" name="Title 1"/>
          <p:cNvSpPr txBox="1">
            <a:spLocks/>
          </p:cNvSpPr>
          <p:nvPr/>
        </p:nvSpPr>
        <p:spPr>
          <a:xfrm>
            <a:off x="251520" y="1988840"/>
            <a:ext cx="2448272"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500" dirty="0" smtClean="0">
                <a:solidFill>
                  <a:srgbClr val="D60093"/>
                </a:solidFill>
              </a:rPr>
              <a:t>جزئي</a:t>
            </a:r>
            <a:endParaRPr lang="ar-SA" sz="4500" dirty="0">
              <a:solidFill>
                <a:srgbClr val="D60093"/>
              </a:solidFill>
            </a:endParaRPr>
          </a:p>
        </p:txBody>
      </p:sp>
      <p:sp>
        <p:nvSpPr>
          <p:cNvPr id="9" name="Title 1"/>
          <p:cNvSpPr txBox="1">
            <a:spLocks/>
          </p:cNvSpPr>
          <p:nvPr/>
        </p:nvSpPr>
        <p:spPr>
          <a:xfrm>
            <a:off x="1765684" y="3933056"/>
            <a:ext cx="2448272"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500" dirty="0" smtClean="0">
                <a:solidFill>
                  <a:srgbClr val="0070C0"/>
                </a:solidFill>
              </a:rPr>
              <a:t>خارجي</a:t>
            </a:r>
            <a:endParaRPr lang="ar-SA" sz="4500" dirty="0">
              <a:solidFill>
                <a:srgbClr val="0070C0"/>
              </a:solidFill>
            </a:endParaRPr>
          </a:p>
        </p:txBody>
      </p:sp>
      <p:sp>
        <p:nvSpPr>
          <p:cNvPr id="10" name="Title 1"/>
          <p:cNvSpPr txBox="1">
            <a:spLocks/>
          </p:cNvSpPr>
          <p:nvPr/>
        </p:nvSpPr>
        <p:spPr>
          <a:xfrm>
            <a:off x="4932040" y="3933056"/>
            <a:ext cx="2448272"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500" dirty="0" smtClean="0">
                <a:solidFill>
                  <a:srgbClr val="00B0F0"/>
                </a:solidFill>
              </a:rPr>
              <a:t>داخلي</a:t>
            </a:r>
            <a:endParaRPr lang="ar-SA" sz="4500" dirty="0">
              <a:solidFill>
                <a:srgbClr val="00B0F0"/>
              </a:solidFill>
            </a:endParaRPr>
          </a:p>
        </p:txBody>
      </p:sp>
    </p:spTree>
    <p:extLst>
      <p:ext uri="{BB962C8B-B14F-4D97-AF65-F5344CB8AC3E}">
        <p14:creationId xmlns:p14="http://schemas.microsoft.com/office/powerpoint/2010/main" val="30382685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500" autoRev="1" fill="hold">
                                          <p:stCondLst>
                                            <p:cond delay="0"/>
                                          </p:stCondLst>
                                        </p:cTn>
                                        <p:tgtEl>
                                          <p:spTgt spid="6"/>
                                        </p:tgtEl>
                                        <p:attrNameLst>
                                          <p:attrName>ppt_w</p:attrName>
                                        </p:attrNameLst>
                                      </p:cBhvr>
                                    </p:anim>
                                    <p:anim by="(#ppt_w*0.50)" calcmode="lin" valueType="num">
                                      <p:cBhvr>
                                        <p:cTn id="24" dur="500" decel="50000" autoRev="1" fill="hold">
                                          <p:stCondLst>
                                            <p:cond delay="0"/>
                                          </p:stCondLst>
                                        </p:cTn>
                                        <p:tgtEl>
                                          <p:spTgt spid="6"/>
                                        </p:tgtEl>
                                        <p:attrNameLst>
                                          <p:attrName>ppt_x</p:attrName>
                                        </p:attrNameLst>
                                      </p:cBhvr>
                                    </p:anim>
                                    <p:anim from="(-#ppt_h/2)" to="(#ppt_y)" calcmode="lin" valueType="num">
                                      <p:cBhvr>
                                        <p:cTn id="25" dur="1000" fill="hold">
                                          <p:stCondLst>
                                            <p:cond delay="0"/>
                                          </p:stCondLst>
                                        </p:cTn>
                                        <p:tgtEl>
                                          <p:spTgt spid="6"/>
                                        </p:tgtEl>
                                        <p:attrNameLst>
                                          <p:attrName>ppt_y</p:attrName>
                                        </p:attrNameLst>
                                      </p:cBhvr>
                                    </p:anim>
                                    <p:animRot by="21600000">
                                      <p:cBhvr>
                                        <p:cTn id="26" dur="1000" fill="hold">
                                          <p:stCondLst>
                                            <p:cond delay="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by="(-#ppt_w*2)" calcmode="lin" valueType="num">
                                      <p:cBhvr rctx="PPT">
                                        <p:cTn id="39" dur="500" autoRev="1" fill="hold">
                                          <p:stCondLst>
                                            <p:cond delay="0"/>
                                          </p:stCondLst>
                                        </p:cTn>
                                        <p:tgtEl>
                                          <p:spTgt spid="8"/>
                                        </p:tgtEl>
                                        <p:attrNameLst>
                                          <p:attrName>ppt_w</p:attrName>
                                        </p:attrNameLst>
                                      </p:cBhvr>
                                    </p:anim>
                                    <p:anim by="(#ppt_w*0.50)" calcmode="lin" valueType="num">
                                      <p:cBhvr>
                                        <p:cTn id="40" dur="500" decel="50000" autoRev="1" fill="hold">
                                          <p:stCondLst>
                                            <p:cond delay="0"/>
                                          </p:stCondLst>
                                        </p:cTn>
                                        <p:tgtEl>
                                          <p:spTgt spid="8"/>
                                        </p:tgtEl>
                                        <p:attrNameLst>
                                          <p:attrName>ppt_x</p:attrName>
                                        </p:attrNameLst>
                                      </p:cBhvr>
                                    </p:anim>
                                    <p:anim from="(-#ppt_h/2)" to="(#ppt_y)" calcmode="lin" valueType="num">
                                      <p:cBhvr>
                                        <p:cTn id="41" dur="1000" fill="hold">
                                          <p:stCondLst>
                                            <p:cond delay="0"/>
                                          </p:stCondLst>
                                        </p:cTn>
                                        <p:tgtEl>
                                          <p:spTgt spid="8"/>
                                        </p:tgtEl>
                                        <p:attrNameLst>
                                          <p:attrName>ppt_y</p:attrName>
                                        </p:attrNameLst>
                                      </p:cBhvr>
                                    </p:anim>
                                    <p:animRot by="21600000">
                                      <p:cBhvr>
                                        <p:cTn id="42" dur="1000" fill="hold">
                                          <p:stCondLst>
                                            <p:cond delay="0"/>
                                          </p:stCondLst>
                                        </p:cTn>
                                        <p:tgtEl>
                                          <p:spTgt spid="8"/>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by="(-#ppt_w*2)" calcmode="lin" valueType="num">
                                      <p:cBhvr rctx="PPT">
                                        <p:cTn id="47" dur="500" autoRev="1" fill="hold">
                                          <p:stCondLst>
                                            <p:cond delay="0"/>
                                          </p:stCondLst>
                                        </p:cTn>
                                        <p:tgtEl>
                                          <p:spTgt spid="10"/>
                                        </p:tgtEl>
                                        <p:attrNameLst>
                                          <p:attrName>ppt_w</p:attrName>
                                        </p:attrNameLst>
                                      </p:cBhvr>
                                    </p:anim>
                                    <p:anim by="(#ppt_w*0.50)" calcmode="lin" valueType="num">
                                      <p:cBhvr>
                                        <p:cTn id="48" dur="500" decel="50000" autoRev="1" fill="hold">
                                          <p:stCondLst>
                                            <p:cond delay="0"/>
                                          </p:stCondLst>
                                        </p:cTn>
                                        <p:tgtEl>
                                          <p:spTgt spid="10"/>
                                        </p:tgtEl>
                                        <p:attrNameLst>
                                          <p:attrName>ppt_x</p:attrName>
                                        </p:attrNameLst>
                                      </p:cBhvr>
                                    </p:anim>
                                    <p:anim from="(-#ppt_h/2)" to="(#ppt_y)" calcmode="lin" valueType="num">
                                      <p:cBhvr>
                                        <p:cTn id="49" dur="1000" fill="hold">
                                          <p:stCondLst>
                                            <p:cond delay="0"/>
                                          </p:stCondLst>
                                        </p:cTn>
                                        <p:tgtEl>
                                          <p:spTgt spid="10"/>
                                        </p:tgtEl>
                                        <p:attrNameLst>
                                          <p:attrName>ppt_y</p:attrName>
                                        </p:attrNameLst>
                                      </p:cBhvr>
                                    </p:anim>
                                    <p:animRot by="21600000">
                                      <p:cBhvr>
                                        <p:cTn id="50" dur="1000" fill="hold">
                                          <p:stCondLst>
                                            <p:cond delay="0"/>
                                          </p:stCondLst>
                                        </p:cTn>
                                        <p:tgtEl>
                                          <p:spTgt spid="10"/>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9"/>
                                        </p:tgtEl>
                                        <p:attrNameLst>
                                          <p:attrName>style.visibility</p:attrName>
                                        </p:attrNameLst>
                                      </p:cBhvr>
                                      <p:to>
                                        <p:strVal val="visible"/>
                                      </p:to>
                                    </p:set>
                                    <p:anim by="(-#ppt_w*2)" calcmode="lin" valueType="num">
                                      <p:cBhvr rctx="PPT">
                                        <p:cTn id="55" dur="500" autoRev="1" fill="hold">
                                          <p:stCondLst>
                                            <p:cond delay="0"/>
                                          </p:stCondLst>
                                        </p:cTn>
                                        <p:tgtEl>
                                          <p:spTgt spid="9"/>
                                        </p:tgtEl>
                                        <p:attrNameLst>
                                          <p:attrName>ppt_w</p:attrName>
                                        </p:attrNameLst>
                                      </p:cBhvr>
                                    </p:anim>
                                    <p:anim by="(#ppt_w*0.50)" calcmode="lin" valueType="num">
                                      <p:cBhvr>
                                        <p:cTn id="56" dur="500" decel="50000" autoRev="1" fill="hold">
                                          <p:stCondLst>
                                            <p:cond delay="0"/>
                                          </p:stCondLst>
                                        </p:cTn>
                                        <p:tgtEl>
                                          <p:spTgt spid="9"/>
                                        </p:tgtEl>
                                        <p:attrNameLst>
                                          <p:attrName>ppt_x</p:attrName>
                                        </p:attrNameLst>
                                      </p:cBhvr>
                                    </p:anim>
                                    <p:anim from="(-#ppt_h/2)" to="(#ppt_y)" calcmode="lin" valueType="num">
                                      <p:cBhvr>
                                        <p:cTn id="57" dur="1000" fill="hold">
                                          <p:stCondLst>
                                            <p:cond delay="0"/>
                                          </p:stCondLst>
                                        </p:cTn>
                                        <p:tgtEl>
                                          <p:spTgt spid="9"/>
                                        </p:tgtEl>
                                        <p:attrNameLst>
                                          <p:attrName>ppt_y</p:attrName>
                                        </p:attrNameLst>
                                      </p:cBhvr>
                                    </p:anim>
                                    <p:animRot by="21600000">
                                      <p:cBhvr>
                                        <p:cTn id="58"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310971" y="120316"/>
            <a:ext cx="6804248" cy="6453336"/>
          </a:xfrm>
        </p:spPr>
        <p:txBody>
          <a:bodyPr>
            <a:noAutofit/>
          </a:bodyPr>
          <a:lstStyle/>
          <a:p>
            <a:pPr marL="0" indent="0" algn="ctr">
              <a:buNone/>
            </a:pPr>
            <a:r>
              <a:rPr lang="ar-SA" sz="3100" dirty="0" smtClean="0"/>
              <a:t>التقويم </a:t>
            </a:r>
          </a:p>
          <a:p>
            <a:pPr marL="0" indent="0" algn="ctr">
              <a:lnSpc>
                <a:spcPct val="107000"/>
              </a:lnSpc>
              <a:buNone/>
              <a:tabLst>
                <a:tab pos="692785" algn="l"/>
              </a:tabLst>
              <a:defRPr/>
            </a:pPr>
            <a:r>
              <a:rPr lang="ar-SY" sz="3100" b="1" dirty="0">
                <a:solidFill>
                  <a:srgbClr val="FF0000"/>
                </a:solidFill>
                <a:ea typeface="Calibri"/>
                <a:cs typeface="Simplified Arabic"/>
              </a:rPr>
              <a:t>أولا</a:t>
            </a:r>
            <a:r>
              <a:rPr lang="ar-SY" sz="3100" dirty="0">
                <a:solidFill>
                  <a:srgbClr val="FF0000"/>
                </a:solidFill>
                <a:ea typeface="Calibri"/>
                <a:cs typeface="Simplified Arabic"/>
              </a:rPr>
              <a:t>:</a:t>
            </a:r>
            <a:r>
              <a:rPr lang="ar-SY" sz="3100" dirty="0">
                <a:ea typeface="Calibri"/>
                <a:cs typeface="Simplified Arabic"/>
              </a:rPr>
              <a:t> </a:t>
            </a:r>
            <a:r>
              <a:rPr lang="ar-SY" sz="3100" dirty="0">
                <a:solidFill>
                  <a:schemeClr val="accent2">
                    <a:lumMod val="75000"/>
                  </a:schemeClr>
                </a:solidFill>
                <a:ea typeface="Calibri"/>
                <a:cs typeface="Simplified Arabic"/>
              </a:rPr>
              <a:t>اختر الإجابة الصحيحة مما يلي: </a:t>
            </a:r>
            <a:endParaRPr lang="en-US" sz="3100" dirty="0">
              <a:solidFill>
                <a:schemeClr val="accent2">
                  <a:lumMod val="75000"/>
                </a:schemeClr>
              </a:solidFill>
              <a:ea typeface="Calibri"/>
              <a:cs typeface="Arial"/>
            </a:endParaRPr>
          </a:p>
          <a:p>
            <a:pPr marL="192024" indent="0" algn="ctr">
              <a:lnSpc>
                <a:spcPct val="115000"/>
              </a:lnSpc>
              <a:buNone/>
              <a:tabLst>
                <a:tab pos="692785" algn="l"/>
              </a:tabLst>
              <a:defRPr/>
            </a:pPr>
            <a:r>
              <a:rPr lang="ar-SA" sz="3100" dirty="0">
                <a:solidFill>
                  <a:srgbClr val="0070C0"/>
                </a:solidFill>
                <a:ea typeface="Calibri"/>
                <a:cs typeface="Simplified Arabic"/>
              </a:rPr>
              <a:t>أ - أسس أول مخبر لعلم النفس التجريبي في ليبزج بألمانيا:</a:t>
            </a:r>
            <a:endParaRPr lang="en-US" sz="3100" dirty="0">
              <a:solidFill>
                <a:srgbClr val="0070C0"/>
              </a:solidFill>
              <a:ea typeface="Calibri"/>
              <a:cs typeface="Arial"/>
            </a:endParaRPr>
          </a:p>
          <a:p>
            <a:pPr marL="0" indent="0" algn="ctr">
              <a:lnSpc>
                <a:spcPct val="107000"/>
              </a:lnSpc>
              <a:buNone/>
              <a:tabLst>
                <a:tab pos="692785" algn="l"/>
              </a:tabLst>
              <a:defRPr/>
            </a:pPr>
            <a:r>
              <a:rPr lang="ar-SY" sz="3100" dirty="0">
                <a:solidFill>
                  <a:srgbClr val="0070C0"/>
                </a:solidFill>
                <a:ea typeface="Calibri"/>
                <a:cs typeface="Simplified Arabic"/>
              </a:rPr>
              <a:t>أ جيمس –  ب واطسون –  ج - فونت –  د الغزالي.</a:t>
            </a:r>
            <a:endParaRPr lang="en-US" sz="3100" dirty="0">
              <a:solidFill>
                <a:srgbClr val="0070C0"/>
              </a:solidFill>
              <a:ea typeface="Calibri"/>
              <a:cs typeface="Arial"/>
            </a:endParaRPr>
          </a:p>
          <a:p>
            <a:pPr marL="192024" indent="0" algn="ctr">
              <a:lnSpc>
                <a:spcPct val="115000"/>
              </a:lnSpc>
              <a:buNone/>
              <a:tabLst>
                <a:tab pos="692785" algn="l"/>
              </a:tabLst>
              <a:defRPr/>
            </a:pPr>
            <a:r>
              <a:rPr lang="ar-SY" sz="3100" dirty="0">
                <a:solidFill>
                  <a:srgbClr val="0070C0"/>
                </a:solidFill>
                <a:ea typeface="Calibri"/>
                <a:cs typeface="Simplified Arabic"/>
              </a:rPr>
              <a:t>الذي اعتبر </a:t>
            </a:r>
            <a:r>
              <a:rPr lang="ar-SA" sz="3100" dirty="0">
                <a:solidFill>
                  <a:srgbClr val="0070C0"/>
                </a:solidFill>
                <a:ea typeface="Calibri"/>
                <a:cs typeface="Simplified Arabic"/>
              </a:rPr>
              <a:t>أن الاضطرابات النفسية سببها خلل في سوائل الجسم:</a:t>
            </a:r>
            <a:endParaRPr lang="en-US" sz="3100" dirty="0">
              <a:solidFill>
                <a:srgbClr val="0070C0"/>
              </a:solidFill>
              <a:ea typeface="Calibri"/>
              <a:cs typeface="Arial"/>
            </a:endParaRPr>
          </a:p>
          <a:p>
            <a:pPr marL="0" indent="0" algn="ctr">
              <a:lnSpc>
                <a:spcPct val="107000"/>
              </a:lnSpc>
              <a:buNone/>
              <a:tabLst>
                <a:tab pos="692785" algn="l"/>
              </a:tabLst>
              <a:defRPr/>
            </a:pPr>
            <a:r>
              <a:rPr lang="ar-SY" sz="3100" dirty="0">
                <a:solidFill>
                  <a:srgbClr val="0070C0"/>
                </a:solidFill>
                <a:ea typeface="Calibri"/>
                <a:cs typeface="Simplified Arabic"/>
              </a:rPr>
              <a:t>أ - واطسون –  ب سقراط –  ج الغزالي –  د أبقراط.</a:t>
            </a:r>
            <a:endParaRPr lang="en-US" sz="3100" dirty="0">
              <a:solidFill>
                <a:srgbClr val="0070C0"/>
              </a:solidFill>
              <a:ea typeface="Calibri"/>
              <a:cs typeface="Arial"/>
            </a:endParaRPr>
          </a:p>
          <a:p>
            <a:pPr marL="192024" indent="0" algn="ctr">
              <a:lnSpc>
                <a:spcPct val="115000"/>
              </a:lnSpc>
              <a:buNone/>
              <a:defRPr/>
            </a:pPr>
            <a:r>
              <a:rPr lang="ar-SY" sz="3100" dirty="0">
                <a:solidFill>
                  <a:srgbClr val="0070C0"/>
                </a:solidFill>
                <a:ea typeface="Calibri"/>
                <a:cs typeface="Simplified Arabic"/>
              </a:rPr>
              <a:t>الذي أكد </a:t>
            </a:r>
            <a:r>
              <a:rPr lang="ar-SA" sz="3100" dirty="0">
                <a:solidFill>
                  <a:srgbClr val="0070C0"/>
                </a:solidFill>
                <a:ea typeface="Calibri"/>
                <a:cs typeface="Simplified Arabic"/>
              </a:rPr>
              <a:t>على أن الروح(النفس) هي مجموعة الوظائف الحيوية(الإحساس-الإدراك-التغذية):</a:t>
            </a:r>
            <a:endParaRPr lang="en-US" sz="3100" dirty="0">
              <a:solidFill>
                <a:srgbClr val="0070C0"/>
              </a:solidFill>
              <a:ea typeface="Calibri"/>
              <a:cs typeface="Arial"/>
            </a:endParaRPr>
          </a:p>
          <a:p>
            <a:pPr marL="0" indent="0" algn="ctr">
              <a:lnSpc>
                <a:spcPct val="107000"/>
              </a:lnSpc>
              <a:buNone/>
              <a:tabLst>
                <a:tab pos="692785" algn="l"/>
              </a:tabLst>
              <a:defRPr/>
            </a:pPr>
            <a:r>
              <a:rPr lang="ar-SY" sz="3100" dirty="0">
                <a:solidFill>
                  <a:srgbClr val="0070C0"/>
                </a:solidFill>
                <a:ea typeface="Calibri"/>
                <a:cs typeface="Simplified Arabic"/>
              </a:rPr>
              <a:t>أ - أرسطو – ب  سقراط –  ج الغزالي –  د جيمس.</a:t>
            </a:r>
            <a:endParaRPr lang="en-US" sz="3100" dirty="0">
              <a:solidFill>
                <a:srgbClr val="0070C0"/>
              </a:solidFill>
              <a:ea typeface="Calibri"/>
              <a:cs typeface="Arial"/>
            </a:endParaRPr>
          </a:p>
          <a:p>
            <a:pPr marL="0" indent="0" algn="ctr">
              <a:lnSpc>
                <a:spcPct val="107000"/>
              </a:lnSpc>
              <a:buNone/>
              <a:tabLst>
                <a:tab pos="692785" algn="l"/>
              </a:tabLst>
              <a:defRPr/>
            </a:pPr>
            <a:r>
              <a:rPr lang="ar-SY" sz="3100" dirty="0">
                <a:ea typeface="Calibri"/>
                <a:cs typeface="Simplified Arabic"/>
              </a:rPr>
              <a:t> </a:t>
            </a:r>
            <a:endParaRPr lang="en-US" sz="3100" dirty="0">
              <a:ea typeface="Calibri"/>
              <a:cs typeface="Arial"/>
            </a:endParaRPr>
          </a:p>
          <a:p>
            <a:pPr marL="0" indent="0" algn="ctr">
              <a:buNone/>
              <a:defRPr/>
            </a:pPr>
            <a:endParaRPr lang="ar-SY" sz="3100" dirty="0"/>
          </a:p>
          <a:p>
            <a:pPr marL="0" indent="0" algn="ctr">
              <a:buNone/>
            </a:pPr>
            <a:endParaRPr lang="ar-SA" sz="3100" dirty="0"/>
          </a:p>
        </p:txBody>
      </p:sp>
    </p:spTree>
    <p:extLst>
      <p:ext uri="{BB962C8B-B14F-4D97-AF65-F5344CB8AC3E}">
        <p14:creationId xmlns:p14="http://schemas.microsoft.com/office/powerpoint/2010/main" val="29709665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6">
                                            <p:txEl>
                                              <p:pRg st="1" end="1"/>
                                            </p:txEl>
                                          </p:spTgt>
                                        </p:tgtEl>
                                        <p:attrNameLst>
                                          <p:attrName>ppt_w</p:attrName>
                                        </p:attrNameLst>
                                      </p:cBhvr>
                                    </p:anim>
                                    <p:anim by="(#ppt_w*0.50)" calcmode="lin" valueType="num">
                                      <p:cBhvr>
                                        <p:cTn id="16" dur="500" decel="50000" autoRev="1" fill="hold">
                                          <p:stCondLst>
                                            <p:cond delay="0"/>
                                          </p:stCondLst>
                                        </p:cTn>
                                        <p:tgtEl>
                                          <p:spTgt spid="6">
                                            <p:txEl>
                                              <p:pRg st="1" end="1"/>
                                            </p:txEl>
                                          </p:spTgt>
                                        </p:tgtEl>
                                        <p:attrNameLst>
                                          <p:attrName>ppt_x</p:attrName>
                                        </p:attrNameLst>
                                      </p:cBhvr>
                                    </p:anim>
                                    <p:anim from="(-#ppt_h/2)" to="(#ppt_y)" calcmode="lin" valueType="num">
                                      <p:cBhvr>
                                        <p:cTn id="17" dur="1000" fill="hold">
                                          <p:stCondLst>
                                            <p:cond delay="0"/>
                                          </p:stCondLst>
                                        </p:cTn>
                                        <p:tgtEl>
                                          <p:spTgt spid="6">
                                            <p:txEl>
                                              <p:pRg st="1" end="1"/>
                                            </p:txEl>
                                          </p:spTgt>
                                        </p:tgtEl>
                                        <p:attrNameLst>
                                          <p:attrName>ppt_y</p:attrName>
                                        </p:attrNameLst>
                                      </p:cBhvr>
                                    </p:anim>
                                    <p:animRot by="21600000">
                                      <p:cBhvr>
                                        <p:cTn id="18" dur="1000" fill="hold">
                                          <p:stCondLst>
                                            <p:cond delay="0"/>
                                          </p:stCondLst>
                                        </p:cTn>
                                        <p:tgtEl>
                                          <p:spTgt spid="6">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6">
                                            <p:txEl>
                                              <p:pRg st="2" end="2"/>
                                            </p:txEl>
                                          </p:spTgt>
                                        </p:tgtEl>
                                        <p:attrNameLst>
                                          <p:attrName>ppt_w</p:attrName>
                                        </p:attrNameLst>
                                      </p:cBhvr>
                                    </p:anim>
                                    <p:anim by="(#ppt_w*0.50)" calcmode="lin" valueType="num">
                                      <p:cBhvr>
                                        <p:cTn id="24" dur="500" decel="50000" autoRev="1" fill="hold">
                                          <p:stCondLst>
                                            <p:cond delay="0"/>
                                          </p:stCondLst>
                                        </p:cTn>
                                        <p:tgtEl>
                                          <p:spTgt spid="6">
                                            <p:txEl>
                                              <p:pRg st="2" end="2"/>
                                            </p:txEl>
                                          </p:spTgt>
                                        </p:tgtEl>
                                        <p:attrNameLst>
                                          <p:attrName>ppt_x</p:attrName>
                                        </p:attrNameLst>
                                      </p:cBhvr>
                                    </p:anim>
                                    <p:anim from="(-#ppt_h/2)" to="(#ppt_y)" calcmode="lin" valueType="num">
                                      <p:cBhvr>
                                        <p:cTn id="25" dur="1000" fill="hold">
                                          <p:stCondLst>
                                            <p:cond delay="0"/>
                                          </p:stCondLst>
                                        </p:cTn>
                                        <p:tgtEl>
                                          <p:spTgt spid="6">
                                            <p:txEl>
                                              <p:pRg st="2" end="2"/>
                                            </p:txEl>
                                          </p:spTgt>
                                        </p:tgtEl>
                                        <p:attrNameLst>
                                          <p:attrName>ppt_y</p:attrName>
                                        </p:attrNameLst>
                                      </p:cBhvr>
                                    </p:anim>
                                    <p:animRot by="21600000">
                                      <p:cBhvr>
                                        <p:cTn id="26" dur="1000" fill="hold">
                                          <p:stCondLst>
                                            <p:cond delay="0"/>
                                          </p:stCondLst>
                                        </p:cTn>
                                        <p:tgtEl>
                                          <p:spTgt spid="6">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6">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6">
                                            <p:txEl>
                                              <p:pRg st="3" end="3"/>
                                            </p:txEl>
                                          </p:spTgt>
                                        </p:tgtEl>
                                        <p:attrNameLst>
                                          <p:attrName>ppt_w</p:attrName>
                                        </p:attrNameLst>
                                      </p:cBhvr>
                                    </p:anim>
                                    <p:anim by="(#ppt_w*0.50)" calcmode="lin" valueType="num">
                                      <p:cBhvr>
                                        <p:cTn id="32" dur="500" decel="50000" autoRev="1" fill="hold">
                                          <p:stCondLst>
                                            <p:cond delay="0"/>
                                          </p:stCondLst>
                                        </p:cTn>
                                        <p:tgtEl>
                                          <p:spTgt spid="6">
                                            <p:txEl>
                                              <p:pRg st="3" end="3"/>
                                            </p:txEl>
                                          </p:spTgt>
                                        </p:tgtEl>
                                        <p:attrNameLst>
                                          <p:attrName>ppt_x</p:attrName>
                                        </p:attrNameLst>
                                      </p:cBhvr>
                                    </p:anim>
                                    <p:anim from="(-#ppt_h/2)" to="(#ppt_y)" calcmode="lin" valueType="num">
                                      <p:cBhvr>
                                        <p:cTn id="33" dur="1000" fill="hold">
                                          <p:stCondLst>
                                            <p:cond delay="0"/>
                                          </p:stCondLst>
                                        </p:cTn>
                                        <p:tgtEl>
                                          <p:spTgt spid="6">
                                            <p:txEl>
                                              <p:pRg st="3" end="3"/>
                                            </p:txEl>
                                          </p:spTgt>
                                        </p:tgtEl>
                                        <p:attrNameLst>
                                          <p:attrName>ppt_y</p:attrName>
                                        </p:attrNameLst>
                                      </p:cBhvr>
                                    </p:anim>
                                    <p:animRot by="21600000">
                                      <p:cBhvr>
                                        <p:cTn id="34" dur="1000" fill="hold">
                                          <p:stCondLst>
                                            <p:cond delay="0"/>
                                          </p:stCondLst>
                                        </p:cTn>
                                        <p:tgtEl>
                                          <p:spTgt spid="6">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6">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6">
                                            <p:txEl>
                                              <p:pRg st="4" end="4"/>
                                            </p:txEl>
                                          </p:spTgt>
                                        </p:tgtEl>
                                        <p:attrNameLst>
                                          <p:attrName>ppt_w</p:attrName>
                                        </p:attrNameLst>
                                      </p:cBhvr>
                                    </p:anim>
                                    <p:anim by="(#ppt_w*0.50)" calcmode="lin" valueType="num">
                                      <p:cBhvr>
                                        <p:cTn id="40" dur="500" decel="50000" autoRev="1" fill="hold">
                                          <p:stCondLst>
                                            <p:cond delay="0"/>
                                          </p:stCondLst>
                                        </p:cTn>
                                        <p:tgtEl>
                                          <p:spTgt spid="6">
                                            <p:txEl>
                                              <p:pRg st="4" end="4"/>
                                            </p:txEl>
                                          </p:spTgt>
                                        </p:tgtEl>
                                        <p:attrNameLst>
                                          <p:attrName>ppt_x</p:attrName>
                                        </p:attrNameLst>
                                      </p:cBhvr>
                                    </p:anim>
                                    <p:anim from="(-#ppt_h/2)" to="(#ppt_y)" calcmode="lin" valueType="num">
                                      <p:cBhvr>
                                        <p:cTn id="41" dur="1000" fill="hold">
                                          <p:stCondLst>
                                            <p:cond delay="0"/>
                                          </p:stCondLst>
                                        </p:cTn>
                                        <p:tgtEl>
                                          <p:spTgt spid="6">
                                            <p:txEl>
                                              <p:pRg st="4" end="4"/>
                                            </p:txEl>
                                          </p:spTgt>
                                        </p:tgtEl>
                                        <p:attrNameLst>
                                          <p:attrName>ppt_y</p:attrName>
                                        </p:attrNameLst>
                                      </p:cBhvr>
                                    </p:anim>
                                    <p:animRot by="21600000">
                                      <p:cBhvr>
                                        <p:cTn id="42" dur="1000" fill="hold">
                                          <p:stCondLst>
                                            <p:cond delay="0"/>
                                          </p:stCondLst>
                                        </p:cTn>
                                        <p:tgtEl>
                                          <p:spTgt spid="6">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6">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6">
                                            <p:txEl>
                                              <p:pRg st="5" end="5"/>
                                            </p:txEl>
                                          </p:spTgt>
                                        </p:tgtEl>
                                        <p:attrNameLst>
                                          <p:attrName>ppt_w</p:attrName>
                                        </p:attrNameLst>
                                      </p:cBhvr>
                                    </p:anim>
                                    <p:anim by="(#ppt_w*0.50)" calcmode="lin" valueType="num">
                                      <p:cBhvr>
                                        <p:cTn id="48" dur="500" decel="50000" autoRev="1" fill="hold">
                                          <p:stCondLst>
                                            <p:cond delay="0"/>
                                          </p:stCondLst>
                                        </p:cTn>
                                        <p:tgtEl>
                                          <p:spTgt spid="6">
                                            <p:txEl>
                                              <p:pRg st="5" end="5"/>
                                            </p:txEl>
                                          </p:spTgt>
                                        </p:tgtEl>
                                        <p:attrNameLst>
                                          <p:attrName>ppt_x</p:attrName>
                                        </p:attrNameLst>
                                      </p:cBhvr>
                                    </p:anim>
                                    <p:anim from="(-#ppt_h/2)" to="(#ppt_y)" calcmode="lin" valueType="num">
                                      <p:cBhvr>
                                        <p:cTn id="49" dur="1000" fill="hold">
                                          <p:stCondLst>
                                            <p:cond delay="0"/>
                                          </p:stCondLst>
                                        </p:cTn>
                                        <p:tgtEl>
                                          <p:spTgt spid="6">
                                            <p:txEl>
                                              <p:pRg st="5" end="5"/>
                                            </p:txEl>
                                          </p:spTgt>
                                        </p:tgtEl>
                                        <p:attrNameLst>
                                          <p:attrName>ppt_y</p:attrName>
                                        </p:attrNameLst>
                                      </p:cBhvr>
                                    </p:anim>
                                    <p:animRot by="21600000">
                                      <p:cBhvr>
                                        <p:cTn id="50" dur="1000" fill="hold">
                                          <p:stCondLst>
                                            <p:cond delay="0"/>
                                          </p:stCondLst>
                                        </p:cTn>
                                        <p:tgtEl>
                                          <p:spTgt spid="6">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6">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6">
                                            <p:txEl>
                                              <p:pRg st="6" end="6"/>
                                            </p:txEl>
                                          </p:spTgt>
                                        </p:tgtEl>
                                        <p:attrNameLst>
                                          <p:attrName>ppt_w</p:attrName>
                                        </p:attrNameLst>
                                      </p:cBhvr>
                                    </p:anim>
                                    <p:anim by="(#ppt_w*0.50)" calcmode="lin" valueType="num">
                                      <p:cBhvr>
                                        <p:cTn id="56" dur="500" decel="50000" autoRev="1" fill="hold">
                                          <p:stCondLst>
                                            <p:cond delay="0"/>
                                          </p:stCondLst>
                                        </p:cTn>
                                        <p:tgtEl>
                                          <p:spTgt spid="6">
                                            <p:txEl>
                                              <p:pRg st="6" end="6"/>
                                            </p:txEl>
                                          </p:spTgt>
                                        </p:tgtEl>
                                        <p:attrNameLst>
                                          <p:attrName>ppt_x</p:attrName>
                                        </p:attrNameLst>
                                      </p:cBhvr>
                                    </p:anim>
                                    <p:anim from="(-#ppt_h/2)" to="(#ppt_y)" calcmode="lin" valueType="num">
                                      <p:cBhvr>
                                        <p:cTn id="57" dur="1000" fill="hold">
                                          <p:stCondLst>
                                            <p:cond delay="0"/>
                                          </p:stCondLst>
                                        </p:cTn>
                                        <p:tgtEl>
                                          <p:spTgt spid="6">
                                            <p:txEl>
                                              <p:pRg st="6" end="6"/>
                                            </p:txEl>
                                          </p:spTgt>
                                        </p:tgtEl>
                                        <p:attrNameLst>
                                          <p:attrName>ppt_y</p:attrName>
                                        </p:attrNameLst>
                                      </p:cBhvr>
                                    </p:anim>
                                    <p:animRot by="21600000">
                                      <p:cBhvr>
                                        <p:cTn id="58" dur="1000" fill="hold">
                                          <p:stCondLst>
                                            <p:cond delay="0"/>
                                          </p:stCondLst>
                                        </p:cTn>
                                        <p:tgtEl>
                                          <p:spTgt spid="6">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6">
                                            <p:txEl>
                                              <p:pRg st="7" end="7"/>
                                            </p:txEl>
                                          </p:spTgt>
                                        </p:tgtEl>
                                        <p:attrNameLst>
                                          <p:attrName>style.visibility</p:attrName>
                                        </p:attrNameLst>
                                      </p:cBhvr>
                                      <p:to>
                                        <p:strVal val="visible"/>
                                      </p:to>
                                    </p:set>
                                    <p:anim by="(-#ppt_w*2)" calcmode="lin" valueType="num">
                                      <p:cBhvr rctx="PPT">
                                        <p:cTn id="63" dur="500" autoRev="1" fill="hold">
                                          <p:stCondLst>
                                            <p:cond delay="0"/>
                                          </p:stCondLst>
                                        </p:cTn>
                                        <p:tgtEl>
                                          <p:spTgt spid="6">
                                            <p:txEl>
                                              <p:pRg st="7" end="7"/>
                                            </p:txEl>
                                          </p:spTgt>
                                        </p:tgtEl>
                                        <p:attrNameLst>
                                          <p:attrName>ppt_w</p:attrName>
                                        </p:attrNameLst>
                                      </p:cBhvr>
                                    </p:anim>
                                    <p:anim by="(#ppt_w*0.50)" calcmode="lin" valueType="num">
                                      <p:cBhvr>
                                        <p:cTn id="64" dur="500" decel="50000" autoRev="1" fill="hold">
                                          <p:stCondLst>
                                            <p:cond delay="0"/>
                                          </p:stCondLst>
                                        </p:cTn>
                                        <p:tgtEl>
                                          <p:spTgt spid="6">
                                            <p:txEl>
                                              <p:pRg st="7" end="7"/>
                                            </p:txEl>
                                          </p:spTgt>
                                        </p:tgtEl>
                                        <p:attrNameLst>
                                          <p:attrName>ppt_x</p:attrName>
                                        </p:attrNameLst>
                                      </p:cBhvr>
                                    </p:anim>
                                    <p:anim from="(-#ppt_h/2)" to="(#ppt_y)" calcmode="lin" valueType="num">
                                      <p:cBhvr>
                                        <p:cTn id="65" dur="1000" fill="hold">
                                          <p:stCondLst>
                                            <p:cond delay="0"/>
                                          </p:stCondLst>
                                        </p:cTn>
                                        <p:tgtEl>
                                          <p:spTgt spid="6">
                                            <p:txEl>
                                              <p:pRg st="7" end="7"/>
                                            </p:txEl>
                                          </p:spTgt>
                                        </p:tgtEl>
                                        <p:attrNameLst>
                                          <p:attrName>ppt_y</p:attrName>
                                        </p:attrNameLst>
                                      </p:cBhvr>
                                    </p:anim>
                                    <p:animRot by="21600000">
                                      <p:cBhvr>
                                        <p:cTn id="66" dur="1000" fill="hold">
                                          <p:stCondLst>
                                            <p:cond delay="0"/>
                                          </p:stCondLst>
                                        </p:cTn>
                                        <p:tgtEl>
                                          <p:spTgt spid="6">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6">
                                            <p:txEl>
                                              <p:pRg st="8" end="8"/>
                                            </p:txEl>
                                          </p:spTgt>
                                        </p:tgtEl>
                                        <p:attrNameLst>
                                          <p:attrName>style.visibility</p:attrName>
                                        </p:attrNameLst>
                                      </p:cBhvr>
                                      <p:to>
                                        <p:strVal val="visible"/>
                                      </p:to>
                                    </p:set>
                                    <p:anim by="(-#ppt_w*2)" calcmode="lin" valueType="num">
                                      <p:cBhvr rctx="PPT">
                                        <p:cTn id="71" dur="500" autoRev="1" fill="hold">
                                          <p:stCondLst>
                                            <p:cond delay="0"/>
                                          </p:stCondLst>
                                        </p:cTn>
                                        <p:tgtEl>
                                          <p:spTgt spid="6">
                                            <p:txEl>
                                              <p:pRg st="8" end="8"/>
                                            </p:txEl>
                                          </p:spTgt>
                                        </p:tgtEl>
                                        <p:attrNameLst>
                                          <p:attrName>ppt_w</p:attrName>
                                        </p:attrNameLst>
                                      </p:cBhvr>
                                    </p:anim>
                                    <p:anim by="(#ppt_w*0.50)" calcmode="lin" valueType="num">
                                      <p:cBhvr>
                                        <p:cTn id="72" dur="500" decel="50000" autoRev="1" fill="hold">
                                          <p:stCondLst>
                                            <p:cond delay="0"/>
                                          </p:stCondLst>
                                        </p:cTn>
                                        <p:tgtEl>
                                          <p:spTgt spid="6">
                                            <p:txEl>
                                              <p:pRg st="8" end="8"/>
                                            </p:txEl>
                                          </p:spTgt>
                                        </p:tgtEl>
                                        <p:attrNameLst>
                                          <p:attrName>ppt_x</p:attrName>
                                        </p:attrNameLst>
                                      </p:cBhvr>
                                    </p:anim>
                                    <p:anim from="(-#ppt_h/2)" to="(#ppt_y)" calcmode="lin" valueType="num">
                                      <p:cBhvr>
                                        <p:cTn id="73" dur="1000" fill="hold">
                                          <p:stCondLst>
                                            <p:cond delay="0"/>
                                          </p:stCondLst>
                                        </p:cTn>
                                        <p:tgtEl>
                                          <p:spTgt spid="6">
                                            <p:txEl>
                                              <p:pRg st="8" end="8"/>
                                            </p:txEl>
                                          </p:spTgt>
                                        </p:tgtEl>
                                        <p:attrNameLst>
                                          <p:attrName>ppt_y</p:attrName>
                                        </p:attrNameLst>
                                      </p:cBhvr>
                                    </p:anim>
                                    <p:animRot by="21600000">
                                      <p:cBhvr>
                                        <p:cTn id="74" dur="1000" fill="hold">
                                          <p:stCondLst>
                                            <p:cond delay="0"/>
                                          </p:stCondLst>
                                        </p:cTn>
                                        <p:tgtEl>
                                          <p:spTgt spid="6">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6491064" cy="5145435"/>
          </a:xfrm>
        </p:spPr>
        <p:txBody>
          <a:bodyPr>
            <a:normAutofit/>
          </a:bodyPr>
          <a:lstStyle/>
          <a:p>
            <a:pPr marL="0" indent="0" algn="ctr">
              <a:buNone/>
            </a:pPr>
            <a:r>
              <a:rPr lang="ar-SA" sz="3900" dirty="0" smtClean="0"/>
              <a:t>قضية للمناقشة </a:t>
            </a:r>
          </a:p>
          <a:p>
            <a:pPr marL="0" indent="0" algn="ctr">
              <a:buNone/>
            </a:pPr>
            <a:r>
              <a:rPr lang="ar-SA" sz="3900" dirty="0">
                <a:solidFill>
                  <a:schemeClr val="accent2">
                    <a:lumMod val="75000"/>
                  </a:schemeClr>
                </a:solidFill>
                <a:effectLst>
                  <a:outerShdw blurRad="53975" dist="22860" dir="5400000" algn="tl" rotWithShape="0">
                    <a:srgbClr val="000000">
                      <a:alpha val="55000"/>
                    </a:srgbClr>
                  </a:outerShdw>
                </a:effectLst>
              </a:rPr>
              <a:t>منذ القدم شغل الإنسان بالحالات الداخلية التي يمر  بها من فرح وحزن وآلم وغضب .....</a:t>
            </a:r>
            <a:r>
              <a:rPr lang="en-US" sz="3900" dirty="0">
                <a:solidFill>
                  <a:schemeClr val="accent2">
                    <a:lumMod val="75000"/>
                  </a:schemeClr>
                </a:solidFill>
                <a:effectLst>
                  <a:outerShdw blurRad="53975" dist="22860" dir="5400000" algn="tl" rotWithShape="0">
                    <a:srgbClr val="000000">
                      <a:alpha val="55000"/>
                    </a:srgbClr>
                  </a:outerShdw>
                </a:effectLst>
              </a:rPr>
              <a:t/>
            </a:r>
            <a:br>
              <a:rPr lang="en-US" sz="3900" dirty="0">
                <a:solidFill>
                  <a:schemeClr val="accent2">
                    <a:lumMod val="75000"/>
                  </a:schemeClr>
                </a:solidFill>
                <a:effectLst>
                  <a:outerShdw blurRad="53975" dist="22860" dir="5400000" algn="tl" rotWithShape="0">
                    <a:srgbClr val="000000">
                      <a:alpha val="55000"/>
                    </a:srgbClr>
                  </a:outerShdw>
                </a:effectLst>
              </a:rPr>
            </a:br>
            <a:r>
              <a:rPr lang="ar-SA" sz="3900" dirty="0">
                <a:solidFill>
                  <a:schemeClr val="accent2">
                    <a:lumMod val="75000"/>
                  </a:schemeClr>
                </a:solidFill>
                <a:effectLst>
                  <a:outerShdw blurRad="53975" dist="22860" dir="5400000" algn="tl" rotWithShape="0">
                    <a:srgbClr val="000000">
                      <a:alpha val="55000"/>
                    </a:srgbClr>
                  </a:outerShdw>
                </a:effectLst>
              </a:rPr>
              <a:t>فبحث عن مصدر هذه الحالات هل هي داخلية أم خارجية  .... كانت هذه هي البدايات الأولى للبحوث النفسية</a:t>
            </a:r>
            <a:endParaRPr lang="ar-SY" sz="3900" dirty="0" smtClean="0">
              <a:solidFill>
                <a:schemeClr val="accent2">
                  <a:lumMod val="75000"/>
                </a:schemeClr>
              </a:solidFill>
            </a:endParaRPr>
          </a:p>
          <a:p>
            <a:pPr marL="0" indent="0" algn="ctr">
              <a:buNone/>
            </a:pPr>
            <a:endParaRPr lang="ar-SA" sz="3900" dirty="0"/>
          </a:p>
        </p:txBody>
      </p:sp>
    </p:spTree>
    <p:extLst>
      <p:ext uri="{BB962C8B-B14F-4D97-AF65-F5344CB8AC3E}">
        <p14:creationId xmlns:p14="http://schemas.microsoft.com/office/powerpoint/2010/main" val="39377234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6707088" cy="5001419"/>
          </a:xfrm>
        </p:spPr>
        <p:txBody>
          <a:bodyPr>
            <a:noAutofit/>
          </a:bodyPr>
          <a:lstStyle/>
          <a:p>
            <a:pPr marL="0" indent="0" algn="ctr">
              <a:buNone/>
              <a:defRPr/>
            </a:pPr>
            <a:r>
              <a:rPr lang="ar-SY" sz="3600" b="1" dirty="0">
                <a:solidFill>
                  <a:srgbClr val="FF0000"/>
                </a:solidFill>
              </a:rPr>
              <a:t>ثانيا</a:t>
            </a:r>
            <a:r>
              <a:rPr lang="ar-SY" sz="3600" dirty="0">
                <a:solidFill>
                  <a:srgbClr val="FF0000"/>
                </a:solidFill>
              </a:rPr>
              <a:t>: </a:t>
            </a:r>
            <a:r>
              <a:rPr lang="ar-SY" sz="3600" dirty="0">
                <a:solidFill>
                  <a:schemeClr val="accent4">
                    <a:lumMod val="75000"/>
                  </a:schemeClr>
                </a:solidFill>
              </a:rPr>
              <a:t>فسّر قول سقراط: "  أيها الإنسان اعرف نفسك بنفسك "</a:t>
            </a:r>
            <a:endParaRPr lang="en-US" sz="3600" dirty="0">
              <a:solidFill>
                <a:schemeClr val="accent4">
                  <a:lumMod val="75000"/>
                </a:schemeClr>
              </a:solidFill>
            </a:endParaRPr>
          </a:p>
          <a:p>
            <a:pPr marL="0" indent="0" algn="ctr">
              <a:buNone/>
              <a:defRPr/>
            </a:pPr>
            <a:r>
              <a:rPr lang="ar-SY" sz="3600" dirty="0">
                <a:solidFill>
                  <a:srgbClr val="FF0000"/>
                </a:solidFill>
              </a:rPr>
              <a:t>ثالثا : </a:t>
            </a:r>
            <a:r>
              <a:rPr lang="ar-SY" sz="3600" dirty="0">
                <a:solidFill>
                  <a:schemeClr val="accent4">
                    <a:lumMod val="75000"/>
                  </a:schemeClr>
                </a:solidFill>
              </a:rPr>
              <a:t>من خلال دراستك </a:t>
            </a:r>
            <a:r>
              <a:rPr lang="ar-SA" sz="3600" dirty="0">
                <a:solidFill>
                  <a:schemeClr val="accent4">
                    <a:lumMod val="75000"/>
                  </a:schemeClr>
                </a:solidFill>
              </a:rPr>
              <a:t>استخلص أهم  أهداف علم النفس :</a:t>
            </a:r>
            <a:endParaRPr lang="en-US" sz="3600" dirty="0">
              <a:solidFill>
                <a:schemeClr val="accent4">
                  <a:lumMod val="75000"/>
                </a:schemeClr>
              </a:solidFill>
            </a:endParaRPr>
          </a:p>
          <a:p>
            <a:pPr marL="0" indent="0" algn="ctr">
              <a:buNone/>
              <a:defRPr/>
            </a:pPr>
            <a:r>
              <a:rPr lang="ar-SY" sz="3600" b="1" dirty="0">
                <a:solidFill>
                  <a:srgbClr val="FF0000"/>
                </a:solidFill>
              </a:rPr>
              <a:t>رابعا :</a:t>
            </a:r>
            <a:r>
              <a:rPr lang="ar-SY" sz="3600" b="1" dirty="0">
                <a:solidFill>
                  <a:schemeClr val="accent4">
                    <a:lumMod val="75000"/>
                  </a:schemeClr>
                </a:solidFill>
              </a:rPr>
              <a:t>عالج الموضوع التالي :</a:t>
            </a:r>
            <a:r>
              <a:rPr lang="ar-SY" sz="3600" dirty="0">
                <a:solidFill>
                  <a:schemeClr val="accent4">
                    <a:lumMod val="75000"/>
                  </a:schemeClr>
                </a:solidFill>
              </a:rPr>
              <a:t> </a:t>
            </a:r>
            <a:endParaRPr lang="en-US" sz="3600" dirty="0">
              <a:solidFill>
                <a:schemeClr val="accent4">
                  <a:lumMod val="75000"/>
                </a:schemeClr>
              </a:solidFill>
            </a:endParaRPr>
          </a:p>
          <a:p>
            <a:pPr marL="0" indent="0" algn="ctr">
              <a:buNone/>
              <a:defRPr/>
            </a:pPr>
            <a:r>
              <a:rPr lang="ar-SY" sz="3600" dirty="0">
                <a:solidFill>
                  <a:schemeClr val="accent4">
                    <a:lumMod val="75000"/>
                  </a:schemeClr>
                </a:solidFill>
              </a:rPr>
              <a:t>كيف نشأ علم النفس قديماً في أحضان الفلسفة؟ وكيف أصبح في القرن التاسع عشر علماً حقيقياً؟</a:t>
            </a:r>
            <a:endParaRPr lang="en-US" sz="3600" dirty="0">
              <a:solidFill>
                <a:schemeClr val="accent4">
                  <a:lumMod val="75000"/>
                </a:schemeClr>
              </a:solidFill>
            </a:endParaRPr>
          </a:p>
          <a:p>
            <a:pPr marL="0" indent="0" algn="ctr">
              <a:buNone/>
              <a:defRPr/>
            </a:pPr>
            <a:r>
              <a:rPr lang="ar-SY" sz="3600" b="1" dirty="0"/>
              <a:t> </a:t>
            </a:r>
            <a:endParaRPr lang="en-US" sz="3600" dirty="0"/>
          </a:p>
          <a:p>
            <a:pPr marL="0" indent="0" algn="ctr">
              <a:buNone/>
              <a:defRPr/>
            </a:pPr>
            <a:endParaRPr lang="ar-SY" sz="3600" dirty="0"/>
          </a:p>
          <a:p>
            <a:pPr marL="0" indent="0" algn="ctr">
              <a:buNone/>
            </a:pPr>
            <a:endParaRPr lang="ar-SA" sz="3600" dirty="0"/>
          </a:p>
        </p:txBody>
      </p:sp>
    </p:spTree>
    <p:extLst>
      <p:ext uri="{BB962C8B-B14F-4D97-AF65-F5344CB8AC3E}">
        <p14:creationId xmlns:p14="http://schemas.microsoft.com/office/powerpoint/2010/main" val="34530047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624" y="1628800"/>
            <a:ext cx="8229600" cy="2952328"/>
          </a:xfrm>
        </p:spPr>
        <p:txBody>
          <a:bodyPr>
            <a:noAutofit/>
          </a:bodyPr>
          <a:lstStyle/>
          <a:p>
            <a:r>
              <a:rPr lang="ar-SY" sz="10000" dirty="0" smtClean="0">
                <a:solidFill>
                  <a:srgbClr val="D60093"/>
                </a:solidFill>
              </a:rPr>
              <a:t>المدرس </a:t>
            </a:r>
            <a:br>
              <a:rPr lang="ar-SY" sz="10000" dirty="0" smtClean="0">
                <a:solidFill>
                  <a:srgbClr val="D60093"/>
                </a:solidFill>
              </a:rPr>
            </a:br>
            <a:r>
              <a:rPr lang="ar-SY" sz="10000" dirty="0" smtClean="0">
                <a:solidFill>
                  <a:srgbClr val="D60093"/>
                </a:solidFill>
              </a:rPr>
              <a:t>ماهر صالح</a:t>
            </a:r>
            <a:endParaRPr lang="ar-SA" sz="10000" dirty="0">
              <a:solidFill>
                <a:srgbClr val="D60093"/>
              </a:solidFill>
            </a:endParaRPr>
          </a:p>
        </p:txBody>
      </p:sp>
    </p:spTree>
    <p:extLst>
      <p:ext uri="{BB962C8B-B14F-4D97-AF65-F5344CB8AC3E}">
        <p14:creationId xmlns:p14="http://schemas.microsoft.com/office/powerpoint/2010/main" val="15011237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8840" y="404664"/>
            <a:ext cx="7355160" cy="2808313"/>
          </a:xfrm>
        </p:spPr>
        <p:txBody>
          <a:bodyPr>
            <a:noAutofit/>
          </a:bodyPr>
          <a:lstStyle/>
          <a:p>
            <a:pPr marL="0" indent="0" algn="ctr">
              <a:buNone/>
              <a:defRPr/>
            </a:pPr>
            <a:r>
              <a:rPr lang="ar-SA" sz="3700" b="1" dirty="0">
                <a:solidFill>
                  <a:srgbClr val="7030A0"/>
                </a:solidFill>
              </a:rPr>
              <a:t>1- هل يأتي عليك وقت تشعر أنك لا تحب أن تفعل شي ؟</a:t>
            </a:r>
            <a:endParaRPr lang="en-US" sz="3700" dirty="0">
              <a:solidFill>
                <a:srgbClr val="7030A0"/>
              </a:solidFill>
            </a:endParaRPr>
          </a:p>
          <a:p>
            <a:pPr marL="0" indent="0" algn="ctr">
              <a:buNone/>
              <a:defRPr/>
            </a:pPr>
            <a:r>
              <a:rPr lang="ar-SA" sz="3700" b="1" dirty="0">
                <a:solidFill>
                  <a:srgbClr val="7030A0"/>
                </a:solidFill>
              </a:rPr>
              <a:t>2- هل بحثت عن سبب ذلك ؟</a:t>
            </a:r>
            <a:endParaRPr lang="en-US" sz="3700" dirty="0">
              <a:solidFill>
                <a:srgbClr val="7030A0"/>
              </a:solidFill>
            </a:endParaRPr>
          </a:p>
          <a:p>
            <a:pPr marL="0" indent="0" algn="ctr">
              <a:buNone/>
              <a:defRPr/>
            </a:pPr>
            <a:r>
              <a:rPr lang="ar-SA" sz="3700" b="1" dirty="0">
                <a:solidFill>
                  <a:srgbClr val="7030A0"/>
                </a:solidFill>
              </a:rPr>
              <a:t>3- باستطاعتك فعل ذلك بنفسك ولماذا؟ </a:t>
            </a:r>
            <a:endParaRPr lang="en-US" sz="3700" dirty="0">
              <a:solidFill>
                <a:srgbClr val="7030A0"/>
              </a:solidFill>
            </a:endParaRPr>
          </a:p>
          <a:p>
            <a:pPr marL="0" indent="0" algn="ctr">
              <a:buNone/>
              <a:defRPr/>
            </a:pPr>
            <a:endParaRPr lang="ar-SY" sz="3700" dirty="0"/>
          </a:p>
          <a:p>
            <a:pPr marL="0" indent="0" algn="ctr">
              <a:buNone/>
            </a:pPr>
            <a:endParaRPr lang="ar-SA" sz="3700" dirty="0"/>
          </a:p>
        </p:txBody>
      </p:sp>
      <p:pic>
        <p:nvPicPr>
          <p:cNvPr id="4" name="صورة 3" descr="فهرس.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429000"/>
            <a:ext cx="5500687" cy="308094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772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1" end="1"/>
                                            </p:txEl>
                                          </p:spTgt>
                                        </p:tgtEl>
                                        <p:attrNameLst>
                                          <p:attrName>ppt_w</p:attrName>
                                        </p:attrNameLst>
                                      </p:cBhvr>
                                    </p:anim>
                                    <p:anim by="(#ppt_w*0.50)" calcmode="lin" valueType="num">
                                      <p:cBhvr>
                                        <p:cTn id="22" dur="500" decel="50000" autoRev="1" fill="hold">
                                          <p:stCondLst>
                                            <p:cond delay="0"/>
                                          </p:stCondLst>
                                        </p:cTn>
                                        <p:tgtEl>
                                          <p:spTgt spid="3">
                                            <p:txEl>
                                              <p:pRg st="1" end="1"/>
                                            </p:txEl>
                                          </p:spTgt>
                                        </p:tgtEl>
                                        <p:attrNameLst>
                                          <p:attrName>ppt_x</p:attrName>
                                        </p:attrNameLst>
                                      </p:cBhvr>
                                    </p:anim>
                                    <p:anim from="(-#ppt_h/2)" to="(#ppt_y)" calcmode="lin" valueType="num">
                                      <p:cBhvr>
                                        <p:cTn id="23" dur="1000" fill="hold">
                                          <p:stCondLst>
                                            <p:cond delay="0"/>
                                          </p:stCondLst>
                                        </p:cTn>
                                        <p:tgtEl>
                                          <p:spTgt spid="3">
                                            <p:txEl>
                                              <p:pRg st="1" end="1"/>
                                            </p:txEl>
                                          </p:spTgt>
                                        </p:tgtEl>
                                        <p:attrNameLst>
                                          <p:attrName>ppt_y</p:attrName>
                                        </p:attrNameLst>
                                      </p:cBhvr>
                                    </p:anim>
                                    <p:animRot by="21600000">
                                      <p:cBhvr>
                                        <p:cTn id="24" dur="1000" fill="hold">
                                          <p:stCondLst>
                                            <p:cond delay="0"/>
                                          </p:stCondLst>
                                        </p:cTn>
                                        <p:tgtEl>
                                          <p:spTgt spid="3">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2" end="2"/>
                                            </p:txEl>
                                          </p:spTgt>
                                        </p:tgtEl>
                                        <p:attrNameLst>
                                          <p:attrName>ppt_w</p:attrName>
                                        </p:attrNameLst>
                                      </p:cBhvr>
                                    </p:anim>
                                    <p:anim by="(#ppt_w*0.50)" calcmode="lin" valueType="num">
                                      <p:cBhvr>
                                        <p:cTn id="30" dur="500" decel="50000" autoRev="1" fill="hold">
                                          <p:stCondLst>
                                            <p:cond delay="0"/>
                                          </p:stCondLst>
                                        </p:cTn>
                                        <p:tgtEl>
                                          <p:spTgt spid="3">
                                            <p:txEl>
                                              <p:pRg st="2" end="2"/>
                                            </p:txEl>
                                          </p:spTgt>
                                        </p:tgtEl>
                                        <p:attrNameLst>
                                          <p:attrName>ppt_x</p:attrName>
                                        </p:attrNameLst>
                                      </p:cBhvr>
                                    </p:anim>
                                    <p:anim from="(-#ppt_h/2)" to="(#ppt_y)" calcmode="lin" valueType="num">
                                      <p:cBhvr>
                                        <p:cTn id="31" dur="1000" fill="hold">
                                          <p:stCondLst>
                                            <p:cond delay="0"/>
                                          </p:stCondLst>
                                        </p:cTn>
                                        <p:tgtEl>
                                          <p:spTgt spid="3">
                                            <p:txEl>
                                              <p:pRg st="2" end="2"/>
                                            </p:txEl>
                                          </p:spTgt>
                                        </p:tgtEl>
                                        <p:attrNameLst>
                                          <p:attrName>ppt_y</p:attrName>
                                        </p:attrNameLst>
                                      </p:cBhvr>
                                    </p:anim>
                                    <p:animRot by="21600000">
                                      <p:cBhvr>
                                        <p:cTn id="32"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6851104" cy="4929411"/>
          </a:xfrm>
        </p:spPr>
        <p:txBody>
          <a:bodyPr>
            <a:normAutofit/>
          </a:bodyPr>
          <a:lstStyle/>
          <a:p>
            <a:pPr marL="0" indent="0" algn="ctr">
              <a:buNone/>
            </a:pPr>
            <a:r>
              <a:rPr lang="ar-SA" sz="3900" dirty="0" smtClean="0">
                <a:solidFill>
                  <a:srgbClr val="7030A0"/>
                </a:solidFill>
              </a:rPr>
              <a:t>نشأة علم النفس</a:t>
            </a:r>
            <a:endParaRPr lang="en-US" sz="3900" dirty="0">
              <a:solidFill>
                <a:srgbClr val="7030A0"/>
              </a:solidFill>
            </a:endParaRPr>
          </a:p>
          <a:p>
            <a:pPr marL="0" indent="0" algn="ctr">
              <a:buNone/>
              <a:defRPr/>
            </a:pPr>
            <a:r>
              <a:rPr lang="ar-SA" sz="3900" b="1" dirty="0">
                <a:solidFill>
                  <a:schemeClr val="accent2"/>
                </a:solidFill>
              </a:rPr>
              <a:t>علم النفس </a:t>
            </a:r>
            <a:r>
              <a:rPr lang="ar-SA" sz="3900" b="1" dirty="0">
                <a:solidFill>
                  <a:schemeClr val="accent4">
                    <a:lumMod val="75000"/>
                  </a:schemeClr>
                </a:solidFill>
              </a:rPr>
              <a:t>هو أحد العلوم الحديثة نسبياً، حيث لم يظهر كعلم محدد المواضيع والاهتمامات إلا في القرن التاسع عشر حيث تمت البداية الحقيقية للدراسة العلمية للسلوكيات الإنسانية.</a:t>
            </a:r>
            <a:endParaRPr lang="ar-SY" sz="3900" b="1" dirty="0">
              <a:solidFill>
                <a:schemeClr val="accent4">
                  <a:lumMod val="75000"/>
                </a:schemeClr>
              </a:solidFill>
            </a:endParaRPr>
          </a:p>
          <a:p>
            <a:pPr marL="0" indent="0" algn="ctr">
              <a:buNone/>
            </a:pPr>
            <a:endParaRPr lang="ar-SA" sz="3900" dirty="0"/>
          </a:p>
        </p:txBody>
      </p:sp>
    </p:spTree>
    <p:extLst>
      <p:ext uri="{BB962C8B-B14F-4D97-AF65-F5344CB8AC3E}">
        <p14:creationId xmlns:p14="http://schemas.microsoft.com/office/powerpoint/2010/main" val="3573022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982" y="20016"/>
            <a:ext cx="6635080" cy="4248473"/>
          </a:xfrm>
        </p:spPr>
        <p:txBody>
          <a:bodyPr>
            <a:normAutofit/>
          </a:bodyPr>
          <a:lstStyle/>
          <a:p>
            <a:pPr marL="0" indent="0" algn="ctr">
              <a:buNone/>
              <a:defRPr/>
            </a:pPr>
            <a:r>
              <a:rPr lang="ar-SA" sz="3500" b="1" dirty="0">
                <a:solidFill>
                  <a:srgbClr val="FF0000"/>
                </a:solidFill>
              </a:rPr>
              <a:t>1-</a:t>
            </a:r>
            <a:r>
              <a:rPr lang="ar-SA" sz="3500" b="1" u="sng" dirty="0">
                <a:solidFill>
                  <a:srgbClr val="FF0000"/>
                </a:solidFill>
              </a:rPr>
              <a:t> </a:t>
            </a:r>
            <a:r>
              <a:rPr lang="ar-SA" sz="3500" b="1" dirty="0">
                <a:solidFill>
                  <a:srgbClr val="FF0000"/>
                </a:solidFill>
              </a:rPr>
              <a:t>المرحلة الأولى:</a:t>
            </a:r>
            <a:r>
              <a:rPr lang="ar-SA" sz="3500" dirty="0">
                <a:solidFill>
                  <a:srgbClr val="FF0000"/>
                </a:solidFill>
              </a:rPr>
              <a:t> </a:t>
            </a:r>
            <a:r>
              <a:rPr lang="ar-SA" sz="3500" dirty="0">
                <a:solidFill>
                  <a:schemeClr val="accent2">
                    <a:lumMod val="75000"/>
                  </a:schemeClr>
                </a:solidFill>
              </a:rPr>
              <a:t>وهي المرحلة التي كان فيها علم النفس جزءاً من الفلسفة وخاصة الفلسفة اليونانية،  تعد عبارة </a:t>
            </a:r>
            <a:r>
              <a:rPr lang="ar-SA" sz="3500" b="1" dirty="0">
                <a:solidFill>
                  <a:srgbClr val="002060"/>
                </a:solidFill>
              </a:rPr>
              <a:t>سقراط</a:t>
            </a:r>
            <a:r>
              <a:rPr lang="ar-SA" sz="3500" dirty="0">
                <a:solidFill>
                  <a:schemeClr val="accent2">
                    <a:lumMod val="75000"/>
                  </a:schemeClr>
                </a:solidFill>
              </a:rPr>
              <a:t> ( </a:t>
            </a:r>
            <a:r>
              <a:rPr lang="ar-SA" sz="3500" b="1" dirty="0">
                <a:solidFill>
                  <a:schemeClr val="accent2">
                    <a:lumMod val="75000"/>
                  </a:schemeClr>
                </a:solidFill>
              </a:rPr>
              <a:t>أيها الإنسان</a:t>
            </a:r>
            <a:r>
              <a:rPr lang="ar-SA" sz="3500" dirty="0">
                <a:solidFill>
                  <a:schemeClr val="accent2">
                    <a:lumMod val="75000"/>
                  </a:schemeClr>
                </a:solidFill>
              </a:rPr>
              <a:t> </a:t>
            </a:r>
            <a:r>
              <a:rPr lang="ar-SA" sz="3500" b="1" dirty="0">
                <a:solidFill>
                  <a:schemeClr val="accent2">
                    <a:lumMod val="75000"/>
                  </a:schemeClr>
                </a:solidFill>
              </a:rPr>
              <a:t>أعرف نفسك بنفسك</a:t>
            </a:r>
            <a:r>
              <a:rPr lang="ar-SA" sz="3500" dirty="0">
                <a:solidFill>
                  <a:schemeClr val="accent2">
                    <a:lumMod val="75000"/>
                  </a:schemeClr>
                </a:solidFill>
              </a:rPr>
              <a:t>) محوراً للعديد من الدراسات النفسية الحديثة ومصدراً أساسياً لمنهج الاستبطان في علم النفس.</a:t>
            </a:r>
            <a:endParaRPr lang="en-US" sz="3500" dirty="0">
              <a:solidFill>
                <a:schemeClr val="accent2">
                  <a:lumMod val="75000"/>
                </a:schemeClr>
              </a:solidFill>
            </a:endParaRPr>
          </a:p>
          <a:p>
            <a:pPr marL="0" indent="0" algn="ctr">
              <a:buNone/>
              <a:defRPr/>
            </a:pPr>
            <a:endParaRPr lang="ar-SY" sz="3500" dirty="0"/>
          </a:p>
          <a:p>
            <a:pPr marL="0" indent="0" algn="ctr">
              <a:buNone/>
            </a:pPr>
            <a:endParaRPr lang="ar-SA" sz="3500" dirty="0"/>
          </a:p>
        </p:txBody>
      </p:sp>
      <p:pic>
        <p:nvPicPr>
          <p:cNvPr id="4" name="صورة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573408"/>
            <a:ext cx="3727301" cy="328459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0737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6131024" cy="2808313"/>
          </a:xfrm>
        </p:spPr>
        <p:txBody>
          <a:bodyPr>
            <a:normAutofit/>
          </a:bodyPr>
          <a:lstStyle/>
          <a:p>
            <a:pPr marL="0" indent="0" algn="ctr">
              <a:buClr>
                <a:srgbClr val="F07F09"/>
              </a:buClr>
              <a:buNone/>
              <a:defRPr/>
            </a:pPr>
            <a:r>
              <a:rPr lang="ar-SA" sz="3500" b="1" dirty="0">
                <a:solidFill>
                  <a:srgbClr val="002060"/>
                </a:solidFill>
              </a:rPr>
              <a:t>أفلاطون </a:t>
            </a:r>
            <a:r>
              <a:rPr lang="ar-SA" sz="3500" dirty="0">
                <a:solidFill>
                  <a:srgbClr val="9F2936">
                    <a:lumMod val="75000"/>
                  </a:srgbClr>
                </a:solidFill>
              </a:rPr>
              <a:t>فقد فصل بين الجسد والنفس، مقسماً قوى النفس إلى ثلاث هي: العاقلة والشهوانية و الغضبيه</a:t>
            </a:r>
            <a:r>
              <a:rPr lang="ar-SA" sz="3500" dirty="0" smtClean="0">
                <a:solidFill>
                  <a:srgbClr val="9F2936">
                    <a:lumMod val="75000"/>
                  </a:srgbClr>
                </a:solidFill>
              </a:rPr>
              <a:t>.</a:t>
            </a:r>
            <a:endParaRPr lang="ar-SA" sz="3500" dirty="0"/>
          </a:p>
          <a:p>
            <a:pPr marL="0" indent="0" algn="ctr">
              <a:buNone/>
              <a:defRPr/>
            </a:pPr>
            <a:r>
              <a:rPr lang="ar-SA" sz="3500" b="1" dirty="0" smtClean="0">
                <a:solidFill>
                  <a:srgbClr val="0000FF"/>
                </a:solidFill>
              </a:rPr>
              <a:t>أفسر </a:t>
            </a:r>
            <a:r>
              <a:rPr lang="ar-SA" sz="3500" b="1" dirty="0">
                <a:solidFill>
                  <a:srgbClr val="0000FF"/>
                </a:solidFill>
              </a:rPr>
              <a:t>الصورة السابقة</a:t>
            </a:r>
          </a:p>
          <a:p>
            <a:pPr marL="0" indent="0" algn="ctr">
              <a:buNone/>
            </a:pPr>
            <a:endParaRPr lang="ar-SA" sz="3500" dirty="0"/>
          </a:p>
        </p:txBody>
      </p:sp>
      <p:pic>
        <p:nvPicPr>
          <p:cNvPr id="4" name="صورة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06497"/>
            <a:ext cx="3427412" cy="323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406497"/>
            <a:ext cx="2909292" cy="323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03050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1" end="1"/>
                                            </p:txEl>
                                          </p:spTgt>
                                        </p:tgtEl>
                                        <p:attrNameLst>
                                          <p:attrName>ppt_w</p:attrName>
                                        </p:attrNameLst>
                                      </p:cBhvr>
                                    </p:anim>
                                    <p:anim by="(#ppt_w*0.50)" calcmode="lin" valueType="num">
                                      <p:cBhvr>
                                        <p:cTn id="26" dur="500" decel="50000" autoRev="1" fill="hold">
                                          <p:stCondLst>
                                            <p:cond delay="0"/>
                                          </p:stCondLst>
                                        </p:cTn>
                                        <p:tgtEl>
                                          <p:spTgt spid="3">
                                            <p:txEl>
                                              <p:pRg st="1" end="1"/>
                                            </p:txEl>
                                          </p:spTgt>
                                        </p:tgtEl>
                                        <p:attrNameLst>
                                          <p:attrName>ppt_x</p:attrName>
                                        </p:attrNameLst>
                                      </p:cBhvr>
                                    </p:anim>
                                    <p:anim from="(-#ppt_h/2)" to="(#ppt_y)" calcmode="lin" valueType="num">
                                      <p:cBhvr>
                                        <p:cTn id="27" dur="1000" fill="hold">
                                          <p:stCondLst>
                                            <p:cond delay="0"/>
                                          </p:stCondLst>
                                        </p:cTn>
                                        <p:tgtEl>
                                          <p:spTgt spid="3">
                                            <p:txEl>
                                              <p:pRg st="1" end="1"/>
                                            </p:txEl>
                                          </p:spTgt>
                                        </p:tgtEl>
                                        <p:attrNameLst>
                                          <p:attrName>ppt_y</p:attrName>
                                        </p:attrNameLst>
                                      </p:cBhvr>
                                    </p:anim>
                                    <p:animRot by="21600000">
                                      <p:cBhvr>
                                        <p:cTn id="2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692696"/>
            <a:ext cx="7001109" cy="1972816"/>
          </a:xfrm>
        </p:spPr>
        <p:txBody>
          <a:bodyPr>
            <a:noAutofit/>
          </a:bodyPr>
          <a:lstStyle/>
          <a:p>
            <a:pPr marL="0" indent="0" algn="ctr">
              <a:buClr>
                <a:srgbClr val="F07F09"/>
              </a:buClr>
              <a:buNone/>
              <a:defRPr/>
            </a:pPr>
            <a:r>
              <a:rPr lang="ar-SA" sz="3600" dirty="0">
                <a:solidFill>
                  <a:srgbClr val="9F2936">
                    <a:lumMod val="75000"/>
                  </a:srgbClr>
                </a:solidFill>
              </a:rPr>
              <a:t>أما وفي المقابل خالف</a:t>
            </a:r>
            <a:r>
              <a:rPr lang="ar-SA" sz="3600" dirty="0">
                <a:solidFill>
                  <a:srgbClr val="FF00FF"/>
                </a:solidFill>
              </a:rPr>
              <a:t> </a:t>
            </a:r>
            <a:r>
              <a:rPr lang="ar-SA" sz="3600" b="1" dirty="0">
                <a:solidFill>
                  <a:srgbClr val="FF00FF"/>
                </a:solidFill>
              </a:rPr>
              <a:t>أرسطو </a:t>
            </a:r>
            <a:r>
              <a:rPr lang="ar-SA" sz="3600" dirty="0">
                <a:solidFill>
                  <a:srgbClr val="9F2936">
                    <a:lumMod val="75000"/>
                  </a:srgbClr>
                </a:solidFill>
              </a:rPr>
              <a:t>معلمه أفلاطون في الفصل بين الجسد والنفس، وأكد على أن الروح(النفس) هي مجموعة الوظائف الحيوية(الإحساس-الإدراك-التغذية).</a:t>
            </a:r>
            <a:endParaRPr lang="en-US" sz="3600" dirty="0">
              <a:solidFill>
                <a:srgbClr val="9F2936">
                  <a:lumMod val="75000"/>
                </a:srgbClr>
              </a:solidFill>
            </a:endParaRPr>
          </a:p>
          <a:p>
            <a:pPr marL="0" indent="0" algn="ctr">
              <a:buNone/>
              <a:defRPr/>
            </a:pPr>
            <a:endParaRPr lang="ar-SA" sz="3600" dirty="0"/>
          </a:p>
          <a:p>
            <a:pPr marL="0" indent="0" algn="ctr">
              <a:buNone/>
            </a:pPr>
            <a:endParaRPr lang="ar-SA" sz="3600" dirty="0"/>
          </a:p>
        </p:txBody>
      </p:sp>
      <p:pic>
        <p:nvPicPr>
          <p:cNvPr id="4" name="صورة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356992"/>
            <a:ext cx="4410610"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4133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431" y="836712"/>
            <a:ext cx="7067128" cy="2592289"/>
          </a:xfrm>
        </p:spPr>
        <p:txBody>
          <a:bodyPr>
            <a:normAutofit/>
          </a:bodyPr>
          <a:lstStyle/>
          <a:p>
            <a:pPr marL="0" indent="0" algn="ctr">
              <a:buClr>
                <a:srgbClr val="F07F09"/>
              </a:buClr>
              <a:buNone/>
              <a:defRPr/>
            </a:pPr>
            <a:r>
              <a:rPr lang="ar-SA" sz="3500" dirty="0">
                <a:solidFill>
                  <a:srgbClr val="9F2936">
                    <a:lumMod val="75000"/>
                  </a:srgbClr>
                </a:solidFill>
              </a:rPr>
              <a:t>ويذهب الطبيب اليوناني</a:t>
            </a:r>
            <a:r>
              <a:rPr lang="ar-SA" sz="3500" dirty="0">
                <a:solidFill>
                  <a:srgbClr val="FF00FF"/>
                </a:solidFill>
              </a:rPr>
              <a:t> </a:t>
            </a:r>
            <a:r>
              <a:rPr lang="ar-SA" sz="3500" b="1" dirty="0">
                <a:solidFill>
                  <a:srgbClr val="FF00FF"/>
                </a:solidFill>
              </a:rPr>
              <a:t>أبقراط</a:t>
            </a:r>
            <a:r>
              <a:rPr lang="ar-SA" sz="3500" dirty="0">
                <a:solidFill>
                  <a:srgbClr val="FF00FF"/>
                </a:solidFill>
              </a:rPr>
              <a:t> </a:t>
            </a:r>
            <a:r>
              <a:rPr lang="ar-SA" sz="3500" dirty="0">
                <a:solidFill>
                  <a:srgbClr val="9F2936">
                    <a:lumMod val="75000"/>
                  </a:srgbClr>
                </a:solidFill>
              </a:rPr>
              <a:t>إلى اعتبار أن الاضطرابات النفسية سببها خلل في سوائل الجسم ووزع الأفراد على أربعة أنماط نفسية وفقا لغلبة السائل لديهم.</a:t>
            </a:r>
            <a:endParaRPr lang="en-US" sz="3500" dirty="0">
              <a:solidFill>
                <a:srgbClr val="9F2936">
                  <a:lumMod val="75000"/>
                </a:srgbClr>
              </a:solidFill>
            </a:endParaRPr>
          </a:p>
          <a:p>
            <a:pPr marL="0" indent="0" algn="ctr">
              <a:buNone/>
              <a:defRPr/>
            </a:pPr>
            <a:endParaRPr lang="ar-SA" sz="3500" dirty="0"/>
          </a:p>
          <a:p>
            <a:pPr marL="0" indent="0" algn="ctr">
              <a:buNone/>
            </a:pPr>
            <a:endParaRPr lang="ar-SA" sz="3500" dirty="0"/>
          </a:p>
        </p:txBody>
      </p:sp>
      <p:pic>
        <p:nvPicPr>
          <p:cNvPr id="4" name="صورة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645024"/>
            <a:ext cx="4311753"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7263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124744"/>
            <a:ext cx="6635080" cy="1872208"/>
          </a:xfrm>
        </p:spPr>
        <p:txBody>
          <a:bodyPr>
            <a:normAutofit/>
          </a:bodyPr>
          <a:lstStyle/>
          <a:p>
            <a:pPr marL="0" indent="0" algn="ctr">
              <a:buClr>
                <a:srgbClr val="F07F09"/>
              </a:buClr>
              <a:buNone/>
              <a:defRPr/>
            </a:pPr>
            <a:r>
              <a:rPr lang="ar-SA" sz="3800" dirty="0">
                <a:solidFill>
                  <a:srgbClr val="9F2936">
                    <a:lumMod val="75000"/>
                  </a:srgbClr>
                </a:solidFill>
              </a:rPr>
              <a:t>تعد نظرية  </a:t>
            </a:r>
            <a:r>
              <a:rPr lang="ar-SA" sz="3800" b="1" dirty="0">
                <a:solidFill>
                  <a:srgbClr val="FF00FF"/>
                </a:solidFill>
              </a:rPr>
              <a:t>ابن سينا </a:t>
            </a:r>
            <a:r>
              <a:rPr lang="ar-SA" sz="3800" dirty="0">
                <a:solidFill>
                  <a:srgbClr val="9F2936">
                    <a:lumMod val="75000"/>
                  </a:srgbClr>
                </a:solidFill>
              </a:rPr>
              <a:t>في النفس من أهم النظريات في هذا المجال .</a:t>
            </a:r>
            <a:endParaRPr lang="en-US" sz="3800" dirty="0">
              <a:solidFill>
                <a:srgbClr val="9F2936">
                  <a:lumMod val="75000"/>
                </a:srgbClr>
              </a:solidFill>
            </a:endParaRPr>
          </a:p>
          <a:p>
            <a:pPr marL="0" indent="0" algn="ctr">
              <a:buNone/>
              <a:defRPr/>
            </a:pPr>
            <a:endParaRPr lang="ar-SA" sz="3800" dirty="0"/>
          </a:p>
          <a:p>
            <a:pPr marL="0" indent="0" algn="ctr">
              <a:buNone/>
            </a:pPr>
            <a:endParaRPr lang="ar-SA" sz="3800" dirty="0"/>
          </a:p>
        </p:txBody>
      </p:sp>
      <p:pic>
        <p:nvPicPr>
          <p:cNvPr id="4" name="صورة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855" y="2852936"/>
            <a:ext cx="4450499" cy="309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723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544</Words>
  <Application>Microsoft Office PowerPoint</Application>
  <PresentationFormat>عرض على الشاشة (4:3)</PresentationFormat>
  <Paragraphs>55</Paragraphs>
  <Slides>21</Slides>
  <Notes>0</Notes>
  <HiddenSlides>0</HiddenSlides>
  <MMClips>1</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21</vt:i4>
      </vt:variant>
    </vt:vector>
  </HeadingPairs>
  <TitlesOfParts>
    <vt:vector size="26" baseType="lpstr">
      <vt:lpstr>Arial</vt:lpstr>
      <vt:lpstr>Calibri</vt:lpstr>
      <vt:lpstr>Simplified Arabic</vt:lpstr>
      <vt:lpstr>Times New Roman</vt:lpstr>
      <vt:lpstr>Office Theme</vt:lpstr>
      <vt:lpstr>نشأة علم النفس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السلوك</vt:lpstr>
      <vt:lpstr>أنواع السلوك</vt:lpstr>
      <vt:lpstr>عرض تقديمي في PowerPoint</vt:lpstr>
      <vt:lpstr>عرض تقديمي في PowerPoint</vt:lpstr>
      <vt:lpstr>المدرس  ماهر صالح</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النفس</dc:title>
  <dc:creator>osama</dc:creator>
  <cp:lastModifiedBy>asus</cp:lastModifiedBy>
  <cp:revision>14</cp:revision>
  <dcterms:created xsi:type="dcterms:W3CDTF">2019-03-01T15:19:08Z</dcterms:created>
  <dcterms:modified xsi:type="dcterms:W3CDTF">2019-03-04T02:33:02Z</dcterms:modified>
</cp:coreProperties>
</file>