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3300"/>
    <a:srgbClr val="FF0066"/>
    <a:srgbClr val="FF3399"/>
    <a:srgbClr val="3333CC"/>
    <a:srgbClr val="0066CC"/>
    <a:srgbClr val="D60093"/>
    <a:srgbClr val="6666FF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42" d="100"/>
          <a:sy n="42" d="100"/>
        </p:scale>
        <p:origin x="132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9CC4C27-065E-4DCC-A746-5E59D28E4062}" type="datetimeFigureOut">
              <a:rPr lang="ar-SA" smtClean="0"/>
              <a:t>20/07/40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406D5195-7A56-48A2-BCBF-0871C3BDA6D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248559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DE829-EB94-4F32-A25B-8CAA3E92CB16}" type="uaqdatetime1">
              <a:rPr lang="ar-SA" smtClean="0"/>
              <a:t>19/07/40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  -   s</a:t>
            </a: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B1FC-9ECF-471A-97DE-83A69ED37E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60034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29EDC-375D-483E-8515-9D8DD61203DB}" type="uaqdatetime1">
              <a:rPr lang="ar-SA" smtClean="0"/>
              <a:t>19/07/40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  -   s</a:t>
            </a: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B1FC-9ECF-471A-97DE-83A69ED37E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19538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3A705-E730-41AE-A924-9B86737C2259}" type="uaqdatetime1">
              <a:rPr lang="ar-SA" smtClean="0"/>
              <a:t>19/07/40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  -   s</a:t>
            </a: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B1FC-9ECF-471A-97DE-83A69ED37E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63469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70F41-8291-456E-98AD-696CC8B7D561}" type="uaqdatetime1">
              <a:rPr lang="ar-SA" smtClean="0"/>
              <a:t>19/07/40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  -   s</a:t>
            </a: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B1FC-9ECF-471A-97DE-83A69ED37E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54585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BA364-C3A3-4932-AEAB-4CB2A3CE749C}" type="uaqdatetime1">
              <a:rPr lang="ar-SA" smtClean="0"/>
              <a:t>19/07/40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  -   s</a:t>
            </a: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B1FC-9ECF-471A-97DE-83A69ED37E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95369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F6DC5-88E9-451B-990A-0AE8DFB2F342}" type="uaqdatetime1">
              <a:rPr lang="ar-SA" smtClean="0"/>
              <a:t>19/07/40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  -   s</a:t>
            </a:r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B1FC-9ECF-471A-97DE-83A69ED37E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51804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3E4F0-1688-4896-BEB3-2DB898579156}" type="uaqdatetime1">
              <a:rPr lang="ar-SA" smtClean="0"/>
              <a:t>19/07/40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  -   s</a:t>
            </a:r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B1FC-9ECF-471A-97DE-83A69ED37E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58464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00328-C95A-4373-B614-7D1CA6460093}" type="uaqdatetime1">
              <a:rPr lang="ar-SA" smtClean="0"/>
              <a:t>19/07/40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  -   s</a:t>
            </a:r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B1FC-9ECF-471A-97DE-83A69ED37E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66006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33AFC-DBB2-4BA8-8974-76891A82FD98}" type="uaqdatetime1">
              <a:rPr lang="ar-SA" smtClean="0"/>
              <a:t>19/07/40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  -   s</a:t>
            </a:r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B1FC-9ECF-471A-97DE-83A69ED37E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4153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BB9D6-86DB-460A-ADDE-064AB1DC31F5}" type="uaqdatetime1">
              <a:rPr lang="ar-SA" smtClean="0"/>
              <a:t>19/07/40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  -   s</a:t>
            </a:r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B1FC-9ECF-471A-97DE-83A69ED37E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13339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3218-2936-4CF8-9717-F3E22DD0A600}" type="uaqdatetime1">
              <a:rPr lang="ar-SA" smtClean="0"/>
              <a:t>19/07/40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  -   s</a:t>
            </a:r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B1FC-9ECF-471A-97DE-83A69ED37E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87464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26DF2E-2FCF-456F-9EF1-BAA72301458F}" type="uaqdatetime1">
              <a:rPr lang="ar-SA" smtClean="0"/>
              <a:t>19/07/40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m  -   s</a:t>
            </a: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5B1FC-9ECF-471A-97DE-83A69ED37E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6786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764704"/>
            <a:ext cx="7772400" cy="1470025"/>
          </a:xfrm>
        </p:spPr>
        <p:txBody>
          <a:bodyPr>
            <a:noAutofit/>
          </a:bodyPr>
          <a:lstStyle/>
          <a:p>
            <a:r>
              <a:rPr lang="ar-SA" altLang="ar-SA" sz="10000" dirty="0" smtClean="0">
                <a:solidFill>
                  <a:srgbClr val="C00000"/>
                </a:solidFill>
              </a:rPr>
              <a:t>التفكير</a:t>
            </a:r>
            <a:endParaRPr lang="ar-SA" sz="10000" dirty="0">
              <a:solidFill>
                <a:srgbClr val="C00000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2411760" y="2348880"/>
            <a:ext cx="4392488" cy="3960440"/>
          </a:xfrm>
          <a:prstGeom prst="roundRect">
            <a:avLst/>
          </a:prstGeom>
          <a:blipFill>
            <a:blip r:embed="rId3"/>
            <a:stretch>
              <a:fillRect/>
            </a:stretch>
          </a:blipFill>
          <a:effectLst>
            <a:softEdge rad="635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5881-6364-4D3B-BF40-59ACF47870D9}" type="uaqdatetime1">
              <a:rPr lang="ar-SA" smtClean="0"/>
              <a:t>19/07/40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600" dirty="0" smtClean="0">
                <a:solidFill>
                  <a:srgbClr val="0000FF"/>
                </a:solidFill>
              </a:rPr>
              <a:t>m  -   s</a:t>
            </a:r>
            <a:endParaRPr lang="ar-SA" sz="1600" dirty="0">
              <a:solidFill>
                <a:srgbClr val="0000FF"/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B1FC-9ECF-471A-97DE-83A69ED37E92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44718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100000" r="10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88640"/>
            <a:ext cx="7704856" cy="576064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ar-SA" altLang="ar-SA" sz="3600" dirty="0" smtClean="0">
                <a:solidFill>
                  <a:srgbClr val="FF0066"/>
                </a:solidFill>
              </a:rPr>
              <a:t>10- التلخيص</a:t>
            </a:r>
          </a:p>
          <a:p>
            <a:pPr marL="457200" lvl="1" indent="0" algn="ctr">
              <a:buNone/>
            </a:pPr>
            <a:r>
              <a:rPr lang="ar-SA" altLang="ar-SA" sz="3600" dirty="0" smtClean="0">
                <a:solidFill>
                  <a:srgbClr val="0000FF"/>
                </a:solidFill>
              </a:rPr>
              <a:t>قدرة الفرد على إعطاء فكرة رئيسية عن الموضوعات</a:t>
            </a:r>
          </a:p>
          <a:p>
            <a:pPr marL="0" indent="0" algn="ctr">
              <a:buNone/>
            </a:pPr>
            <a:r>
              <a:rPr lang="ar-SA" altLang="ar-SA" sz="3600" dirty="0" smtClean="0">
                <a:solidFill>
                  <a:srgbClr val="FF0066"/>
                </a:solidFill>
              </a:rPr>
              <a:t>11- التنبؤ</a:t>
            </a:r>
          </a:p>
          <a:p>
            <a:pPr marL="457200" lvl="1" indent="0" algn="ctr">
              <a:buNone/>
            </a:pPr>
            <a:r>
              <a:rPr lang="ar-SA" altLang="ar-SA" sz="3600" dirty="0" smtClean="0">
                <a:solidFill>
                  <a:srgbClr val="003300"/>
                </a:solidFill>
              </a:rPr>
              <a:t>قدرة الفرد على النظر خارج إطار المعلومات المعطاه بهدف سد الثغرات</a:t>
            </a:r>
          </a:p>
          <a:p>
            <a:pPr marL="0" indent="0" algn="ctr">
              <a:buNone/>
            </a:pPr>
            <a:r>
              <a:rPr lang="ar-SA" altLang="ar-SA" sz="3600" dirty="0" smtClean="0">
                <a:solidFill>
                  <a:srgbClr val="FF0066"/>
                </a:solidFill>
              </a:rPr>
              <a:t>12- التطبيق</a:t>
            </a:r>
          </a:p>
          <a:p>
            <a:pPr marL="457200" lvl="1" indent="0" algn="ctr">
              <a:buNone/>
            </a:pPr>
            <a:r>
              <a:rPr lang="ar-SA" altLang="ar-SA" sz="3600" dirty="0" smtClean="0">
                <a:solidFill>
                  <a:srgbClr val="0000FF"/>
                </a:solidFill>
              </a:rPr>
              <a:t>قدرة الفرد على إستخدام المعلومات السابقة في حل المشكلات الجديدة</a:t>
            </a:r>
          </a:p>
          <a:p>
            <a:pPr marL="0" indent="0" algn="ctr">
              <a:buNone/>
            </a:pPr>
            <a:endParaRPr lang="ar-SA" sz="3600" dirty="0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6DAF4-2ECA-4B6E-9FF7-937655E45F83}" type="uaqdatetime1">
              <a:rPr lang="ar-SA" smtClean="0"/>
              <a:t>19/07/40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m  -   s</a:t>
            </a:r>
            <a:endParaRPr lang="ar-SA" dirty="0">
              <a:solidFill>
                <a:srgbClr val="0000FF"/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B1FC-9ECF-471A-97DE-83A69ED37E92}" type="slidenum">
              <a:rPr lang="ar-SA" smtClean="0"/>
              <a:t>10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9982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9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124744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ar-SA" altLang="ar-SA" sz="3600" dirty="0" smtClean="0">
                <a:solidFill>
                  <a:srgbClr val="C00000"/>
                </a:solidFill>
              </a:rPr>
              <a:t>التفكير بالمستوى الأعلى</a:t>
            </a:r>
          </a:p>
          <a:p>
            <a:pPr marL="0" indent="0" algn="ctr">
              <a:buNone/>
            </a:pPr>
            <a:r>
              <a:rPr lang="ar-SA" altLang="ar-SA" sz="3600" dirty="0" smtClean="0">
                <a:solidFill>
                  <a:srgbClr val="FF0066"/>
                </a:solidFill>
              </a:rPr>
              <a:t>هذه الأنواع لا توجد لدى كل الأفراد لكن لدى نخبة من البشر وتتفاوت من شخص لأخر</a:t>
            </a:r>
          </a:p>
          <a:p>
            <a:pPr marL="0" indent="0" algn="ctr">
              <a:buNone/>
            </a:pPr>
            <a:r>
              <a:rPr lang="ar-SA" altLang="ar-SA" sz="3600" dirty="0" smtClean="0">
                <a:solidFill>
                  <a:srgbClr val="FF0000"/>
                </a:solidFill>
              </a:rPr>
              <a:t>1- الابتكاري</a:t>
            </a:r>
          </a:p>
          <a:p>
            <a:pPr marL="457200" lvl="1" indent="0" algn="ctr">
              <a:buNone/>
            </a:pPr>
            <a:r>
              <a:rPr lang="ar-SA" altLang="ar-SA" sz="3600" dirty="0" smtClean="0">
                <a:solidFill>
                  <a:srgbClr val="0000FF"/>
                </a:solidFill>
              </a:rPr>
              <a:t>متجدد دائماً لا يتقيد بحدود المنطق</a:t>
            </a:r>
          </a:p>
          <a:p>
            <a:pPr marL="457200" lvl="1" indent="0" algn="ctr">
              <a:buNone/>
            </a:pPr>
            <a:r>
              <a:rPr lang="ar-SA" altLang="ar-SA" sz="3600" dirty="0" smtClean="0">
                <a:solidFill>
                  <a:srgbClr val="0000FF"/>
                </a:solidFill>
              </a:rPr>
              <a:t>والمألوف من قبل كل الناس</a:t>
            </a:r>
          </a:p>
          <a:p>
            <a:pPr marL="0" indent="0" algn="ctr">
              <a:buNone/>
            </a:pPr>
            <a:endParaRPr lang="ar-SA" sz="3600" dirty="0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197DE-2995-4296-9F8C-5C9CB77944A6}" type="uaqdatetime1">
              <a:rPr lang="ar-SA" smtClean="0"/>
              <a:t>19/07/40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m  -   s</a:t>
            </a:r>
            <a:endParaRPr lang="ar-SA" dirty="0">
              <a:solidFill>
                <a:srgbClr val="0000FF"/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B1FC-9ECF-471A-97DE-83A69ED37E92}" type="slidenum">
              <a:rPr lang="ar-SA" smtClean="0"/>
              <a:t>11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13835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100000" r="10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3204" y="0"/>
            <a:ext cx="8229600" cy="364502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ar-SA" altLang="ar-SA" sz="3700" b="1" dirty="0" smtClean="0">
                <a:solidFill>
                  <a:srgbClr val="FF0000"/>
                </a:solidFill>
              </a:rPr>
              <a:t>2- الناقد</a:t>
            </a:r>
          </a:p>
          <a:p>
            <a:pPr marL="457200" lvl="1" indent="0" algn="ctr">
              <a:buNone/>
            </a:pPr>
            <a:r>
              <a:rPr lang="ar-SA" altLang="ar-SA" sz="3700" dirty="0" smtClean="0">
                <a:solidFill>
                  <a:srgbClr val="0000FF"/>
                </a:solidFill>
              </a:rPr>
              <a:t>تفكير تأملي في الأشياء التي تنجز</a:t>
            </a:r>
          </a:p>
          <a:p>
            <a:pPr marL="457200" lvl="1" indent="0" algn="ctr">
              <a:buNone/>
            </a:pPr>
            <a:r>
              <a:rPr lang="ar-SA" altLang="ar-SA" sz="3700" dirty="0" smtClean="0">
                <a:solidFill>
                  <a:srgbClr val="0000FF"/>
                </a:solidFill>
              </a:rPr>
              <a:t>يتبع قواعد المنطق من أجل حل المشكلات</a:t>
            </a:r>
          </a:p>
          <a:p>
            <a:pPr marL="0" indent="0" algn="ctr">
              <a:buNone/>
            </a:pPr>
            <a:r>
              <a:rPr lang="ar-SA" altLang="ar-SA" sz="3700" b="1" dirty="0" smtClean="0">
                <a:solidFill>
                  <a:srgbClr val="FF0000"/>
                </a:solidFill>
              </a:rPr>
              <a:t>3- التحليلي</a:t>
            </a:r>
          </a:p>
          <a:p>
            <a:pPr marL="457200" lvl="1" indent="0" algn="ctr">
              <a:buNone/>
            </a:pPr>
            <a:r>
              <a:rPr lang="ar-SA" altLang="ar-SA" sz="3700" dirty="0" smtClean="0">
                <a:solidFill>
                  <a:srgbClr val="0000FF"/>
                </a:solidFill>
              </a:rPr>
              <a:t>إرجاع الأشياء لإجزائها الأساسية من أجل التعامل معها وفهمها</a:t>
            </a:r>
          </a:p>
          <a:p>
            <a:pPr marL="0" indent="0" algn="ctr">
              <a:buNone/>
            </a:pPr>
            <a:endParaRPr lang="ar-SA" sz="3700" dirty="0"/>
          </a:p>
        </p:txBody>
      </p:sp>
      <p:sp>
        <p:nvSpPr>
          <p:cNvPr id="4" name="Rounded Rectangle 3"/>
          <p:cNvSpPr/>
          <p:nvPr/>
        </p:nvSpPr>
        <p:spPr>
          <a:xfrm>
            <a:off x="2123728" y="3645024"/>
            <a:ext cx="4392488" cy="3220652"/>
          </a:xfrm>
          <a:prstGeom prst="round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395A1-C086-4F5E-8007-8D405C687AE0}" type="uaqdatetime1">
              <a:rPr lang="ar-SA" smtClean="0"/>
              <a:t>19/07/40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800" dirty="0" smtClean="0">
                <a:solidFill>
                  <a:srgbClr val="0000FF"/>
                </a:solidFill>
              </a:rPr>
              <a:t>m  -   s</a:t>
            </a:r>
            <a:endParaRPr lang="ar-SA" sz="1800" dirty="0">
              <a:solidFill>
                <a:srgbClr val="0000FF"/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B1FC-9ECF-471A-97DE-83A69ED37E92}" type="slidenum">
              <a:rPr lang="ar-SA" smtClean="0"/>
              <a:t>12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01934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1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836712"/>
            <a:ext cx="7941568" cy="45259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ar-SA" altLang="ar-SA" sz="3800" b="1" dirty="0" smtClean="0">
                <a:solidFill>
                  <a:srgbClr val="FF0000"/>
                </a:solidFill>
              </a:rPr>
              <a:t>التركيبي</a:t>
            </a:r>
          </a:p>
          <a:p>
            <a:pPr marL="457200" lvl="1" indent="0" algn="ctr">
              <a:buNone/>
            </a:pPr>
            <a:r>
              <a:rPr lang="ar-SA" altLang="ar-SA" sz="3800" dirty="0" smtClean="0">
                <a:solidFill>
                  <a:srgbClr val="0000FF"/>
                </a:solidFill>
              </a:rPr>
              <a:t>يسعى لتجميع المثيرات المنفصلة من أجل إنتاج شيء جديد</a:t>
            </a:r>
          </a:p>
          <a:p>
            <a:pPr marL="0" indent="0" algn="ctr">
              <a:buNone/>
            </a:pPr>
            <a:r>
              <a:rPr lang="ar-SA" altLang="ar-SA" sz="3800" b="1" dirty="0" smtClean="0">
                <a:solidFill>
                  <a:srgbClr val="FF0000"/>
                </a:solidFill>
              </a:rPr>
              <a:t>عالي الرتبة</a:t>
            </a:r>
          </a:p>
          <a:p>
            <a:pPr marL="457200" lvl="1" indent="0" algn="ctr">
              <a:buNone/>
            </a:pPr>
            <a:r>
              <a:rPr lang="ar-SA" altLang="ar-SA" sz="3800" dirty="0" smtClean="0">
                <a:solidFill>
                  <a:srgbClr val="003300"/>
                </a:solidFill>
              </a:rPr>
              <a:t>غني بالمفاهيم  يستخدم الاستكشاف والتساؤل أثناء البحث</a:t>
            </a:r>
          </a:p>
          <a:p>
            <a:pPr marL="457200" lvl="1" indent="0" algn="ctr">
              <a:buNone/>
            </a:pPr>
            <a:r>
              <a:rPr lang="ar-SA" altLang="ar-SA" sz="3800" dirty="0" smtClean="0">
                <a:solidFill>
                  <a:srgbClr val="003300"/>
                </a:solidFill>
              </a:rPr>
              <a:t>يستخدم في كافة مجالات الحياة</a:t>
            </a:r>
          </a:p>
          <a:p>
            <a:pPr marL="0" indent="0" algn="ctr">
              <a:buNone/>
            </a:pPr>
            <a:endParaRPr lang="ar-SA" sz="3800" dirty="0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B775-BED7-4F26-9955-87D439C47B8D}" type="uaqdatetime1">
              <a:rPr lang="ar-SA" smtClean="0"/>
              <a:t>19/07/40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m  -   s</a:t>
            </a:r>
            <a:endParaRPr lang="ar-SA" dirty="0">
              <a:solidFill>
                <a:srgbClr val="0000FF"/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B1FC-9ECF-471A-97DE-83A69ED37E92}" type="slidenum">
              <a:rPr lang="ar-SA" smtClean="0"/>
              <a:t>13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55807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1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100000" r="10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628800"/>
            <a:ext cx="7488832" cy="40324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ar-SA" altLang="ar-SA" sz="3800" b="1" dirty="0" smtClean="0">
                <a:solidFill>
                  <a:srgbClr val="C00000"/>
                </a:solidFill>
              </a:rPr>
              <a:t>استراتيجيات تنمية التفكير</a:t>
            </a:r>
          </a:p>
          <a:p>
            <a:pPr marL="0" indent="0" algn="ctr">
              <a:buNone/>
            </a:pPr>
            <a:r>
              <a:rPr lang="ar-SA" altLang="ar-SA" sz="3800" b="1" dirty="0" smtClean="0">
                <a:solidFill>
                  <a:srgbClr val="0000FF"/>
                </a:solidFill>
              </a:rPr>
              <a:t>التعلم التعاوني</a:t>
            </a:r>
          </a:p>
          <a:p>
            <a:pPr marL="457200" lvl="1" indent="0" algn="ctr">
              <a:buNone/>
            </a:pPr>
            <a:r>
              <a:rPr lang="ar-SA" altLang="ar-SA" sz="3800" dirty="0" smtClean="0">
                <a:solidFill>
                  <a:srgbClr val="7030A0"/>
                </a:solidFill>
              </a:rPr>
              <a:t>تقسيم المتعلمين إلى مجموعات مصغرة تعطى لهم واجبات محددة ويتبادلون المواقع </a:t>
            </a:r>
          </a:p>
          <a:p>
            <a:pPr marL="457200" lvl="1" indent="0" algn="ctr">
              <a:buNone/>
            </a:pPr>
            <a:r>
              <a:rPr lang="ar-SA" altLang="ar-SA" sz="3800" dirty="0" smtClean="0">
                <a:solidFill>
                  <a:srgbClr val="7030A0"/>
                </a:solidFill>
              </a:rPr>
              <a:t>فيما بينهم وبالتالي الأفكار</a:t>
            </a:r>
          </a:p>
          <a:p>
            <a:pPr marL="0" indent="0" algn="ctr">
              <a:buNone/>
            </a:pPr>
            <a:endParaRPr lang="ar-SA" sz="3800" dirty="0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336D0-22A6-43CE-9F31-5C6C6A601C5D}" type="uaqdatetime1">
              <a:rPr lang="ar-SA" smtClean="0"/>
              <a:t>19/07/40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m  -   s</a:t>
            </a:r>
            <a:endParaRPr lang="ar-SA" b="1" dirty="0">
              <a:solidFill>
                <a:srgbClr val="0000FF"/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B1FC-9ECF-471A-97DE-83A69ED37E92}" type="slidenum">
              <a:rPr lang="ar-SA" smtClean="0"/>
              <a:t>14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17643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0"/>
            <a:ext cx="786956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ar-SA" altLang="ar-SA" sz="3700" b="1" dirty="0" smtClean="0">
                <a:solidFill>
                  <a:srgbClr val="FF0000"/>
                </a:solidFill>
              </a:rPr>
              <a:t>حل المشكلات</a:t>
            </a:r>
          </a:p>
          <a:p>
            <a:pPr marL="457200" lvl="1" indent="0" algn="ctr">
              <a:buNone/>
            </a:pPr>
            <a:r>
              <a:rPr lang="ar-SA" altLang="ar-SA" sz="3700" dirty="0" smtClean="0">
                <a:solidFill>
                  <a:srgbClr val="002060"/>
                </a:solidFill>
              </a:rPr>
              <a:t>صوغ المقرر الدراسي على شكل مشكلات يتم دراستها بخطوات  معينة</a:t>
            </a:r>
          </a:p>
          <a:p>
            <a:pPr marL="0" indent="0" algn="ctr">
              <a:buNone/>
            </a:pPr>
            <a:r>
              <a:rPr lang="ar-SA" altLang="ar-SA" sz="3700" b="1" dirty="0" smtClean="0">
                <a:solidFill>
                  <a:srgbClr val="FF0000"/>
                </a:solidFill>
              </a:rPr>
              <a:t>العصف الذهي</a:t>
            </a:r>
          </a:p>
          <a:p>
            <a:pPr marL="457200" lvl="1" indent="0" algn="ctr">
              <a:buNone/>
            </a:pPr>
            <a:r>
              <a:rPr lang="ar-SA" altLang="ar-SA" sz="3700" dirty="0" smtClean="0">
                <a:solidFill>
                  <a:srgbClr val="002060"/>
                </a:solidFill>
              </a:rPr>
              <a:t>توليد أفكار وأراء إبداعية من الأفراد والمجموعات لحل المشكلات</a:t>
            </a:r>
          </a:p>
          <a:p>
            <a:pPr marL="0" indent="0" algn="ctr">
              <a:buNone/>
            </a:pPr>
            <a:endParaRPr lang="ar-SA" sz="3700" dirty="0"/>
          </a:p>
        </p:txBody>
      </p:sp>
      <p:sp>
        <p:nvSpPr>
          <p:cNvPr id="4" name="Rounded Rectangle 3"/>
          <p:cNvSpPr/>
          <p:nvPr/>
        </p:nvSpPr>
        <p:spPr>
          <a:xfrm>
            <a:off x="2483768" y="3761656"/>
            <a:ext cx="4392488" cy="3096344"/>
          </a:xfrm>
          <a:prstGeom prst="round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FB762-95D9-4DF7-9F76-B637B26740E0}" type="uaqdatetime1">
              <a:rPr lang="ar-SA" smtClean="0"/>
              <a:t>19/07/40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  -   s</a:t>
            </a: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B1FC-9ECF-471A-97DE-83A69ED37E92}" type="slidenum">
              <a:rPr lang="ar-SA" smtClean="0"/>
              <a:t>15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55518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100000" r="10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980728"/>
            <a:ext cx="7776864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ar-SA" altLang="ar-SA" sz="3700" b="1" dirty="0" smtClean="0">
                <a:solidFill>
                  <a:srgbClr val="FF0000"/>
                </a:solidFill>
              </a:rPr>
              <a:t>خرائط المفاهيم</a:t>
            </a:r>
          </a:p>
          <a:p>
            <a:pPr marL="457200" lvl="1" indent="0" algn="ctr">
              <a:buNone/>
            </a:pPr>
            <a:r>
              <a:rPr lang="ar-SA" altLang="ar-SA" sz="3700" dirty="0" smtClean="0">
                <a:solidFill>
                  <a:srgbClr val="002060"/>
                </a:solidFill>
              </a:rPr>
              <a:t>عبارة عن رسومات تخطيطية ترتب فيها الأفكار في صورة هرمية بحيث تتدرج المفاهيم</a:t>
            </a:r>
          </a:p>
          <a:p>
            <a:pPr marL="0" indent="0" algn="ctr">
              <a:buNone/>
            </a:pPr>
            <a:r>
              <a:rPr lang="ar-SA" altLang="ar-SA" sz="3700" b="1" dirty="0" smtClean="0">
                <a:solidFill>
                  <a:srgbClr val="FF0000"/>
                </a:solidFill>
              </a:rPr>
              <a:t>الصف المقلوب</a:t>
            </a:r>
          </a:p>
          <a:p>
            <a:pPr marL="0" lvl="1" indent="0" algn="ctr">
              <a:buNone/>
            </a:pPr>
            <a:r>
              <a:rPr lang="ar-SA" altLang="ar-SA" sz="3700" dirty="0" smtClean="0">
                <a:solidFill>
                  <a:srgbClr val="0000FF"/>
                </a:solidFill>
              </a:rPr>
              <a:t>مشاهدة مواقف تعليمية في المنزل عن طريق الشابكة أو فلم معين عن المعلومات ومناقشتة بالصف في اليوم التالي</a:t>
            </a:r>
          </a:p>
          <a:p>
            <a:pPr marL="0" indent="0" algn="ctr">
              <a:buNone/>
            </a:pPr>
            <a:endParaRPr lang="ar-SA" sz="3700" dirty="0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53B53-C081-4828-87FC-9C8952DFC97F}" type="uaqdatetime1">
              <a:rPr lang="ar-SA" smtClean="0"/>
              <a:t>19/07/40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m  -   s</a:t>
            </a:r>
            <a:endParaRPr lang="ar-SA" b="1" dirty="0">
              <a:solidFill>
                <a:srgbClr val="0000FF"/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B1FC-9ECF-471A-97DE-83A69ED37E92}" type="slidenum">
              <a:rPr lang="ar-SA" smtClean="0"/>
              <a:t>16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26902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764704"/>
            <a:ext cx="7941568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ar-SA" altLang="ar-SA" sz="3700" b="1" dirty="0" smtClean="0">
                <a:solidFill>
                  <a:srgbClr val="FF0000"/>
                </a:solidFill>
              </a:rPr>
              <a:t>النمذجة</a:t>
            </a:r>
          </a:p>
          <a:p>
            <a:pPr marL="457200" lvl="1" indent="0" algn="ctr">
              <a:buNone/>
            </a:pPr>
            <a:r>
              <a:rPr lang="ar-SA" altLang="ar-SA" sz="3700" dirty="0" smtClean="0">
                <a:solidFill>
                  <a:srgbClr val="002060"/>
                </a:solidFill>
              </a:rPr>
              <a:t>تعتمد على رؤية نماذج معينة ومحاكاتها مشاهدة تجربة والقيام بنفس الخطوات</a:t>
            </a:r>
          </a:p>
          <a:p>
            <a:pPr marL="0" indent="0" algn="ctr">
              <a:buNone/>
            </a:pPr>
            <a:r>
              <a:rPr lang="ar-SA" altLang="ar-SA" sz="3700" b="1" dirty="0" smtClean="0">
                <a:solidFill>
                  <a:srgbClr val="FF0000"/>
                </a:solidFill>
              </a:rPr>
              <a:t>التقويم الختامي</a:t>
            </a:r>
          </a:p>
          <a:p>
            <a:pPr marL="457200" lvl="1" indent="0" algn="ctr">
              <a:buNone/>
            </a:pPr>
            <a:r>
              <a:rPr lang="ar-SA" altLang="ar-SA" sz="3700" dirty="0" smtClean="0">
                <a:solidFill>
                  <a:srgbClr val="0000FF"/>
                </a:solidFill>
              </a:rPr>
              <a:t>الحصول على المعلومات من قبل المتعلمين بعد إنتهاء المهمة وتصويب الاجابات والثناء على الصحيحة منها</a:t>
            </a:r>
          </a:p>
          <a:p>
            <a:pPr marL="0" indent="0" algn="ctr">
              <a:buNone/>
            </a:pPr>
            <a:endParaRPr lang="ar-SA" sz="3700" dirty="0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37D58-34C2-4DC4-9288-60EC4302978E}" type="uaqdatetime1">
              <a:rPr lang="ar-SA" smtClean="0"/>
              <a:t>19/07/40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m  -   s</a:t>
            </a:r>
            <a:endParaRPr lang="ar-SA" b="1" dirty="0">
              <a:solidFill>
                <a:srgbClr val="0000FF"/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B1FC-9ECF-471A-97DE-83A69ED37E92}" type="slidenum">
              <a:rPr lang="ar-SA" smtClean="0"/>
              <a:t>17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97349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100000" r="10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484784"/>
            <a:ext cx="8229600" cy="2938338"/>
          </a:xfrm>
        </p:spPr>
        <p:txBody>
          <a:bodyPr>
            <a:noAutofit/>
          </a:bodyPr>
          <a:lstStyle/>
          <a:p>
            <a:r>
              <a:rPr lang="ar-SA" sz="10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br>
              <a:rPr lang="ar-SA" sz="10000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ar-SA" sz="7200" dirty="0" smtClean="0">
                <a:solidFill>
                  <a:srgbClr val="0000FF"/>
                </a:solidFill>
              </a:rPr>
              <a:t>ماهر صالح</a:t>
            </a:r>
            <a:endParaRPr lang="ar-SA" sz="7200" dirty="0">
              <a:solidFill>
                <a:srgbClr val="0000FF"/>
              </a:solidFill>
            </a:endParaRP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16E1A-3C75-4C6B-8DAF-E5CEF5165F74}" type="uaqdatetime1">
              <a:rPr lang="ar-SA" smtClean="0"/>
              <a:t>19/07/40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m  -   s</a:t>
            </a:r>
            <a:endParaRPr lang="ar-SA" b="1" dirty="0">
              <a:solidFill>
                <a:srgbClr val="0000FF"/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B1FC-9ECF-471A-97DE-83A69ED37E92}" type="slidenum">
              <a:rPr lang="ar-SA" smtClean="0"/>
              <a:t>18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87181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100000" r="10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692696"/>
            <a:ext cx="7488832" cy="525658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ar-SA" altLang="ar-SA" sz="4000" dirty="0" smtClean="0">
                <a:solidFill>
                  <a:srgbClr val="FF0066"/>
                </a:solidFill>
              </a:rPr>
              <a:t>مفهوم التفكير </a:t>
            </a:r>
          </a:p>
          <a:p>
            <a:pPr marL="0" indent="0" algn="ctr">
              <a:buNone/>
            </a:pPr>
            <a:r>
              <a:rPr lang="ar-SA" altLang="ar-SA" sz="3600" dirty="0" smtClean="0">
                <a:solidFill>
                  <a:srgbClr val="0066CC"/>
                </a:solidFill>
              </a:rPr>
              <a:t>هو مجموعة من العمليات والنشاطات الذهنية التي ينتج عنها</a:t>
            </a:r>
          </a:p>
          <a:p>
            <a:pPr marL="0" indent="0" algn="ctr">
              <a:buNone/>
            </a:pPr>
            <a:r>
              <a:rPr lang="ar-SA" altLang="ar-SA" sz="3600" dirty="0" smtClean="0">
                <a:solidFill>
                  <a:srgbClr val="0066CC"/>
                </a:solidFill>
              </a:rPr>
              <a:t>حل مشكلة أو ابتكار شيء أو تكيف مع موضوع ما</a:t>
            </a:r>
          </a:p>
          <a:p>
            <a:pPr marL="0" indent="0" algn="ctr">
              <a:buNone/>
            </a:pPr>
            <a:r>
              <a:rPr lang="ar-SA" altLang="ar-SA" sz="3600" dirty="0" smtClean="0">
                <a:solidFill>
                  <a:srgbClr val="0000FF"/>
                </a:solidFill>
              </a:rPr>
              <a:t>وهي خاصية إنسانية بامتياز</a:t>
            </a:r>
          </a:p>
          <a:p>
            <a:pPr marL="0" indent="0" algn="ctr">
              <a:buNone/>
            </a:pPr>
            <a:r>
              <a:rPr lang="ar-SA" altLang="ar-SA" sz="3600" dirty="0" smtClean="0">
                <a:solidFill>
                  <a:srgbClr val="D60093"/>
                </a:solidFill>
              </a:rPr>
              <a:t>تختلف طبيعته باختلاف الأفراد بسبب عوامل عديدة </a:t>
            </a:r>
            <a:endParaRPr lang="ar-SA" sz="3700" dirty="0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9F9B8-8888-4978-931B-75E51655D01C}" type="uaqdatetime1">
              <a:rPr lang="ar-SA" smtClean="0"/>
              <a:t>19/07/40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m  -   s</a:t>
            </a:r>
            <a:endParaRPr lang="ar-SA" b="1" dirty="0">
              <a:solidFill>
                <a:srgbClr val="0000FF"/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B1FC-9ECF-471A-97DE-83A69ED37E92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81620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7784" y="400436"/>
            <a:ext cx="6923112" cy="645333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ar-SA" altLang="ar-SA" sz="3100" b="1" dirty="0" smtClean="0">
                <a:solidFill>
                  <a:srgbClr val="FF0066"/>
                </a:solidFill>
              </a:rPr>
              <a:t>للتفكير عدة أنواع</a:t>
            </a:r>
          </a:p>
          <a:p>
            <a:pPr marL="0" indent="0" algn="ctr">
              <a:buNone/>
            </a:pPr>
            <a:r>
              <a:rPr lang="ar-SA" altLang="ar-SA" sz="3100" b="1" dirty="0" smtClean="0">
                <a:solidFill>
                  <a:srgbClr val="0066CC"/>
                </a:solidFill>
              </a:rPr>
              <a:t>خرافي</a:t>
            </a:r>
          </a:p>
          <a:p>
            <a:pPr marL="457200" lvl="1" indent="0" algn="ctr">
              <a:buNone/>
            </a:pPr>
            <a:r>
              <a:rPr lang="ar-SA" altLang="ar-SA" sz="3100" dirty="0" smtClean="0">
                <a:solidFill>
                  <a:srgbClr val="FF3399"/>
                </a:solidFill>
              </a:rPr>
              <a:t>يعتمد على تخيلات وتفسيرات غيبيبة وغير منطقية</a:t>
            </a:r>
          </a:p>
          <a:p>
            <a:pPr marL="0" indent="0" algn="ctr">
              <a:buNone/>
            </a:pPr>
            <a:r>
              <a:rPr lang="ar-SA" altLang="ar-SA" sz="3100" b="1" dirty="0" smtClean="0">
                <a:solidFill>
                  <a:srgbClr val="0066CC"/>
                </a:solidFill>
              </a:rPr>
              <a:t>حسي</a:t>
            </a:r>
          </a:p>
          <a:p>
            <a:pPr marL="457200" lvl="1" indent="0" algn="ctr">
              <a:buNone/>
            </a:pPr>
            <a:r>
              <a:rPr lang="ar-SA" altLang="ar-SA" sz="3100" dirty="0" smtClean="0">
                <a:solidFill>
                  <a:srgbClr val="002060"/>
                </a:solidFill>
              </a:rPr>
              <a:t>يعتمد على معطياه الحواس وغالبا غير دقيق</a:t>
            </a:r>
          </a:p>
          <a:p>
            <a:pPr marL="0" indent="0" algn="ctr">
              <a:buNone/>
            </a:pPr>
            <a:r>
              <a:rPr lang="ar-SA" altLang="ar-SA" sz="3100" b="1" dirty="0" smtClean="0">
                <a:solidFill>
                  <a:srgbClr val="0066CC"/>
                </a:solidFill>
              </a:rPr>
              <a:t>مجرد</a:t>
            </a:r>
          </a:p>
          <a:p>
            <a:pPr marL="457200" lvl="1" indent="0" algn="ctr">
              <a:buNone/>
            </a:pPr>
            <a:r>
              <a:rPr lang="ar-SA" altLang="ar-SA" sz="3100" dirty="0" smtClean="0">
                <a:solidFill>
                  <a:srgbClr val="003300"/>
                </a:solidFill>
              </a:rPr>
              <a:t>يتناول الموضوعات المجردة ويعتمد على التأمل وصحة الفرضيات </a:t>
            </a:r>
            <a:r>
              <a:rPr lang="ar-SA" altLang="ar-SA" sz="3100" dirty="0">
                <a:solidFill>
                  <a:srgbClr val="003300"/>
                </a:solidFill>
              </a:rPr>
              <a:t> </a:t>
            </a:r>
            <a:r>
              <a:rPr lang="ar-SA" altLang="ar-SA" sz="3100" dirty="0" smtClean="0">
                <a:solidFill>
                  <a:srgbClr val="003300"/>
                </a:solidFill>
              </a:rPr>
              <a:t>المنطلق منها </a:t>
            </a:r>
          </a:p>
          <a:p>
            <a:pPr marL="457200" lvl="1" indent="0" algn="ctr">
              <a:buNone/>
            </a:pPr>
            <a:r>
              <a:rPr lang="ar-SA" altLang="ar-SA" sz="3100" b="1" dirty="0" smtClean="0">
                <a:solidFill>
                  <a:srgbClr val="0066CC"/>
                </a:solidFill>
              </a:rPr>
              <a:t>ابداعي</a:t>
            </a:r>
          </a:p>
          <a:p>
            <a:pPr marL="457200" lvl="1" indent="0" algn="ctr">
              <a:buNone/>
            </a:pPr>
            <a:r>
              <a:rPr lang="ar-SA" altLang="ar-SA" sz="3100" dirty="0" smtClean="0">
                <a:solidFill>
                  <a:srgbClr val="002060"/>
                </a:solidFill>
              </a:rPr>
              <a:t>يتجاوز المألوف والرتيب والمتوقع من قبل الناس  و لا يتبع قواعد المنطق وينتج عنة إبتكارات جديدة</a:t>
            </a:r>
          </a:p>
          <a:p>
            <a:pPr marL="0" indent="0" algn="ctr">
              <a:buNone/>
            </a:pPr>
            <a:endParaRPr lang="ar-SA" sz="3100" dirty="0"/>
          </a:p>
        </p:txBody>
      </p:sp>
      <p:sp>
        <p:nvSpPr>
          <p:cNvPr id="4" name="Rounded Rectangle 3"/>
          <p:cNvSpPr/>
          <p:nvPr/>
        </p:nvSpPr>
        <p:spPr>
          <a:xfrm>
            <a:off x="0" y="260648"/>
            <a:ext cx="2627784" cy="3447764"/>
          </a:xfrm>
          <a:prstGeom prst="roundRect">
            <a:avLst/>
          </a:prstGeom>
          <a:blipFill>
            <a:blip r:embed="rId3"/>
            <a:stretch>
              <a:fillRect/>
            </a:stretch>
          </a:blipFill>
          <a:effectLst>
            <a:softEdge rad="635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2ED0-E28B-48E4-89CF-E7612F4473B7}" type="uaqdatetime1">
              <a:rPr lang="ar-SA" smtClean="0"/>
              <a:t>19/07/40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m  -   s</a:t>
            </a:r>
            <a:endParaRPr lang="ar-SA" b="1" dirty="0">
              <a:solidFill>
                <a:srgbClr val="0000FF"/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B1FC-9ECF-471A-97DE-83A69ED37E92}" type="slidenum">
              <a:rPr lang="ar-SA" smtClean="0"/>
              <a:t>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69528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7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3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9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100000" r="10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204" y="448018"/>
            <a:ext cx="8229600" cy="2160240"/>
          </a:xfrm>
        </p:spPr>
        <p:txBody>
          <a:bodyPr>
            <a:noAutofit/>
          </a:bodyPr>
          <a:lstStyle/>
          <a:p>
            <a:r>
              <a:rPr lang="ar-SA" altLang="ar-SA" sz="6000" dirty="0" smtClean="0">
                <a:solidFill>
                  <a:schemeClr val="accent6">
                    <a:lumMod val="50000"/>
                  </a:schemeClr>
                </a:solidFill>
              </a:rPr>
              <a:t>مهارات التفكير بالمستوى الأساسي</a:t>
            </a:r>
            <a:endParaRPr lang="ar-SA" sz="6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2375756" y="2364365"/>
            <a:ext cx="4392488" cy="3960440"/>
          </a:xfrm>
          <a:prstGeom prst="round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B4A45-3A02-4992-A571-E2D565A64790}" type="uaqdatetime1">
              <a:rPr lang="ar-SA" smtClean="0"/>
              <a:t>19/07/40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m  -   s</a:t>
            </a:r>
            <a:endParaRPr lang="ar-SA" dirty="0">
              <a:solidFill>
                <a:srgbClr val="0000FF"/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B1FC-9ECF-471A-97DE-83A69ED37E92}" type="slidenum">
              <a:rPr lang="ar-SA" smtClean="0"/>
              <a:t>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52326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ar-SA" altLang="ar-SA" sz="3900" dirty="0" smtClean="0">
                <a:solidFill>
                  <a:srgbClr val="FF0066"/>
                </a:solidFill>
              </a:rPr>
              <a:t>هي مجموعة من المهارات توجد لدى كل بني البشر وتختلف مستوياتها بين شخص وأخر</a:t>
            </a:r>
          </a:p>
          <a:p>
            <a:pPr marL="0" indent="0" algn="ctr">
              <a:buNone/>
            </a:pPr>
            <a:r>
              <a:rPr lang="ar-SA" altLang="ar-SA" sz="3900" dirty="0" smtClean="0">
                <a:solidFill>
                  <a:srgbClr val="00B050"/>
                </a:solidFill>
              </a:rPr>
              <a:t>1- الملاحظة</a:t>
            </a:r>
          </a:p>
          <a:p>
            <a:pPr marL="457200" lvl="1" indent="0" algn="ctr">
              <a:buNone/>
            </a:pPr>
            <a:r>
              <a:rPr lang="ar-SA" altLang="ar-SA" sz="3900" dirty="0" smtClean="0">
                <a:solidFill>
                  <a:srgbClr val="0000FF"/>
                </a:solidFill>
              </a:rPr>
              <a:t>قدرة الحواس على جمع المعلومات</a:t>
            </a:r>
          </a:p>
          <a:p>
            <a:pPr marL="0" indent="0" algn="ctr">
              <a:buNone/>
            </a:pPr>
            <a:endParaRPr lang="ar-SA" sz="3900" dirty="0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8E988-DF9D-4CA3-9E17-A74F210E273D}" type="uaqdatetime1">
              <a:rPr lang="ar-SA" smtClean="0"/>
              <a:t>19/07/40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  -   s</a:t>
            </a:r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B1FC-9ECF-471A-97DE-83A69ED37E92}" type="slidenum">
              <a:rPr lang="ar-SA" smtClean="0"/>
              <a:t>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21958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100000" r="10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24744"/>
            <a:ext cx="8373616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ar-SA" altLang="ar-SA" sz="3800" dirty="0" smtClean="0">
                <a:solidFill>
                  <a:srgbClr val="FF0000"/>
                </a:solidFill>
              </a:rPr>
              <a:t>2- الترميز</a:t>
            </a:r>
          </a:p>
          <a:p>
            <a:pPr marL="457200" lvl="1" indent="0" algn="ctr">
              <a:buNone/>
            </a:pPr>
            <a:r>
              <a:rPr lang="ar-SA" altLang="ar-SA" sz="3800" dirty="0" smtClean="0">
                <a:solidFill>
                  <a:srgbClr val="0000FF"/>
                </a:solidFill>
              </a:rPr>
              <a:t>وضع المعلومات في الذاكرة طويلة المدى وفق رموز</a:t>
            </a:r>
          </a:p>
          <a:p>
            <a:pPr marL="0" indent="0" algn="ctr">
              <a:buNone/>
            </a:pPr>
            <a:r>
              <a:rPr lang="ar-SA" altLang="ar-SA" sz="3800" dirty="0" smtClean="0">
                <a:solidFill>
                  <a:srgbClr val="FF0000"/>
                </a:solidFill>
              </a:rPr>
              <a:t>3- الاستدعاء</a:t>
            </a:r>
          </a:p>
          <a:p>
            <a:pPr marL="457200" lvl="1" indent="0" algn="ctr">
              <a:buNone/>
            </a:pPr>
            <a:r>
              <a:rPr lang="ar-SA" altLang="ar-SA" sz="3800" dirty="0" smtClean="0">
                <a:solidFill>
                  <a:srgbClr val="0000FF"/>
                </a:solidFill>
              </a:rPr>
              <a:t>القدرة على استرجاع المعلومات عند الحاجة لها</a:t>
            </a:r>
          </a:p>
          <a:p>
            <a:pPr marL="0" indent="0" algn="ctr">
              <a:buNone/>
            </a:pPr>
            <a:endParaRPr lang="ar-SA" sz="3800" dirty="0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4C4C3-7CCA-4CB6-ADBC-AECBC639F71E}" type="uaqdatetime1">
              <a:rPr lang="ar-SA" smtClean="0"/>
              <a:t>19/07/40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  -   s</a:t>
            </a:r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B1FC-9ECF-471A-97DE-83A69ED37E92}" type="slidenum">
              <a:rPr lang="ar-SA" smtClean="0"/>
              <a:t>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52481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90872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ar-SA" altLang="ar-SA" sz="3800" dirty="0" smtClean="0">
                <a:solidFill>
                  <a:srgbClr val="FF0066"/>
                </a:solidFill>
              </a:rPr>
              <a:t>4- وضع الأهداف</a:t>
            </a:r>
          </a:p>
          <a:p>
            <a:pPr marL="457200" lvl="1" indent="0" algn="ctr">
              <a:buNone/>
            </a:pPr>
            <a:r>
              <a:rPr lang="ar-SA" altLang="ar-SA" sz="3800" dirty="0" smtClean="0">
                <a:solidFill>
                  <a:srgbClr val="0000FF"/>
                </a:solidFill>
              </a:rPr>
              <a:t>قدرة الفرد على وضع أهداف عامة وخاصة قصيرة المدى وبعيدة المدى</a:t>
            </a:r>
          </a:p>
          <a:p>
            <a:pPr marL="0" indent="0" algn="ctr">
              <a:buNone/>
            </a:pPr>
            <a:r>
              <a:rPr lang="ar-SA" altLang="ar-SA" sz="3800" dirty="0" smtClean="0">
                <a:solidFill>
                  <a:srgbClr val="FF0066"/>
                </a:solidFill>
              </a:rPr>
              <a:t>5- التصنيف</a:t>
            </a:r>
          </a:p>
          <a:p>
            <a:pPr marL="457200" lvl="1" indent="0" algn="ctr">
              <a:buNone/>
            </a:pPr>
            <a:r>
              <a:rPr lang="ar-SA" altLang="ar-SA" sz="3800" dirty="0" smtClean="0">
                <a:solidFill>
                  <a:srgbClr val="003300"/>
                </a:solidFill>
              </a:rPr>
              <a:t>قدرة الفرد على وضع الأشياء المختلفة في مجموعات حسب خصائصها</a:t>
            </a:r>
          </a:p>
          <a:p>
            <a:pPr marL="0" indent="0" algn="ctr">
              <a:buNone/>
            </a:pPr>
            <a:endParaRPr lang="ar-SA" sz="3800" dirty="0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B237-CEB0-4FF5-BCD4-9BFD4635CCFA}" type="uaqdatetime1">
              <a:rPr lang="ar-SA" smtClean="0"/>
              <a:t>19/07/40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  -   s</a:t>
            </a:r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B1FC-9ECF-471A-97DE-83A69ED37E92}" type="slidenum">
              <a:rPr lang="ar-SA" smtClean="0"/>
              <a:t>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17017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100000" r="10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36724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ar-SA" altLang="ar-SA" sz="3700" dirty="0" smtClean="0">
                <a:solidFill>
                  <a:srgbClr val="FF0066"/>
                </a:solidFill>
              </a:rPr>
              <a:t>6- المقارنة</a:t>
            </a:r>
          </a:p>
          <a:p>
            <a:pPr marL="457200" lvl="1" indent="0" algn="ctr">
              <a:buNone/>
            </a:pPr>
            <a:r>
              <a:rPr lang="ar-SA" altLang="ar-SA" sz="3700" dirty="0" smtClean="0">
                <a:solidFill>
                  <a:srgbClr val="0000FF"/>
                </a:solidFill>
              </a:rPr>
              <a:t>قدرة الفرد على معرفة أوجه الشبة والأختلاف بين المثيرات</a:t>
            </a:r>
          </a:p>
          <a:p>
            <a:pPr marL="0" indent="0" algn="ctr">
              <a:buNone/>
            </a:pPr>
            <a:r>
              <a:rPr lang="ar-SA" altLang="ar-SA" sz="3700" dirty="0" smtClean="0">
                <a:solidFill>
                  <a:srgbClr val="D60093"/>
                </a:solidFill>
              </a:rPr>
              <a:t>7- التساؤل</a:t>
            </a:r>
          </a:p>
          <a:p>
            <a:pPr marL="457200" lvl="1" indent="0" algn="ctr">
              <a:buNone/>
            </a:pPr>
            <a:r>
              <a:rPr lang="ar-SA" altLang="ar-SA" sz="3700" dirty="0" smtClean="0">
                <a:solidFill>
                  <a:srgbClr val="0000FF"/>
                </a:solidFill>
              </a:rPr>
              <a:t>قدرة الفرد على طرح الأسئلة وإثارة التساؤلات</a:t>
            </a:r>
          </a:p>
          <a:p>
            <a:pPr marL="0" indent="0" algn="ctr">
              <a:buNone/>
            </a:pPr>
            <a:endParaRPr lang="ar-SA" sz="3700" dirty="0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C76ED-3D88-4E40-800E-CD0FCA359118}" type="uaqdatetime1">
              <a:rPr lang="ar-SA" smtClean="0"/>
              <a:t>19/07/40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m  -   s</a:t>
            </a:r>
            <a:endParaRPr lang="ar-SA" dirty="0">
              <a:solidFill>
                <a:srgbClr val="0000FF"/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B1FC-9ECF-471A-97DE-83A69ED37E92}" type="slidenum">
              <a:rPr lang="ar-SA" smtClean="0"/>
              <a:t>8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68283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052736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ar-SA" altLang="ar-SA" sz="3800" dirty="0" smtClean="0">
                <a:solidFill>
                  <a:srgbClr val="FF0066"/>
                </a:solidFill>
              </a:rPr>
              <a:t>8- الفرض</a:t>
            </a:r>
          </a:p>
          <a:p>
            <a:pPr marL="457200" lvl="1" indent="0" algn="ctr">
              <a:buNone/>
            </a:pPr>
            <a:r>
              <a:rPr lang="ar-SA" altLang="ar-SA" sz="3800" dirty="0" smtClean="0">
                <a:solidFill>
                  <a:srgbClr val="0000FF"/>
                </a:solidFill>
              </a:rPr>
              <a:t>قدرة الفرد على وضع حلول مبدئيه للمشكلات التي تواجهه</a:t>
            </a:r>
          </a:p>
          <a:p>
            <a:pPr marL="0" indent="0" algn="ctr">
              <a:buNone/>
            </a:pPr>
            <a:r>
              <a:rPr lang="ar-SA" altLang="ar-SA" sz="3800" dirty="0" smtClean="0">
                <a:solidFill>
                  <a:srgbClr val="FF0066"/>
                </a:solidFill>
              </a:rPr>
              <a:t>9- الاستنتاج</a:t>
            </a:r>
          </a:p>
          <a:p>
            <a:pPr marL="0" lvl="1" indent="0" algn="ctr">
              <a:buNone/>
            </a:pPr>
            <a:r>
              <a:rPr lang="ar-SA" altLang="ar-SA" sz="3800" dirty="0" smtClean="0">
                <a:solidFill>
                  <a:srgbClr val="0000FF"/>
                </a:solidFill>
              </a:rPr>
              <a:t>قدرة الفرد على النظر خارج إطار المعلومات المعطاه</a:t>
            </a:r>
          </a:p>
          <a:p>
            <a:pPr marL="0" indent="0" algn="ctr">
              <a:buNone/>
            </a:pPr>
            <a:endParaRPr lang="ar-SA" sz="3800" dirty="0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2412E-B18F-4A4F-90E4-4D01FAE40F3D}" type="uaqdatetime1">
              <a:rPr lang="ar-SA" smtClean="0"/>
              <a:t>19/07/40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m  -   s</a:t>
            </a:r>
            <a:endParaRPr lang="ar-SA" dirty="0">
              <a:solidFill>
                <a:srgbClr val="0000FF"/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B1FC-9ECF-471A-97DE-83A69ED37E92}" type="slidenum">
              <a:rPr lang="ar-SA" smtClean="0"/>
              <a:t>9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74072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506</Words>
  <Application>Microsoft Office PowerPoint</Application>
  <PresentationFormat>عرض على الشاشة (4:3)</PresentationFormat>
  <Paragraphs>127</Paragraphs>
  <Slides>18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18</vt:i4>
      </vt:variant>
    </vt:vector>
  </HeadingPairs>
  <TitlesOfParts>
    <vt:vector size="22" baseType="lpstr">
      <vt:lpstr>Arial</vt:lpstr>
      <vt:lpstr>Calibri</vt:lpstr>
      <vt:lpstr>Times New Roman</vt:lpstr>
      <vt:lpstr>Office Theme</vt:lpstr>
      <vt:lpstr>التفكير</vt:lpstr>
      <vt:lpstr>عرض تقديمي في PowerPoint</vt:lpstr>
      <vt:lpstr>عرض تقديمي في PowerPoint</vt:lpstr>
      <vt:lpstr>مهارات التفكير بالمستوى الأساسي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  ماهر صالح</vt:lpstr>
    </vt:vector>
  </TitlesOfParts>
  <Company>فراس الصعيو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التفكير</dc:title>
  <dc:creator>أ ماهر</dc:creator>
  <cp:lastModifiedBy>asus</cp:lastModifiedBy>
  <cp:revision>10</cp:revision>
  <dcterms:created xsi:type="dcterms:W3CDTF">2018-12-30T12:52:17Z</dcterms:created>
  <dcterms:modified xsi:type="dcterms:W3CDTF">2019-03-26T04:02:24Z</dcterms:modified>
</cp:coreProperties>
</file>