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5"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5A50F9-A4E0-4504-B89E-DD3879882C59}" type="doc">
      <dgm:prSet loTypeId="urn:microsoft.com/office/officeart/2005/8/layout/radial5" loCatId="relationship" qsTypeId="urn:microsoft.com/office/officeart/2005/8/quickstyle/simple1" qsCatId="simple" csTypeId="urn:microsoft.com/office/officeart/2005/8/colors/accent6_2" csCatId="accent6" phldr="1"/>
      <dgm:spPr/>
      <dgm:t>
        <a:bodyPr/>
        <a:lstStyle/>
        <a:p>
          <a:pPr rtl="1"/>
          <a:endParaRPr lang="ar-SA"/>
        </a:p>
      </dgm:t>
    </dgm:pt>
    <dgm:pt modelId="{AB553949-E5CE-4CCB-B720-7178ED0EF1FA}">
      <dgm:prSet phldrT="[Text]"/>
      <dgm:spPr>
        <a:solidFill>
          <a:srgbClr val="FFFF00"/>
        </a:solidFill>
      </dgm:spPr>
      <dgm:t>
        <a:bodyPr/>
        <a:lstStyle/>
        <a:p>
          <a:pPr rtl="1"/>
          <a:r>
            <a:rPr lang="ar-SA" b="1" dirty="0" smtClean="0">
              <a:ln>
                <a:solidFill>
                  <a:srgbClr val="FFFF00"/>
                </a:solidFill>
              </a:ln>
              <a:solidFill>
                <a:srgbClr val="C00000"/>
              </a:solidFill>
            </a:rPr>
            <a:t>أدوات علم النفس</a:t>
          </a:r>
          <a:endParaRPr lang="ar-SA" b="1" dirty="0">
            <a:ln>
              <a:solidFill>
                <a:srgbClr val="FFFF00"/>
              </a:solidFill>
            </a:ln>
            <a:solidFill>
              <a:srgbClr val="C00000"/>
            </a:solidFill>
          </a:endParaRPr>
        </a:p>
      </dgm:t>
    </dgm:pt>
    <dgm:pt modelId="{5F42AD70-F1ED-442F-B543-4B0337C86358}" type="parTrans" cxnId="{29CC6511-8B1A-4F39-B388-50309BCAFE31}">
      <dgm:prSet/>
      <dgm:spPr/>
      <dgm:t>
        <a:bodyPr/>
        <a:lstStyle/>
        <a:p>
          <a:pPr rtl="1"/>
          <a:endParaRPr lang="ar-SA"/>
        </a:p>
      </dgm:t>
    </dgm:pt>
    <dgm:pt modelId="{CA8FB3F5-93D4-4D29-970E-2D0876FF009C}" type="sibTrans" cxnId="{29CC6511-8B1A-4F39-B388-50309BCAFE31}">
      <dgm:prSet/>
      <dgm:spPr/>
      <dgm:t>
        <a:bodyPr/>
        <a:lstStyle/>
        <a:p>
          <a:pPr rtl="1"/>
          <a:endParaRPr lang="ar-SA"/>
        </a:p>
      </dgm:t>
    </dgm:pt>
    <dgm:pt modelId="{897C79B5-8F8D-4905-AC4A-7203D1B0C90A}">
      <dgm:prSet phldrT="[Text]"/>
      <dgm:spPr/>
      <dgm:t>
        <a:bodyPr/>
        <a:lstStyle/>
        <a:p>
          <a:pPr rtl="1"/>
          <a:r>
            <a:rPr lang="ar-SA" b="1" dirty="0" smtClean="0">
              <a:solidFill>
                <a:srgbClr val="FFFF00"/>
              </a:solidFill>
            </a:rPr>
            <a:t>الملاحظة</a:t>
          </a:r>
          <a:r>
            <a:rPr lang="ar-SA" dirty="0" smtClean="0"/>
            <a:t> </a:t>
          </a:r>
          <a:endParaRPr lang="ar-SA" dirty="0"/>
        </a:p>
      </dgm:t>
    </dgm:pt>
    <dgm:pt modelId="{CF92D65B-4DC2-4DE0-A9FD-3DD9A2537510}" type="parTrans" cxnId="{69C8EC52-387D-4191-90DB-B747F5754CAD}">
      <dgm:prSet/>
      <dgm:spPr/>
      <dgm:t>
        <a:bodyPr/>
        <a:lstStyle/>
        <a:p>
          <a:pPr rtl="1"/>
          <a:endParaRPr lang="ar-SA"/>
        </a:p>
      </dgm:t>
    </dgm:pt>
    <dgm:pt modelId="{A3E99EC1-041D-4616-8B22-31319A111E14}" type="sibTrans" cxnId="{69C8EC52-387D-4191-90DB-B747F5754CAD}">
      <dgm:prSet/>
      <dgm:spPr/>
      <dgm:t>
        <a:bodyPr/>
        <a:lstStyle/>
        <a:p>
          <a:pPr rtl="1"/>
          <a:endParaRPr lang="ar-SA"/>
        </a:p>
      </dgm:t>
    </dgm:pt>
    <dgm:pt modelId="{3576F504-6A79-40CD-B4D6-C7EBCE03CBD4}">
      <dgm:prSet phldrT="[Text]"/>
      <dgm:spPr>
        <a:solidFill>
          <a:schemeClr val="accent3">
            <a:lumMod val="60000"/>
            <a:lumOff val="40000"/>
          </a:schemeClr>
        </a:solidFill>
      </dgm:spPr>
      <dgm:t>
        <a:bodyPr/>
        <a:lstStyle/>
        <a:p>
          <a:pPr rtl="1"/>
          <a:r>
            <a:rPr lang="ar-SA" dirty="0" smtClean="0">
              <a:solidFill>
                <a:srgbClr val="FF33CC"/>
              </a:solidFill>
            </a:rPr>
            <a:t>المقابلة</a:t>
          </a:r>
          <a:r>
            <a:rPr lang="ar-SA" dirty="0" smtClean="0"/>
            <a:t> </a:t>
          </a:r>
          <a:endParaRPr lang="ar-SA" dirty="0"/>
        </a:p>
      </dgm:t>
    </dgm:pt>
    <dgm:pt modelId="{A1BA9867-4A22-4C2A-8DCF-1EFAE4B24F9B}" type="parTrans" cxnId="{D98D01A4-A2E2-4AC7-8BB4-3B94BC5130A9}">
      <dgm:prSet/>
      <dgm:spPr/>
      <dgm:t>
        <a:bodyPr/>
        <a:lstStyle/>
        <a:p>
          <a:pPr rtl="1"/>
          <a:endParaRPr lang="ar-SA"/>
        </a:p>
      </dgm:t>
    </dgm:pt>
    <dgm:pt modelId="{7BB1394A-6D21-4943-B167-B3B3F7FFCAAD}" type="sibTrans" cxnId="{D98D01A4-A2E2-4AC7-8BB4-3B94BC5130A9}">
      <dgm:prSet/>
      <dgm:spPr/>
      <dgm:t>
        <a:bodyPr/>
        <a:lstStyle/>
        <a:p>
          <a:pPr rtl="1"/>
          <a:endParaRPr lang="ar-SA"/>
        </a:p>
      </dgm:t>
    </dgm:pt>
    <dgm:pt modelId="{0223CF5E-E167-4B50-8F71-C0D3472A399A}">
      <dgm:prSet phldrT="[Text]"/>
      <dgm:spPr>
        <a:solidFill>
          <a:srgbClr val="0070C0"/>
        </a:solidFill>
      </dgm:spPr>
      <dgm:t>
        <a:bodyPr/>
        <a:lstStyle/>
        <a:p>
          <a:pPr rtl="1"/>
          <a:r>
            <a:rPr lang="ar-SA" b="1" dirty="0" smtClean="0">
              <a:solidFill>
                <a:srgbClr val="FFFF00"/>
              </a:solidFill>
            </a:rPr>
            <a:t>الاستبيان</a:t>
          </a:r>
          <a:r>
            <a:rPr lang="ar-SA" dirty="0" smtClean="0">
              <a:solidFill>
                <a:srgbClr val="FFFF00"/>
              </a:solidFill>
            </a:rPr>
            <a:t> </a:t>
          </a:r>
          <a:endParaRPr lang="ar-SA" dirty="0">
            <a:solidFill>
              <a:srgbClr val="FFFF00"/>
            </a:solidFill>
          </a:endParaRPr>
        </a:p>
      </dgm:t>
    </dgm:pt>
    <dgm:pt modelId="{39F224F7-4D2B-4F1A-BA2D-94C24173C8B4}" type="parTrans" cxnId="{150C7B5D-8A2C-40BD-A711-CE9E3D706181}">
      <dgm:prSet/>
      <dgm:spPr/>
      <dgm:t>
        <a:bodyPr/>
        <a:lstStyle/>
        <a:p>
          <a:pPr rtl="1"/>
          <a:endParaRPr lang="ar-SA"/>
        </a:p>
      </dgm:t>
    </dgm:pt>
    <dgm:pt modelId="{AB0F903F-4C35-4D1C-A1C4-F4EC9D47D2BA}" type="sibTrans" cxnId="{150C7B5D-8A2C-40BD-A711-CE9E3D706181}">
      <dgm:prSet/>
      <dgm:spPr/>
      <dgm:t>
        <a:bodyPr/>
        <a:lstStyle/>
        <a:p>
          <a:pPr rtl="1"/>
          <a:endParaRPr lang="ar-SA"/>
        </a:p>
      </dgm:t>
    </dgm:pt>
    <dgm:pt modelId="{90091EAE-C6E5-4A26-AF21-40C33FCD06BE}">
      <dgm:prSet phldrT="[Text]"/>
      <dgm:spPr>
        <a:solidFill>
          <a:schemeClr val="accent3">
            <a:lumMod val="75000"/>
          </a:schemeClr>
        </a:solidFill>
      </dgm:spPr>
      <dgm:t>
        <a:bodyPr/>
        <a:lstStyle/>
        <a:p>
          <a:pPr rtl="1"/>
          <a:r>
            <a:rPr lang="ar-SA" b="1" dirty="0" smtClean="0">
              <a:solidFill>
                <a:srgbClr val="7030A0"/>
              </a:solidFill>
            </a:rPr>
            <a:t>الاختبارات</a:t>
          </a:r>
          <a:endParaRPr lang="ar-SA" b="1" dirty="0">
            <a:solidFill>
              <a:srgbClr val="7030A0"/>
            </a:solidFill>
          </a:endParaRPr>
        </a:p>
      </dgm:t>
    </dgm:pt>
    <dgm:pt modelId="{B3B4543A-EEBD-4F68-A419-129C1EC72BCF}" type="parTrans" cxnId="{45AAEDF9-B0F8-474D-A106-848873FBB408}">
      <dgm:prSet/>
      <dgm:spPr/>
      <dgm:t>
        <a:bodyPr/>
        <a:lstStyle/>
        <a:p>
          <a:pPr rtl="1"/>
          <a:endParaRPr lang="ar-SA"/>
        </a:p>
      </dgm:t>
    </dgm:pt>
    <dgm:pt modelId="{3CD3776A-086D-4752-99A6-CEE8D6A3D819}" type="sibTrans" cxnId="{45AAEDF9-B0F8-474D-A106-848873FBB408}">
      <dgm:prSet/>
      <dgm:spPr/>
      <dgm:t>
        <a:bodyPr/>
        <a:lstStyle/>
        <a:p>
          <a:pPr rtl="1"/>
          <a:endParaRPr lang="ar-SA"/>
        </a:p>
      </dgm:t>
    </dgm:pt>
    <dgm:pt modelId="{6A1DA427-EB35-4FA1-BEDA-CF9D1FD5DD9E}" type="pres">
      <dgm:prSet presAssocID="{425A50F9-A4E0-4504-B89E-DD3879882C59}" presName="Name0" presStyleCnt="0">
        <dgm:presLayoutVars>
          <dgm:chMax val="1"/>
          <dgm:dir/>
          <dgm:animLvl val="ctr"/>
          <dgm:resizeHandles val="exact"/>
        </dgm:presLayoutVars>
      </dgm:prSet>
      <dgm:spPr/>
      <dgm:t>
        <a:bodyPr/>
        <a:lstStyle/>
        <a:p>
          <a:pPr rtl="1"/>
          <a:endParaRPr lang="ar-SA"/>
        </a:p>
      </dgm:t>
    </dgm:pt>
    <dgm:pt modelId="{7EC3872A-F82D-4037-A69F-06A79461BC87}" type="pres">
      <dgm:prSet presAssocID="{AB553949-E5CE-4CCB-B720-7178ED0EF1FA}" presName="centerShape" presStyleLbl="node0" presStyleIdx="0" presStyleCnt="1"/>
      <dgm:spPr/>
      <dgm:t>
        <a:bodyPr/>
        <a:lstStyle/>
        <a:p>
          <a:pPr rtl="1"/>
          <a:endParaRPr lang="ar-SA"/>
        </a:p>
      </dgm:t>
    </dgm:pt>
    <dgm:pt modelId="{DC8E58D3-678B-4E48-A9F7-CC8F01804432}" type="pres">
      <dgm:prSet presAssocID="{CF92D65B-4DC2-4DE0-A9FD-3DD9A2537510}" presName="parTrans" presStyleLbl="sibTrans2D1" presStyleIdx="0" presStyleCnt="4"/>
      <dgm:spPr/>
      <dgm:t>
        <a:bodyPr/>
        <a:lstStyle/>
        <a:p>
          <a:pPr rtl="1"/>
          <a:endParaRPr lang="ar-SA"/>
        </a:p>
      </dgm:t>
    </dgm:pt>
    <dgm:pt modelId="{18971BA6-64D3-4568-B901-EF51B993C36F}" type="pres">
      <dgm:prSet presAssocID="{CF92D65B-4DC2-4DE0-A9FD-3DD9A2537510}" presName="connectorText" presStyleLbl="sibTrans2D1" presStyleIdx="0" presStyleCnt="4"/>
      <dgm:spPr/>
      <dgm:t>
        <a:bodyPr/>
        <a:lstStyle/>
        <a:p>
          <a:pPr rtl="1"/>
          <a:endParaRPr lang="ar-SA"/>
        </a:p>
      </dgm:t>
    </dgm:pt>
    <dgm:pt modelId="{9B914AA0-F889-4932-AC9C-4C8EE49D9574}" type="pres">
      <dgm:prSet presAssocID="{897C79B5-8F8D-4905-AC4A-7203D1B0C90A}" presName="node" presStyleLbl="node1" presStyleIdx="0" presStyleCnt="4">
        <dgm:presLayoutVars>
          <dgm:bulletEnabled val="1"/>
        </dgm:presLayoutVars>
      </dgm:prSet>
      <dgm:spPr/>
      <dgm:t>
        <a:bodyPr/>
        <a:lstStyle/>
        <a:p>
          <a:pPr rtl="1"/>
          <a:endParaRPr lang="ar-SA"/>
        </a:p>
      </dgm:t>
    </dgm:pt>
    <dgm:pt modelId="{0F8F0515-A327-4D04-B1B3-9ECDBDE1975B}" type="pres">
      <dgm:prSet presAssocID="{A1BA9867-4A22-4C2A-8DCF-1EFAE4B24F9B}" presName="parTrans" presStyleLbl="sibTrans2D1" presStyleIdx="1" presStyleCnt="4"/>
      <dgm:spPr/>
      <dgm:t>
        <a:bodyPr/>
        <a:lstStyle/>
        <a:p>
          <a:pPr rtl="1"/>
          <a:endParaRPr lang="ar-SA"/>
        </a:p>
      </dgm:t>
    </dgm:pt>
    <dgm:pt modelId="{89B09B70-AD92-43B3-9925-EE172DD2A33D}" type="pres">
      <dgm:prSet presAssocID="{A1BA9867-4A22-4C2A-8DCF-1EFAE4B24F9B}" presName="connectorText" presStyleLbl="sibTrans2D1" presStyleIdx="1" presStyleCnt="4"/>
      <dgm:spPr/>
      <dgm:t>
        <a:bodyPr/>
        <a:lstStyle/>
        <a:p>
          <a:pPr rtl="1"/>
          <a:endParaRPr lang="ar-SA"/>
        </a:p>
      </dgm:t>
    </dgm:pt>
    <dgm:pt modelId="{1473603D-D2B9-4E84-B576-24C39D6A9274}" type="pres">
      <dgm:prSet presAssocID="{3576F504-6A79-40CD-B4D6-C7EBCE03CBD4}" presName="node" presStyleLbl="node1" presStyleIdx="1" presStyleCnt="4">
        <dgm:presLayoutVars>
          <dgm:bulletEnabled val="1"/>
        </dgm:presLayoutVars>
      </dgm:prSet>
      <dgm:spPr/>
      <dgm:t>
        <a:bodyPr/>
        <a:lstStyle/>
        <a:p>
          <a:pPr rtl="1"/>
          <a:endParaRPr lang="ar-SA"/>
        </a:p>
      </dgm:t>
    </dgm:pt>
    <dgm:pt modelId="{D455480C-E20E-4BFF-B9C2-542AD82F4937}" type="pres">
      <dgm:prSet presAssocID="{39F224F7-4D2B-4F1A-BA2D-94C24173C8B4}" presName="parTrans" presStyleLbl="sibTrans2D1" presStyleIdx="2" presStyleCnt="4"/>
      <dgm:spPr/>
      <dgm:t>
        <a:bodyPr/>
        <a:lstStyle/>
        <a:p>
          <a:pPr rtl="1"/>
          <a:endParaRPr lang="ar-SA"/>
        </a:p>
      </dgm:t>
    </dgm:pt>
    <dgm:pt modelId="{A3FE5458-2422-4E03-8DC3-43F6DC81BA90}" type="pres">
      <dgm:prSet presAssocID="{39F224F7-4D2B-4F1A-BA2D-94C24173C8B4}" presName="connectorText" presStyleLbl="sibTrans2D1" presStyleIdx="2" presStyleCnt="4"/>
      <dgm:spPr/>
      <dgm:t>
        <a:bodyPr/>
        <a:lstStyle/>
        <a:p>
          <a:pPr rtl="1"/>
          <a:endParaRPr lang="ar-SA"/>
        </a:p>
      </dgm:t>
    </dgm:pt>
    <dgm:pt modelId="{9BC3A297-D590-4DD6-A789-C3E4E7811984}" type="pres">
      <dgm:prSet presAssocID="{0223CF5E-E167-4B50-8F71-C0D3472A399A}" presName="node" presStyleLbl="node1" presStyleIdx="2" presStyleCnt="4">
        <dgm:presLayoutVars>
          <dgm:bulletEnabled val="1"/>
        </dgm:presLayoutVars>
      </dgm:prSet>
      <dgm:spPr/>
      <dgm:t>
        <a:bodyPr/>
        <a:lstStyle/>
        <a:p>
          <a:pPr rtl="1"/>
          <a:endParaRPr lang="ar-SA"/>
        </a:p>
      </dgm:t>
    </dgm:pt>
    <dgm:pt modelId="{E7887593-0470-47D8-BF68-637ABCF68529}" type="pres">
      <dgm:prSet presAssocID="{B3B4543A-EEBD-4F68-A419-129C1EC72BCF}" presName="parTrans" presStyleLbl="sibTrans2D1" presStyleIdx="3" presStyleCnt="4"/>
      <dgm:spPr/>
      <dgm:t>
        <a:bodyPr/>
        <a:lstStyle/>
        <a:p>
          <a:pPr rtl="1"/>
          <a:endParaRPr lang="ar-SA"/>
        </a:p>
      </dgm:t>
    </dgm:pt>
    <dgm:pt modelId="{19BE63A2-048F-454F-9037-4258D7D2125A}" type="pres">
      <dgm:prSet presAssocID="{B3B4543A-EEBD-4F68-A419-129C1EC72BCF}" presName="connectorText" presStyleLbl="sibTrans2D1" presStyleIdx="3" presStyleCnt="4"/>
      <dgm:spPr/>
      <dgm:t>
        <a:bodyPr/>
        <a:lstStyle/>
        <a:p>
          <a:pPr rtl="1"/>
          <a:endParaRPr lang="ar-SA"/>
        </a:p>
      </dgm:t>
    </dgm:pt>
    <dgm:pt modelId="{06A5C24A-98C4-4091-BCA5-D096772B1886}" type="pres">
      <dgm:prSet presAssocID="{90091EAE-C6E5-4A26-AF21-40C33FCD06BE}" presName="node" presStyleLbl="node1" presStyleIdx="3" presStyleCnt="4">
        <dgm:presLayoutVars>
          <dgm:bulletEnabled val="1"/>
        </dgm:presLayoutVars>
      </dgm:prSet>
      <dgm:spPr/>
      <dgm:t>
        <a:bodyPr/>
        <a:lstStyle/>
        <a:p>
          <a:pPr rtl="1"/>
          <a:endParaRPr lang="ar-SA"/>
        </a:p>
      </dgm:t>
    </dgm:pt>
  </dgm:ptLst>
  <dgm:cxnLst>
    <dgm:cxn modelId="{69C8EC52-387D-4191-90DB-B747F5754CAD}" srcId="{AB553949-E5CE-4CCB-B720-7178ED0EF1FA}" destId="{897C79B5-8F8D-4905-AC4A-7203D1B0C90A}" srcOrd="0" destOrd="0" parTransId="{CF92D65B-4DC2-4DE0-A9FD-3DD9A2537510}" sibTransId="{A3E99EC1-041D-4616-8B22-31319A111E14}"/>
    <dgm:cxn modelId="{29CC6511-8B1A-4F39-B388-50309BCAFE31}" srcId="{425A50F9-A4E0-4504-B89E-DD3879882C59}" destId="{AB553949-E5CE-4CCB-B720-7178ED0EF1FA}" srcOrd="0" destOrd="0" parTransId="{5F42AD70-F1ED-442F-B543-4B0337C86358}" sibTransId="{CA8FB3F5-93D4-4D29-970E-2D0876FF009C}"/>
    <dgm:cxn modelId="{A50F8091-5FFE-4FBB-8A6A-3F7867CFBFD9}" type="presOf" srcId="{B3B4543A-EEBD-4F68-A419-129C1EC72BCF}" destId="{E7887593-0470-47D8-BF68-637ABCF68529}" srcOrd="0" destOrd="0" presId="urn:microsoft.com/office/officeart/2005/8/layout/radial5"/>
    <dgm:cxn modelId="{39621270-523C-4CAF-9A26-76F5E29EC304}" type="presOf" srcId="{90091EAE-C6E5-4A26-AF21-40C33FCD06BE}" destId="{06A5C24A-98C4-4091-BCA5-D096772B1886}" srcOrd="0" destOrd="0" presId="urn:microsoft.com/office/officeart/2005/8/layout/radial5"/>
    <dgm:cxn modelId="{4D5EBAF0-48B0-4490-831F-A0D73E9EE23D}" type="presOf" srcId="{39F224F7-4D2B-4F1A-BA2D-94C24173C8B4}" destId="{A3FE5458-2422-4E03-8DC3-43F6DC81BA90}" srcOrd="1" destOrd="0" presId="urn:microsoft.com/office/officeart/2005/8/layout/radial5"/>
    <dgm:cxn modelId="{49B286C6-50CB-41F3-868E-CBDDE5BD283F}" type="presOf" srcId="{0223CF5E-E167-4B50-8F71-C0D3472A399A}" destId="{9BC3A297-D590-4DD6-A789-C3E4E7811984}" srcOrd="0" destOrd="0" presId="urn:microsoft.com/office/officeart/2005/8/layout/radial5"/>
    <dgm:cxn modelId="{7A42E39A-981C-4A08-8E93-6D976E6FEFDE}" type="presOf" srcId="{CF92D65B-4DC2-4DE0-A9FD-3DD9A2537510}" destId="{18971BA6-64D3-4568-B901-EF51B993C36F}" srcOrd="1" destOrd="0" presId="urn:microsoft.com/office/officeart/2005/8/layout/radial5"/>
    <dgm:cxn modelId="{BBD859E4-752D-4FAE-ACEF-A78AD6274A7D}" type="presOf" srcId="{AB553949-E5CE-4CCB-B720-7178ED0EF1FA}" destId="{7EC3872A-F82D-4037-A69F-06A79461BC87}" srcOrd="0" destOrd="0" presId="urn:microsoft.com/office/officeart/2005/8/layout/radial5"/>
    <dgm:cxn modelId="{D98D01A4-A2E2-4AC7-8BB4-3B94BC5130A9}" srcId="{AB553949-E5CE-4CCB-B720-7178ED0EF1FA}" destId="{3576F504-6A79-40CD-B4D6-C7EBCE03CBD4}" srcOrd="1" destOrd="0" parTransId="{A1BA9867-4A22-4C2A-8DCF-1EFAE4B24F9B}" sibTransId="{7BB1394A-6D21-4943-B167-B3B3F7FFCAAD}"/>
    <dgm:cxn modelId="{B22C4246-860C-4721-BE42-55164ADD0144}" type="presOf" srcId="{425A50F9-A4E0-4504-B89E-DD3879882C59}" destId="{6A1DA427-EB35-4FA1-BEDA-CF9D1FD5DD9E}" srcOrd="0" destOrd="0" presId="urn:microsoft.com/office/officeart/2005/8/layout/radial5"/>
    <dgm:cxn modelId="{FAAD022F-D291-4C06-A425-26799C815718}" type="presOf" srcId="{A1BA9867-4A22-4C2A-8DCF-1EFAE4B24F9B}" destId="{89B09B70-AD92-43B3-9925-EE172DD2A33D}" srcOrd="1" destOrd="0" presId="urn:microsoft.com/office/officeart/2005/8/layout/radial5"/>
    <dgm:cxn modelId="{9EB5FCA8-959E-4318-AE8B-F95223AA3DEC}" type="presOf" srcId="{CF92D65B-4DC2-4DE0-A9FD-3DD9A2537510}" destId="{DC8E58D3-678B-4E48-A9F7-CC8F01804432}" srcOrd="0" destOrd="0" presId="urn:microsoft.com/office/officeart/2005/8/layout/radial5"/>
    <dgm:cxn modelId="{150C7B5D-8A2C-40BD-A711-CE9E3D706181}" srcId="{AB553949-E5CE-4CCB-B720-7178ED0EF1FA}" destId="{0223CF5E-E167-4B50-8F71-C0D3472A399A}" srcOrd="2" destOrd="0" parTransId="{39F224F7-4D2B-4F1A-BA2D-94C24173C8B4}" sibTransId="{AB0F903F-4C35-4D1C-A1C4-F4EC9D47D2BA}"/>
    <dgm:cxn modelId="{45AAEDF9-B0F8-474D-A106-848873FBB408}" srcId="{AB553949-E5CE-4CCB-B720-7178ED0EF1FA}" destId="{90091EAE-C6E5-4A26-AF21-40C33FCD06BE}" srcOrd="3" destOrd="0" parTransId="{B3B4543A-EEBD-4F68-A419-129C1EC72BCF}" sibTransId="{3CD3776A-086D-4752-99A6-CEE8D6A3D819}"/>
    <dgm:cxn modelId="{ED9CDE73-3A02-4247-A306-21CDAFFC71B3}" type="presOf" srcId="{897C79B5-8F8D-4905-AC4A-7203D1B0C90A}" destId="{9B914AA0-F889-4932-AC9C-4C8EE49D9574}" srcOrd="0" destOrd="0" presId="urn:microsoft.com/office/officeart/2005/8/layout/radial5"/>
    <dgm:cxn modelId="{9C3A0B7E-3B6D-46DE-A731-0122AA0CD30A}" type="presOf" srcId="{A1BA9867-4A22-4C2A-8DCF-1EFAE4B24F9B}" destId="{0F8F0515-A327-4D04-B1B3-9ECDBDE1975B}" srcOrd="0" destOrd="0" presId="urn:microsoft.com/office/officeart/2005/8/layout/radial5"/>
    <dgm:cxn modelId="{468152F3-C0AD-431E-9433-4E1AFC874C9C}" type="presOf" srcId="{B3B4543A-EEBD-4F68-A419-129C1EC72BCF}" destId="{19BE63A2-048F-454F-9037-4258D7D2125A}" srcOrd="1" destOrd="0" presId="urn:microsoft.com/office/officeart/2005/8/layout/radial5"/>
    <dgm:cxn modelId="{434D9A64-C140-4124-BB34-46DE317CFDD9}" type="presOf" srcId="{3576F504-6A79-40CD-B4D6-C7EBCE03CBD4}" destId="{1473603D-D2B9-4E84-B576-24C39D6A9274}" srcOrd="0" destOrd="0" presId="urn:microsoft.com/office/officeart/2005/8/layout/radial5"/>
    <dgm:cxn modelId="{4AFB75A5-1FB0-443D-A3AE-9B525341D20C}" type="presOf" srcId="{39F224F7-4D2B-4F1A-BA2D-94C24173C8B4}" destId="{D455480C-E20E-4BFF-B9C2-542AD82F4937}" srcOrd="0" destOrd="0" presId="urn:microsoft.com/office/officeart/2005/8/layout/radial5"/>
    <dgm:cxn modelId="{E983B41C-7304-413F-B12D-E5B8F6253EB4}" type="presParOf" srcId="{6A1DA427-EB35-4FA1-BEDA-CF9D1FD5DD9E}" destId="{7EC3872A-F82D-4037-A69F-06A79461BC87}" srcOrd="0" destOrd="0" presId="urn:microsoft.com/office/officeart/2005/8/layout/radial5"/>
    <dgm:cxn modelId="{02F3FAE2-50A3-4CC4-97FD-45E7F65BEB26}" type="presParOf" srcId="{6A1DA427-EB35-4FA1-BEDA-CF9D1FD5DD9E}" destId="{DC8E58D3-678B-4E48-A9F7-CC8F01804432}" srcOrd="1" destOrd="0" presId="urn:microsoft.com/office/officeart/2005/8/layout/radial5"/>
    <dgm:cxn modelId="{5C7B8C80-252F-4781-BF10-39736E56B59D}" type="presParOf" srcId="{DC8E58D3-678B-4E48-A9F7-CC8F01804432}" destId="{18971BA6-64D3-4568-B901-EF51B993C36F}" srcOrd="0" destOrd="0" presId="urn:microsoft.com/office/officeart/2005/8/layout/radial5"/>
    <dgm:cxn modelId="{70EA844E-2604-43D2-BBF6-79CC623F0C78}" type="presParOf" srcId="{6A1DA427-EB35-4FA1-BEDA-CF9D1FD5DD9E}" destId="{9B914AA0-F889-4932-AC9C-4C8EE49D9574}" srcOrd="2" destOrd="0" presId="urn:microsoft.com/office/officeart/2005/8/layout/radial5"/>
    <dgm:cxn modelId="{B4DBE7FF-744D-4E88-A8BA-4C1CBCB75747}" type="presParOf" srcId="{6A1DA427-EB35-4FA1-BEDA-CF9D1FD5DD9E}" destId="{0F8F0515-A327-4D04-B1B3-9ECDBDE1975B}" srcOrd="3" destOrd="0" presId="urn:microsoft.com/office/officeart/2005/8/layout/radial5"/>
    <dgm:cxn modelId="{98C9B671-B67F-46E5-A4E2-A4CFC27670A6}" type="presParOf" srcId="{0F8F0515-A327-4D04-B1B3-9ECDBDE1975B}" destId="{89B09B70-AD92-43B3-9925-EE172DD2A33D}" srcOrd="0" destOrd="0" presId="urn:microsoft.com/office/officeart/2005/8/layout/radial5"/>
    <dgm:cxn modelId="{8EDB643C-2AE8-45FE-8133-35C338C0FEC0}" type="presParOf" srcId="{6A1DA427-EB35-4FA1-BEDA-CF9D1FD5DD9E}" destId="{1473603D-D2B9-4E84-B576-24C39D6A9274}" srcOrd="4" destOrd="0" presId="urn:microsoft.com/office/officeart/2005/8/layout/radial5"/>
    <dgm:cxn modelId="{99F02159-7618-481E-A4C9-7E4C932A9095}" type="presParOf" srcId="{6A1DA427-EB35-4FA1-BEDA-CF9D1FD5DD9E}" destId="{D455480C-E20E-4BFF-B9C2-542AD82F4937}" srcOrd="5" destOrd="0" presId="urn:microsoft.com/office/officeart/2005/8/layout/radial5"/>
    <dgm:cxn modelId="{53C6E5D1-47A0-4C8B-8CAD-32383CA78888}" type="presParOf" srcId="{D455480C-E20E-4BFF-B9C2-542AD82F4937}" destId="{A3FE5458-2422-4E03-8DC3-43F6DC81BA90}" srcOrd="0" destOrd="0" presId="urn:microsoft.com/office/officeart/2005/8/layout/radial5"/>
    <dgm:cxn modelId="{D960DD1E-DB0F-4EC0-BB06-FC150473F67D}" type="presParOf" srcId="{6A1DA427-EB35-4FA1-BEDA-CF9D1FD5DD9E}" destId="{9BC3A297-D590-4DD6-A789-C3E4E7811984}" srcOrd="6" destOrd="0" presId="urn:microsoft.com/office/officeart/2005/8/layout/radial5"/>
    <dgm:cxn modelId="{3FC44483-51E8-4B23-9DB5-F6F8DE9C3738}" type="presParOf" srcId="{6A1DA427-EB35-4FA1-BEDA-CF9D1FD5DD9E}" destId="{E7887593-0470-47D8-BF68-637ABCF68529}" srcOrd="7" destOrd="0" presId="urn:microsoft.com/office/officeart/2005/8/layout/radial5"/>
    <dgm:cxn modelId="{B65160D0-1C8C-4135-8695-EE2C8AA16BC7}" type="presParOf" srcId="{E7887593-0470-47D8-BF68-637ABCF68529}" destId="{19BE63A2-048F-454F-9037-4258D7D2125A}" srcOrd="0" destOrd="0" presId="urn:microsoft.com/office/officeart/2005/8/layout/radial5"/>
    <dgm:cxn modelId="{E5912856-CAC1-4D25-AF4B-B87244D4EF61}" type="presParOf" srcId="{6A1DA427-EB35-4FA1-BEDA-CF9D1FD5DD9E}" destId="{06A5C24A-98C4-4091-BCA5-D096772B1886}"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BCAFA3-F150-4EB2-A954-04325B8ACAF9}" type="doc">
      <dgm:prSet loTypeId="urn:microsoft.com/office/officeart/2005/8/layout/hierarchy1" loCatId="hierarchy" qsTypeId="urn:microsoft.com/office/officeart/2005/8/quickstyle/simple1" qsCatId="simple" csTypeId="urn:microsoft.com/office/officeart/2005/8/colors/colorful4" csCatId="colorful" phldr="1"/>
      <dgm:spPr/>
      <dgm:t>
        <a:bodyPr/>
        <a:lstStyle/>
        <a:p>
          <a:pPr rtl="1"/>
          <a:endParaRPr lang="ar-SA"/>
        </a:p>
      </dgm:t>
    </dgm:pt>
    <dgm:pt modelId="{2780795B-3CCF-44DF-BFA5-98AE194F93D9}">
      <dgm:prSet phldrT="[Text]"/>
      <dgm:spPr/>
      <dgm:t>
        <a:bodyPr/>
        <a:lstStyle/>
        <a:p>
          <a:pPr rtl="1"/>
          <a:r>
            <a:rPr lang="ar-SY" dirty="0" smtClean="0">
              <a:solidFill>
                <a:srgbClr val="0070C0"/>
              </a:solidFill>
            </a:rPr>
            <a:t>العينات</a:t>
          </a:r>
          <a:r>
            <a:rPr lang="ar-SY" dirty="0" smtClean="0"/>
            <a:t> </a:t>
          </a:r>
          <a:endParaRPr lang="ar-SA" dirty="0"/>
        </a:p>
      </dgm:t>
    </dgm:pt>
    <dgm:pt modelId="{220D6CA2-C9AA-46FD-8A03-AF7EA31B04A9}" type="parTrans" cxnId="{6947B2ED-5039-4264-ADEE-EBD1F9E0E1C5}">
      <dgm:prSet/>
      <dgm:spPr/>
      <dgm:t>
        <a:bodyPr/>
        <a:lstStyle/>
        <a:p>
          <a:pPr rtl="1"/>
          <a:endParaRPr lang="ar-SA"/>
        </a:p>
      </dgm:t>
    </dgm:pt>
    <dgm:pt modelId="{B91B8565-9D79-4CA4-8225-68623D5EBF05}" type="sibTrans" cxnId="{6947B2ED-5039-4264-ADEE-EBD1F9E0E1C5}">
      <dgm:prSet/>
      <dgm:spPr/>
      <dgm:t>
        <a:bodyPr/>
        <a:lstStyle/>
        <a:p>
          <a:pPr rtl="1"/>
          <a:endParaRPr lang="ar-SA"/>
        </a:p>
      </dgm:t>
    </dgm:pt>
    <dgm:pt modelId="{71BA6E1D-17B6-4A42-9D5F-28C5A4DEAB27}">
      <dgm:prSet phldrT="[Text]"/>
      <dgm:spPr/>
      <dgm:t>
        <a:bodyPr/>
        <a:lstStyle/>
        <a:p>
          <a:pPr rtl="1"/>
          <a:r>
            <a:rPr lang="ar-SY" dirty="0" smtClean="0">
              <a:solidFill>
                <a:srgbClr val="7030A0"/>
              </a:solidFill>
            </a:rPr>
            <a:t>غير العشوائية </a:t>
          </a:r>
          <a:endParaRPr lang="ar-SA" dirty="0">
            <a:solidFill>
              <a:srgbClr val="7030A0"/>
            </a:solidFill>
          </a:endParaRPr>
        </a:p>
      </dgm:t>
    </dgm:pt>
    <dgm:pt modelId="{C94A9CFC-9240-4CBE-8D1A-53F266CA8F4F}" type="parTrans" cxnId="{824FF2B3-CEBB-44EB-84E5-671D05959AC9}">
      <dgm:prSet/>
      <dgm:spPr/>
      <dgm:t>
        <a:bodyPr/>
        <a:lstStyle/>
        <a:p>
          <a:pPr rtl="1"/>
          <a:endParaRPr lang="ar-SA"/>
        </a:p>
      </dgm:t>
    </dgm:pt>
    <dgm:pt modelId="{822A0890-DAD7-4A90-A03C-DA04BF528FCC}" type="sibTrans" cxnId="{824FF2B3-CEBB-44EB-84E5-671D05959AC9}">
      <dgm:prSet/>
      <dgm:spPr/>
      <dgm:t>
        <a:bodyPr/>
        <a:lstStyle/>
        <a:p>
          <a:pPr rtl="1"/>
          <a:endParaRPr lang="ar-SA"/>
        </a:p>
      </dgm:t>
    </dgm:pt>
    <dgm:pt modelId="{49762986-52E5-4856-A882-83B7140C33F6}">
      <dgm:prSet phldrT="[Text]"/>
      <dgm:spPr/>
      <dgm:t>
        <a:bodyPr/>
        <a:lstStyle/>
        <a:p>
          <a:pPr rtl="1"/>
          <a:r>
            <a:rPr lang="ar-SY" dirty="0" smtClean="0">
              <a:solidFill>
                <a:srgbClr val="FF33CC"/>
              </a:solidFill>
            </a:rPr>
            <a:t>العشوائية</a:t>
          </a:r>
          <a:r>
            <a:rPr lang="ar-SY" dirty="0" smtClean="0"/>
            <a:t> </a:t>
          </a:r>
          <a:endParaRPr lang="ar-SA" dirty="0"/>
        </a:p>
      </dgm:t>
    </dgm:pt>
    <dgm:pt modelId="{DEE0A749-25D9-49D9-AB2C-50147ADEA9BD}" type="parTrans" cxnId="{93E43B7F-8725-49DC-8B29-B42E116CF0D6}">
      <dgm:prSet/>
      <dgm:spPr/>
      <dgm:t>
        <a:bodyPr/>
        <a:lstStyle/>
        <a:p>
          <a:pPr rtl="1"/>
          <a:endParaRPr lang="ar-SA"/>
        </a:p>
      </dgm:t>
    </dgm:pt>
    <dgm:pt modelId="{5328822D-AEEB-45D5-BF85-29FE3B856B03}" type="sibTrans" cxnId="{93E43B7F-8725-49DC-8B29-B42E116CF0D6}">
      <dgm:prSet/>
      <dgm:spPr/>
      <dgm:t>
        <a:bodyPr/>
        <a:lstStyle/>
        <a:p>
          <a:pPr rtl="1"/>
          <a:endParaRPr lang="ar-SA"/>
        </a:p>
      </dgm:t>
    </dgm:pt>
    <dgm:pt modelId="{E0A75539-CE02-4F44-86D7-376C770FADE5}" type="pres">
      <dgm:prSet presAssocID="{37BCAFA3-F150-4EB2-A954-04325B8ACAF9}" presName="hierChild1" presStyleCnt="0">
        <dgm:presLayoutVars>
          <dgm:chPref val="1"/>
          <dgm:dir/>
          <dgm:animOne val="branch"/>
          <dgm:animLvl val="lvl"/>
          <dgm:resizeHandles/>
        </dgm:presLayoutVars>
      </dgm:prSet>
      <dgm:spPr/>
      <dgm:t>
        <a:bodyPr/>
        <a:lstStyle/>
        <a:p>
          <a:pPr rtl="1"/>
          <a:endParaRPr lang="ar-SA"/>
        </a:p>
      </dgm:t>
    </dgm:pt>
    <dgm:pt modelId="{F3DD366B-0AE2-4CD7-9BBF-354B61DD80BA}" type="pres">
      <dgm:prSet presAssocID="{2780795B-3CCF-44DF-BFA5-98AE194F93D9}" presName="hierRoot1" presStyleCnt="0"/>
      <dgm:spPr/>
    </dgm:pt>
    <dgm:pt modelId="{77E0A34D-8E23-4A4A-B184-3D7B1FE1EA31}" type="pres">
      <dgm:prSet presAssocID="{2780795B-3CCF-44DF-BFA5-98AE194F93D9}" presName="composite" presStyleCnt="0"/>
      <dgm:spPr/>
    </dgm:pt>
    <dgm:pt modelId="{E2139E41-9238-479E-ABE5-DB334550CB0B}" type="pres">
      <dgm:prSet presAssocID="{2780795B-3CCF-44DF-BFA5-98AE194F93D9}" presName="background" presStyleLbl="node0" presStyleIdx="0" presStyleCnt="1"/>
      <dgm:spPr/>
    </dgm:pt>
    <dgm:pt modelId="{DBCDDD89-911E-4720-88BF-4BC9FF8BA9A4}" type="pres">
      <dgm:prSet presAssocID="{2780795B-3CCF-44DF-BFA5-98AE194F93D9}" presName="text" presStyleLbl="fgAcc0" presStyleIdx="0" presStyleCnt="1">
        <dgm:presLayoutVars>
          <dgm:chPref val="3"/>
        </dgm:presLayoutVars>
      </dgm:prSet>
      <dgm:spPr/>
      <dgm:t>
        <a:bodyPr/>
        <a:lstStyle/>
        <a:p>
          <a:pPr rtl="1"/>
          <a:endParaRPr lang="ar-SA"/>
        </a:p>
      </dgm:t>
    </dgm:pt>
    <dgm:pt modelId="{F170E826-D4DE-4E93-96DD-2C5FD05E68F3}" type="pres">
      <dgm:prSet presAssocID="{2780795B-3CCF-44DF-BFA5-98AE194F93D9}" presName="hierChild2" presStyleCnt="0"/>
      <dgm:spPr/>
    </dgm:pt>
    <dgm:pt modelId="{363F6829-6E8C-4F84-9CEA-B618EC92F1CC}" type="pres">
      <dgm:prSet presAssocID="{C94A9CFC-9240-4CBE-8D1A-53F266CA8F4F}" presName="Name10" presStyleLbl="parChTrans1D2" presStyleIdx="0" presStyleCnt="2"/>
      <dgm:spPr/>
      <dgm:t>
        <a:bodyPr/>
        <a:lstStyle/>
        <a:p>
          <a:pPr rtl="1"/>
          <a:endParaRPr lang="ar-SA"/>
        </a:p>
      </dgm:t>
    </dgm:pt>
    <dgm:pt modelId="{5405B9D0-192B-427A-A513-C51FDE78B7C3}" type="pres">
      <dgm:prSet presAssocID="{71BA6E1D-17B6-4A42-9D5F-28C5A4DEAB27}" presName="hierRoot2" presStyleCnt="0"/>
      <dgm:spPr/>
    </dgm:pt>
    <dgm:pt modelId="{F4DA103D-27BA-4069-862F-4A0314D71357}" type="pres">
      <dgm:prSet presAssocID="{71BA6E1D-17B6-4A42-9D5F-28C5A4DEAB27}" presName="composite2" presStyleCnt="0"/>
      <dgm:spPr/>
    </dgm:pt>
    <dgm:pt modelId="{4DCBB906-DFBF-4C4C-8686-5A5A8EC60E24}" type="pres">
      <dgm:prSet presAssocID="{71BA6E1D-17B6-4A42-9D5F-28C5A4DEAB27}" presName="background2" presStyleLbl="node2" presStyleIdx="0" presStyleCnt="2"/>
      <dgm:spPr/>
    </dgm:pt>
    <dgm:pt modelId="{468BF6E8-F566-489F-9C2B-3DC803CD9683}" type="pres">
      <dgm:prSet presAssocID="{71BA6E1D-17B6-4A42-9D5F-28C5A4DEAB27}" presName="text2" presStyleLbl="fgAcc2" presStyleIdx="0" presStyleCnt="2">
        <dgm:presLayoutVars>
          <dgm:chPref val="3"/>
        </dgm:presLayoutVars>
      </dgm:prSet>
      <dgm:spPr/>
      <dgm:t>
        <a:bodyPr/>
        <a:lstStyle/>
        <a:p>
          <a:pPr rtl="1"/>
          <a:endParaRPr lang="ar-SA"/>
        </a:p>
      </dgm:t>
    </dgm:pt>
    <dgm:pt modelId="{E70EE8DC-0C54-4FB1-BD47-7D969D55E9C9}" type="pres">
      <dgm:prSet presAssocID="{71BA6E1D-17B6-4A42-9D5F-28C5A4DEAB27}" presName="hierChild3" presStyleCnt="0"/>
      <dgm:spPr/>
    </dgm:pt>
    <dgm:pt modelId="{67B5B190-847E-46F1-82D3-F12F195AFDC2}" type="pres">
      <dgm:prSet presAssocID="{DEE0A749-25D9-49D9-AB2C-50147ADEA9BD}" presName="Name10" presStyleLbl="parChTrans1D2" presStyleIdx="1" presStyleCnt="2"/>
      <dgm:spPr/>
      <dgm:t>
        <a:bodyPr/>
        <a:lstStyle/>
        <a:p>
          <a:pPr rtl="1"/>
          <a:endParaRPr lang="ar-SA"/>
        </a:p>
      </dgm:t>
    </dgm:pt>
    <dgm:pt modelId="{B0167908-7C8D-452D-82DB-CFFA2FE88667}" type="pres">
      <dgm:prSet presAssocID="{49762986-52E5-4856-A882-83B7140C33F6}" presName="hierRoot2" presStyleCnt="0"/>
      <dgm:spPr/>
    </dgm:pt>
    <dgm:pt modelId="{2B2BE1A8-BAD7-4674-80CD-9230B4D49653}" type="pres">
      <dgm:prSet presAssocID="{49762986-52E5-4856-A882-83B7140C33F6}" presName="composite2" presStyleCnt="0"/>
      <dgm:spPr/>
    </dgm:pt>
    <dgm:pt modelId="{D3C0BEF2-7F97-40DB-8F85-07052BA36B58}" type="pres">
      <dgm:prSet presAssocID="{49762986-52E5-4856-A882-83B7140C33F6}" presName="background2" presStyleLbl="node2" presStyleIdx="1" presStyleCnt="2"/>
      <dgm:spPr/>
    </dgm:pt>
    <dgm:pt modelId="{C6F6EFC0-8A36-47CA-B1F8-B8AF130A7621}" type="pres">
      <dgm:prSet presAssocID="{49762986-52E5-4856-A882-83B7140C33F6}" presName="text2" presStyleLbl="fgAcc2" presStyleIdx="1" presStyleCnt="2">
        <dgm:presLayoutVars>
          <dgm:chPref val="3"/>
        </dgm:presLayoutVars>
      </dgm:prSet>
      <dgm:spPr/>
      <dgm:t>
        <a:bodyPr/>
        <a:lstStyle/>
        <a:p>
          <a:pPr rtl="1"/>
          <a:endParaRPr lang="ar-SA"/>
        </a:p>
      </dgm:t>
    </dgm:pt>
    <dgm:pt modelId="{92E440D5-AC3F-4BC7-9707-A0414D7025E7}" type="pres">
      <dgm:prSet presAssocID="{49762986-52E5-4856-A882-83B7140C33F6}" presName="hierChild3" presStyleCnt="0"/>
      <dgm:spPr/>
    </dgm:pt>
  </dgm:ptLst>
  <dgm:cxnLst>
    <dgm:cxn modelId="{93E43B7F-8725-49DC-8B29-B42E116CF0D6}" srcId="{2780795B-3CCF-44DF-BFA5-98AE194F93D9}" destId="{49762986-52E5-4856-A882-83B7140C33F6}" srcOrd="1" destOrd="0" parTransId="{DEE0A749-25D9-49D9-AB2C-50147ADEA9BD}" sibTransId="{5328822D-AEEB-45D5-BF85-29FE3B856B03}"/>
    <dgm:cxn modelId="{824FF2B3-CEBB-44EB-84E5-671D05959AC9}" srcId="{2780795B-3CCF-44DF-BFA5-98AE194F93D9}" destId="{71BA6E1D-17B6-4A42-9D5F-28C5A4DEAB27}" srcOrd="0" destOrd="0" parTransId="{C94A9CFC-9240-4CBE-8D1A-53F266CA8F4F}" sibTransId="{822A0890-DAD7-4A90-A03C-DA04BF528FCC}"/>
    <dgm:cxn modelId="{D98EC368-106F-48FD-B617-BC1FF76831DE}" type="presOf" srcId="{49762986-52E5-4856-A882-83B7140C33F6}" destId="{C6F6EFC0-8A36-47CA-B1F8-B8AF130A7621}" srcOrd="0" destOrd="0" presId="urn:microsoft.com/office/officeart/2005/8/layout/hierarchy1"/>
    <dgm:cxn modelId="{6947B2ED-5039-4264-ADEE-EBD1F9E0E1C5}" srcId="{37BCAFA3-F150-4EB2-A954-04325B8ACAF9}" destId="{2780795B-3CCF-44DF-BFA5-98AE194F93D9}" srcOrd="0" destOrd="0" parTransId="{220D6CA2-C9AA-46FD-8A03-AF7EA31B04A9}" sibTransId="{B91B8565-9D79-4CA4-8225-68623D5EBF05}"/>
    <dgm:cxn modelId="{B83AA0F9-0238-448B-A41B-8A66478DBE15}" type="presOf" srcId="{71BA6E1D-17B6-4A42-9D5F-28C5A4DEAB27}" destId="{468BF6E8-F566-489F-9C2B-3DC803CD9683}" srcOrd="0" destOrd="0" presId="urn:microsoft.com/office/officeart/2005/8/layout/hierarchy1"/>
    <dgm:cxn modelId="{000BD2E4-1628-4DFB-BA1C-56A4F217EC35}" type="presOf" srcId="{2780795B-3CCF-44DF-BFA5-98AE194F93D9}" destId="{DBCDDD89-911E-4720-88BF-4BC9FF8BA9A4}" srcOrd="0" destOrd="0" presId="urn:microsoft.com/office/officeart/2005/8/layout/hierarchy1"/>
    <dgm:cxn modelId="{E42CB40C-EF33-45BA-A271-01AC34D10CD9}" type="presOf" srcId="{37BCAFA3-F150-4EB2-A954-04325B8ACAF9}" destId="{E0A75539-CE02-4F44-86D7-376C770FADE5}" srcOrd="0" destOrd="0" presId="urn:microsoft.com/office/officeart/2005/8/layout/hierarchy1"/>
    <dgm:cxn modelId="{63520573-54DB-4AFE-AC6D-E920EF3BFF8A}" type="presOf" srcId="{DEE0A749-25D9-49D9-AB2C-50147ADEA9BD}" destId="{67B5B190-847E-46F1-82D3-F12F195AFDC2}" srcOrd="0" destOrd="0" presId="urn:microsoft.com/office/officeart/2005/8/layout/hierarchy1"/>
    <dgm:cxn modelId="{8CD32505-89B6-4B3B-A02E-4DF3C6A593B8}" type="presOf" srcId="{C94A9CFC-9240-4CBE-8D1A-53F266CA8F4F}" destId="{363F6829-6E8C-4F84-9CEA-B618EC92F1CC}" srcOrd="0" destOrd="0" presId="urn:microsoft.com/office/officeart/2005/8/layout/hierarchy1"/>
    <dgm:cxn modelId="{0FD047E9-7057-400D-8D09-33D491FFE293}" type="presParOf" srcId="{E0A75539-CE02-4F44-86D7-376C770FADE5}" destId="{F3DD366B-0AE2-4CD7-9BBF-354B61DD80BA}" srcOrd="0" destOrd="0" presId="urn:microsoft.com/office/officeart/2005/8/layout/hierarchy1"/>
    <dgm:cxn modelId="{2E04239B-A9EA-46BD-89E0-0752459D9C63}" type="presParOf" srcId="{F3DD366B-0AE2-4CD7-9BBF-354B61DD80BA}" destId="{77E0A34D-8E23-4A4A-B184-3D7B1FE1EA31}" srcOrd="0" destOrd="0" presId="urn:microsoft.com/office/officeart/2005/8/layout/hierarchy1"/>
    <dgm:cxn modelId="{F9DB0C68-F1D7-4BF6-8635-EFCF15C3824A}" type="presParOf" srcId="{77E0A34D-8E23-4A4A-B184-3D7B1FE1EA31}" destId="{E2139E41-9238-479E-ABE5-DB334550CB0B}" srcOrd="0" destOrd="0" presId="urn:microsoft.com/office/officeart/2005/8/layout/hierarchy1"/>
    <dgm:cxn modelId="{52EEAB8A-7E15-4258-9813-17B3D2DACB91}" type="presParOf" srcId="{77E0A34D-8E23-4A4A-B184-3D7B1FE1EA31}" destId="{DBCDDD89-911E-4720-88BF-4BC9FF8BA9A4}" srcOrd="1" destOrd="0" presId="urn:microsoft.com/office/officeart/2005/8/layout/hierarchy1"/>
    <dgm:cxn modelId="{3DC2CF08-03C0-49D4-B9DB-1D66807F0193}" type="presParOf" srcId="{F3DD366B-0AE2-4CD7-9BBF-354B61DD80BA}" destId="{F170E826-D4DE-4E93-96DD-2C5FD05E68F3}" srcOrd="1" destOrd="0" presId="urn:microsoft.com/office/officeart/2005/8/layout/hierarchy1"/>
    <dgm:cxn modelId="{7E06A460-89C2-43CD-9603-0AE68FAFC029}" type="presParOf" srcId="{F170E826-D4DE-4E93-96DD-2C5FD05E68F3}" destId="{363F6829-6E8C-4F84-9CEA-B618EC92F1CC}" srcOrd="0" destOrd="0" presId="urn:microsoft.com/office/officeart/2005/8/layout/hierarchy1"/>
    <dgm:cxn modelId="{BDEB1F6A-AEA4-4E67-AF18-2541218AD994}" type="presParOf" srcId="{F170E826-D4DE-4E93-96DD-2C5FD05E68F3}" destId="{5405B9D0-192B-427A-A513-C51FDE78B7C3}" srcOrd="1" destOrd="0" presId="urn:microsoft.com/office/officeart/2005/8/layout/hierarchy1"/>
    <dgm:cxn modelId="{D61A43E7-D702-4A71-A8B3-5226936D7E89}" type="presParOf" srcId="{5405B9D0-192B-427A-A513-C51FDE78B7C3}" destId="{F4DA103D-27BA-4069-862F-4A0314D71357}" srcOrd="0" destOrd="0" presId="urn:microsoft.com/office/officeart/2005/8/layout/hierarchy1"/>
    <dgm:cxn modelId="{25D62D58-2479-4ECE-B0BE-FF72DD734816}" type="presParOf" srcId="{F4DA103D-27BA-4069-862F-4A0314D71357}" destId="{4DCBB906-DFBF-4C4C-8686-5A5A8EC60E24}" srcOrd="0" destOrd="0" presId="urn:microsoft.com/office/officeart/2005/8/layout/hierarchy1"/>
    <dgm:cxn modelId="{9AA2309C-51C5-4A18-96B0-4BC0502570EA}" type="presParOf" srcId="{F4DA103D-27BA-4069-862F-4A0314D71357}" destId="{468BF6E8-F566-489F-9C2B-3DC803CD9683}" srcOrd="1" destOrd="0" presId="urn:microsoft.com/office/officeart/2005/8/layout/hierarchy1"/>
    <dgm:cxn modelId="{026CA027-B992-4C87-A5AD-504931623AF0}" type="presParOf" srcId="{5405B9D0-192B-427A-A513-C51FDE78B7C3}" destId="{E70EE8DC-0C54-4FB1-BD47-7D969D55E9C9}" srcOrd="1" destOrd="0" presId="urn:microsoft.com/office/officeart/2005/8/layout/hierarchy1"/>
    <dgm:cxn modelId="{E8B81A1B-B568-4615-914F-9B0B8DF00A28}" type="presParOf" srcId="{F170E826-D4DE-4E93-96DD-2C5FD05E68F3}" destId="{67B5B190-847E-46F1-82D3-F12F195AFDC2}" srcOrd="2" destOrd="0" presId="urn:microsoft.com/office/officeart/2005/8/layout/hierarchy1"/>
    <dgm:cxn modelId="{BBB6C780-FAB7-4D03-B230-A0367A26619F}" type="presParOf" srcId="{F170E826-D4DE-4E93-96DD-2C5FD05E68F3}" destId="{B0167908-7C8D-452D-82DB-CFFA2FE88667}" srcOrd="3" destOrd="0" presId="urn:microsoft.com/office/officeart/2005/8/layout/hierarchy1"/>
    <dgm:cxn modelId="{2A4E80BF-90CE-401B-9AEE-85102C47BFB5}" type="presParOf" srcId="{B0167908-7C8D-452D-82DB-CFFA2FE88667}" destId="{2B2BE1A8-BAD7-4674-80CD-9230B4D49653}" srcOrd="0" destOrd="0" presId="urn:microsoft.com/office/officeart/2005/8/layout/hierarchy1"/>
    <dgm:cxn modelId="{A5D8535D-59FE-4B18-B67E-F93A476A0ACC}" type="presParOf" srcId="{2B2BE1A8-BAD7-4674-80CD-9230B4D49653}" destId="{D3C0BEF2-7F97-40DB-8F85-07052BA36B58}" srcOrd="0" destOrd="0" presId="urn:microsoft.com/office/officeart/2005/8/layout/hierarchy1"/>
    <dgm:cxn modelId="{89CA4CBB-B93E-4183-92CC-B175D538F74F}" type="presParOf" srcId="{2B2BE1A8-BAD7-4674-80CD-9230B4D49653}" destId="{C6F6EFC0-8A36-47CA-B1F8-B8AF130A7621}" srcOrd="1" destOrd="0" presId="urn:microsoft.com/office/officeart/2005/8/layout/hierarchy1"/>
    <dgm:cxn modelId="{FBA49402-CBAE-4229-900F-4AE8A9348A60}" type="presParOf" srcId="{B0167908-7C8D-452D-82DB-CFFA2FE88667}" destId="{92E440D5-AC3F-4BC7-9707-A0414D7025E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C3872A-F82D-4037-A69F-06A79461BC87}">
      <dsp:nvSpPr>
        <dsp:cNvPr id="0" name=""/>
        <dsp:cNvSpPr/>
      </dsp:nvSpPr>
      <dsp:spPr>
        <a:xfrm>
          <a:off x="3904505" y="1875097"/>
          <a:ext cx="1334988" cy="1334988"/>
        </a:xfrm>
        <a:prstGeom prst="ellipse">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SA" sz="2100" b="1" kern="1200" dirty="0" smtClean="0">
              <a:ln>
                <a:solidFill>
                  <a:srgbClr val="FFFF00"/>
                </a:solidFill>
              </a:ln>
              <a:solidFill>
                <a:srgbClr val="C00000"/>
              </a:solidFill>
            </a:rPr>
            <a:t>أدوات علم النفس</a:t>
          </a:r>
          <a:endParaRPr lang="ar-SA" sz="2100" b="1" kern="1200" dirty="0">
            <a:ln>
              <a:solidFill>
                <a:srgbClr val="FFFF00"/>
              </a:solidFill>
            </a:ln>
            <a:solidFill>
              <a:srgbClr val="C00000"/>
            </a:solidFill>
          </a:endParaRPr>
        </a:p>
      </dsp:txBody>
      <dsp:txXfrm>
        <a:off x="4100009" y="2070601"/>
        <a:ext cx="943980" cy="943980"/>
      </dsp:txXfrm>
    </dsp:sp>
    <dsp:sp modelId="{DC8E58D3-678B-4E48-A9F7-CC8F01804432}">
      <dsp:nvSpPr>
        <dsp:cNvPr id="0" name=""/>
        <dsp:cNvSpPr/>
      </dsp:nvSpPr>
      <dsp:spPr>
        <a:xfrm rot="16200000">
          <a:off x="4429686" y="1387689"/>
          <a:ext cx="284626" cy="453896"/>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rtl="1">
            <a:lnSpc>
              <a:spcPct val="90000"/>
            </a:lnSpc>
            <a:spcBef>
              <a:spcPct val="0"/>
            </a:spcBef>
            <a:spcAft>
              <a:spcPct val="35000"/>
            </a:spcAft>
          </a:pPr>
          <a:endParaRPr lang="ar-SA" sz="1500" kern="1200"/>
        </a:p>
      </dsp:txBody>
      <dsp:txXfrm>
        <a:off x="4472380" y="1521162"/>
        <a:ext cx="199238" cy="272338"/>
      </dsp:txXfrm>
    </dsp:sp>
    <dsp:sp modelId="{9B914AA0-F889-4932-AC9C-4C8EE49D9574}">
      <dsp:nvSpPr>
        <dsp:cNvPr id="0" name=""/>
        <dsp:cNvSpPr/>
      </dsp:nvSpPr>
      <dsp:spPr>
        <a:xfrm>
          <a:off x="3904505" y="3078"/>
          <a:ext cx="1334988" cy="1334988"/>
        </a:xfrm>
        <a:prstGeom prst="ellipse">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rtl="1">
            <a:lnSpc>
              <a:spcPct val="90000"/>
            </a:lnSpc>
            <a:spcBef>
              <a:spcPct val="0"/>
            </a:spcBef>
            <a:spcAft>
              <a:spcPct val="35000"/>
            </a:spcAft>
          </a:pPr>
          <a:r>
            <a:rPr lang="ar-SA" sz="1500" b="1" kern="1200" dirty="0" smtClean="0">
              <a:solidFill>
                <a:srgbClr val="FFFF00"/>
              </a:solidFill>
            </a:rPr>
            <a:t>الملاحظة</a:t>
          </a:r>
          <a:r>
            <a:rPr lang="ar-SA" sz="1500" kern="1200" dirty="0" smtClean="0"/>
            <a:t> </a:t>
          </a:r>
          <a:endParaRPr lang="ar-SA" sz="1500" kern="1200" dirty="0"/>
        </a:p>
      </dsp:txBody>
      <dsp:txXfrm>
        <a:off x="4100009" y="198582"/>
        <a:ext cx="943980" cy="943980"/>
      </dsp:txXfrm>
    </dsp:sp>
    <dsp:sp modelId="{0F8F0515-A327-4D04-B1B3-9ECDBDE1975B}">
      <dsp:nvSpPr>
        <dsp:cNvPr id="0" name=""/>
        <dsp:cNvSpPr/>
      </dsp:nvSpPr>
      <dsp:spPr>
        <a:xfrm>
          <a:off x="5357640" y="2315643"/>
          <a:ext cx="284626" cy="453896"/>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rtl="1">
            <a:lnSpc>
              <a:spcPct val="90000"/>
            </a:lnSpc>
            <a:spcBef>
              <a:spcPct val="0"/>
            </a:spcBef>
            <a:spcAft>
              <a:spcPct val="35000"/>
            </a:spcAft>
          </a:pPr>
          <a:endParaRPr lang="ar-SA" sz="1500" kern="1200"/>
        </a:p>
      </dsp:txBody>
      <dsp:txXfrm>
        <a:off x="5357640" y="2406422"/>
        <a:ext cx="199238" cy="272338"/>
      </dsp:txXfrm>
    </dsp:sp>
    <dsp:sp modelId="{1473603D-D2B9-4E84-B576-24C39D6A9274}">
      <dsp:nvSpPr>
        <dsp:cNvPr id="0" name=""/>
        <dsp:cNvSpPr/>
      </dsp:nvSpPr>
      <dsp:spPr>
        <a:xfrm>
          <a:off x="5776525" y="1875097"/>
          <a:ext cx="1334988" cy="1334988"/>
        </a:xfrm>
        <a:prstGeom prst="ellipse">
          <a:avLst/>
        </a:prstGeom>
        <a:solidFill>
          <a:schemeClr val="accent3">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rtl="1">
            <a:lnSpc>
              <a:spcPct val="90000"/>
            </a:lnSpc>
            <a:spcBef>
              <a:spcPct val="0"/>
            </a:spcBef>
            <a:spcAft>
              <a:spcPct val="35000"/>
            </a:spcAft>
          </a:pPr>
          <a:r>
            <a:rPr lang="ar-SA" sz="1500" kern="1200" dirty="0" smtClean="0">
              <a:solidFill>
                <a:srgbClr val="FF33CC"/>
              </a:solidFill>
            </a:rPr>
            <a:t>المقابلة</a:t>
          </a:r>
          <a:r>
            <a:rPr lang="ar-SA" sz="1500" kern="1200" dirty="0" smtClean="0"/>
            <a:t> </a:t>
          </a:r>
          <a:endParaRPr lang="ar-SA" sz="1500" kern="1200" dirty="0"/>
        </a:p>
      </dsp:txBody>
      <dsp:txXfrm>
        <a:off x="5972029" y="2070601"/>
        <a:ext cx="943980" cy="943980"/>
      </dsp:txXfrm>
    </dsp:sp>
    <dsp:sp modelId="{D455480C-E20E-4BFF-B9C2-542AD82F4937}">
      <dsp:nvSpPr>
        <dsp:cNvPr id="0" name=""/>
        <dsp:cNvSpPr/>
      </dsp:nvSpPr>
      <dsp:spPr>
        <a:xfrm rot="5400000">
          <a:off x="4429686" y="3243598"/>
          <a:ext cx="284626" cy="453896"/>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rtl="1">
            <a:lnSpc>
              <a:spcPct val="90000"/>
            </a:lnSpc>
            <a:spcBef>
              <a:spcPct val="0"/>
            </a:spcBef>
            <a:spcAft>
              <a:spcPct val="35000"/>
            </a:spcAft>
          </a:pPr>
          <a:endParaRPr lang="ar-SA" sz="1500" kern="1200"/>
        </a:p>
      </dsp:txBody>
      <dsp:txXfrm>
        <a:off x="4472380" y="3291683"/>
        <a:ext cx="199238" cy="272338"/>
      </dsp:txXfrm>
    </dsp:sp>
    <dsp:sp modelId="{9BC3A297-D590-4DD6-A789-C3E4E7811984}">
      <dsp:nvSpPr>
        <dsp:cNvPr id="0" name=""/>
        <dsp:cNvSpPr/>
      </dsp:nvSpPr>
      <dsp:spPr>
        <a:xfrm>
          <a:off x="3904505" y="3747117"/>
          <a:ext cx="1334988" cy="1334988"/>
        </a:xfrm>
        <a:prstGeom prst="ellipse">
          <a:avLst/>
        </a:prstGeom>
        <a:solidFill>
          <a:srgbClr val="0070C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rtl="1">
            <a:lnSpc>
              <a:spcPct val="90000"/>
            </a:lnSpc>
            <a:spcBef>
              <a:spcPct val="0"/>
            </a:spcBef>
            <a:spcAft>
              <a:spcPct val="35000"/>
            </a:spcAft>
          </a:pPr>
          <a:r>
            <a:rPr lang="ar-SA" sz="1500" b="1" kern="1200" dirty="0" smtClean="0">
              <a:solidFill>
                <a:srgbClr val="FFFF00"/>
              </a:solidFill>
            </a:rPr>
            <a:t>الاستبيان</a:t>
          </a:r>
          <a:r>
            <a:rPr lang="ar-SA" sz="1500" kern="1200" dirty="0" smtClean="0">
              <a:solidFill>
                <a:srgbClr val="FFFF00"/>
              </a:solidFill>
            </a:rPr>
            <a:t> </a:t>
          </a:r>
          <a:endParaRPr lang="ar-SA" sz="1500" kern="1200" dirty="0">
            <a:solidFill>
              <a:srgbClr val="FFFF00"/>
            </a:solidFill>
          </a:endParaRPr>
        </a:p>
      </dsp:txBody>
      <dsp:txXfrm>
        <a:off x="4100009" y="3942621"/>
        <a:ext cx="943980" cy="943980"/>
      </dsp:txXfrm>
    </dsp:sp>
    <dsp:sp modelId="{E7887593-0470-47D8-BF68-637ABCF68529}">
      <dsp:nvSpPr>
        <dsp:cNvPr id="0" name=""/>
        <dsp:cNvSpPr/>
      </dsp:nvSpPr>
      <dsp:spPr>
        <a:xfrm rot="10800000">
          <a:off x="3501732" y="2315643"/>
          <a:ext cx="284626" cy="453896"/>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rtl="1">
            <a:lnSpc>
              <a:spcPct val="90000"/>
            </a:lnSpc>
            <a:spcBef>
              <a:spcPct val="0"/>
            </a:spcBef>
            <a:spcAft>
              <a:spcPct val="35000"/>
            </a:spcAft>
          </a:pPr>
          <a:endParaRPr lang="ar-SA" sz="1500" kern="1200"/>
        </a:p>
      </dsp:txBody>
      <dsp:txXfrm rot="10800000">
        <a:off x="3587120" y="2406422"/>
        <a:ext cx="199238" cy="272338"/>
      </dsp:txXfrm>
    </dsp:sp>
    <dsp:sp modelId="{06A5C24A-98C4-4091-BCA5-D096772B1886}">
      <dsp:nvSpPr>
        <dsp:cNvPr id="0" name=""/>
        <dsp:cNvSpPr/>
      </dsp:nvSpPr>
      <dsp:spPr>
        <a:xfrm>
          <a:off x="2032486" y="1875097"/>
          <a:ext cx="1334988" cy="1334988"/>
        </a:xfrm>
        <a:prstGeom prst="ellipse">
          <a:avLst/>
        </a:prstGeom>
        <a:solidFill>
          <a:schemeClr val="accent3">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rtl="1">
            <a:lnSpc>
              <a:spcPct val="90000"/>
            </a:lnSpc>
            <a:spcBef>
              <a:spcPct val="0"/>
            </a:spcBef>
            <a:spcAft>
              <a:spcPct val="35000"/>
            </a:spcAft>
          </a:pPr>
          <a:r>
            <a:rPr lang="ar-SA" sz="1500" b="1" kern="1200" dirty="0" smtClean="0">
              <a:solidFill>
                <a:srgbClr val="7030A0"/>
              </a:solidFill>
            </a:rPr>
            <a:t>الاختبارات</a:t>
          </a:r>
          <a:endParaRPr lang="ar-SA" sz="1500" b="1" kern="1200" dirty="0">
            <a:solidFill>
              <a:srgbClr val="7030A0"/>
            </a:solidFill>
          </a:endParaRPr>
        </a:p>
      </dsp:txBody>
      <dsp:txXfrm>
        <a:off x="2227990" y="2070601"/>
        <a:ext cx="943980" cy="9439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B5B190-847E-46F1-82D3-F12F195AFDC2}">
      <dsp:nvSpPr>
        <dsp:cNvPr id="0" name=""/>
        <dsp:cNvSpPr/>
      </dsp:nvSpPr>
      <dsp:spPr>
        <a:xfrm>
          <a:off x="4200276" y="2549643"/>
          <a:ext cx="2309559" cy="1099140"/>
        </a:xfrm>
        <a:custGeom>
          <a:avLst/>
          <a:gdLst/>
          <a:ahLst/>
          <a:cxnLst/>
          <a:rect l="0" t="0" r="0" b="0"/>
          <a:pathLst>
            <a:path>
              <a:moveTo>
                <a:pt x="0" y="0"/>
              </a:moveTo>
              <a:lnTo>
                <a:pt x="0" y="749032"/>
              </a:lnTo>
              <a:lnTo>
                <a:pt x="2309559" y="749032"/>
              </a:lnTo>
              <a:lnTo>
                <a:pt x="2309559" y="1099140"/>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3F6829-6E8C-4F84-9CEA-B618EC92F1CC}">
      <dsp:nvSpPr>
        <dsp:cNvPr id="0" name=""/>
        <dsp:cNvSpPr/>
      </dsp:nvSpPr>
      <dsp:spPr>
        <a:xfrm>
          <a:off x="1890716" y="2549643"/>
          <a:ext cx="2309559" cy="1099140"/>
        </a:xfrm>
        <a:custGeom>
          <a:avLst/>
          <a:gdLst/>
          <a:ahLst/>
          <a:cxnLst/>
          <a:rect l="0" t="0" r="0" b="0"/>
          <a:pathLst>
            <a:path>
              <a:moveTo>
                <a:pt x="2309559" y="0"/>
              </a:moveTo>
              <a:lnTo>
                <a:pt x="2309559" y="749032"/>
              </a:lnTo>
              <a:lnTo>
                <a:pt x="0" y="749032"/>
              </a:lnTo>
              <a:lnTo>
                <a:pt x="0" y="1099140"/>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139E41-9238-479E-ABE5-DB334550CB0B}">
      <dsp:nvSpPr>
        <dsp:cNvPr id="0" name=""/>
        <dsp:cNvSpPr/>
      </dsp:nvSpPr>
      <dsp:spPr>
        <a:xfrm>
          <a:off x="2310636" y="149801"/>
          <a:ext cx="3779279" cy="2399842"/>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CDDD89-911E-4720-88BF-4BC9FF8BA9A4}">
      <dsp:nvSpPr>
        <dsp:cNvPr id="0" name=""/>
        <dsp:cNvSpPr/>
      </dsp:nvSpPr>
      <dsp:spPr>
        <a:xfrm>
          <a:off x="2730556" y="548725"/>
          <a:ext cx="3779279" cy="2399842"/>
        </a:xfrm>
        <a:prstGeom prst="roundRect">
          <a:avLst>
            <a:gd name="adj" fmla="val 10000"/>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6220" tIns="236220" rIns="236220" bIns="236220" numCol="1" spcCol="1270" anchor="ctr" anchorCtr="0">
          <a:noAutofit/>
        </a:bodyPr>
        <a:lstStyle/>
        <a:p>
          <a:pPr lvl="0" algn="ctr" defTabSz="2755900" rtl="1">
            <a:lnSpc>
              <a:spcPct val="90000"/>
            </a:lnSpc>
            <a:spcBef>
              <a:spcPct val="0"/>
            </a:spcBef>
            <a:spcAft>
              <a:spcPct val="35000"/>
            </a:spcAft>
          </a:pPr>
          <a:r>
            <a:rPr lang="ar-SY" sz="6200" kern="1200" dirty="0" smtClean="0">
              <a:solidFill>
                <a:srgbClr val="0070C0"/>
              </a:solidFill>
            </a:rPr>
            <a:t>العينات</a:t>
          </a:r>
          <a:r>
            <a:rPr lang="ar-SY" sz="6200" kern="1200" dirty="0" smtClean="0"/>
            <a:t> </a:t>
          </a:r>
          <a:endParaRPr lang="ar-SA" sz="6200" kern="1200" dirty="0"/>
        </a:p>
      </dsp:txBody>
      <dsp:txXfrm>
        <a:off x="2800845" y="619014"/>
        <a:ext cx="3638701" cy="2259264"/>
      </dsp:txXfrm>
    </dsp:sp>
    <dsp:sp modelId="{4DCBB906-DFBF-4C4C-8686-5A5A8EC60E24}">
      <dsp:nvSpPr>
        <dsp:cNvPr id="0" name=""/>
        <dsp:cNvSpPr/>
      </dsp:nvSpPr>
      <dsp:spPr>
        <a:xfrm>
          <a:off x="1076" y="3648784"/>
          <a:ext cx="3779279" cy="2399842"/>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8BF6E8-F566-489F-9C2B-3DC803CD9683}">
      <dsp:nvSpPr>
        <dsp:cNvPr id="0" name=""/>
        <dsp:cNvSpPr/>
      </dsp:nvSpPr>
      <dsp:spPr>
        <a:xfrm>
          <a:off x="420996" y="4047708"/>
          <a:ext cx="3779279" cy="2399842"/>
        </a:xfrm>
        <a:prstGeom prst="roundRect">
          <a:avLst>
            <a:gd name="adj" fmla="val 10000"/>
          </a:avLst>
        </a:prstGeom>
        <a:solidFill>
          <a:schemeClr val="lt1">
            <a:alpha val="90000"/>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6220" tIns="236220" rIns="236220" bIns="236220" numCol="1" spcCol="1270" anchor="ctr" anchorCtr="0">
          <a:noAutofit/>
        </a:bodyPr>
        <a:lstStyle/>
        <a:p>
          <a:pPr lvl="0" algn="ctr" defTabSz="2755900" rtl="1">
            <a:lnSpc>
              <a:spcPct val="90000"/>
            </a:lnSpc>
            <a:spcBef>
              <a:spcPct val="0"/>
            </a:spcBef>
            <a:spcAft>
              <a:spcPct val="35000"/>
            </a:spcAft>
          </a:pPr>
          <a:r>
            <a:rPr lang="ar-SY" sz="6200" kern="1200" dirty="0" smtClean="0">
              <a:solidFill>
                <a:srgbClr val="7030A0"/>
              </a:solidFill>
            </a:rPr>
            <a:t>غير العشوائية </a:t>
          </a:r>
          <a:endParaRPr lang="ar-SA" sz="6200" kern="1200" dirty="0">
            <a:solidFill>
              <a:srgbClr val="7030A0"/>
            </a:solidFill>
          </a:endParaRPr>
        </a:p>
      </dsp:txBody>
      <dsp:txXfrm>
        <a:off x="491285" y="4117997"/>
        <a:ext cx="3638701" cy="2259264"/>
      </dsp:txXfrm>
    </dsp:sp>
    <dsp:sp modelId="{D3C0BEF2-7F97-40DB-8F85-07052BA36B58}">
      <dsp:nvSpPr>
        <dsp:cNvPr id="0" name=""/>
        <dsp:cNvSpPr/>
      </dsp:nvSpPr>
      <dsp:spPr>
        <a:xfrm>
          <a:off x="4620195" y="3648784"/>
          <a:ext cx="3779279" cy="2399842"/>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F6EFC0-8A36-47CA-B1F8-B8AF130A7621}">
      <dsp:nvSpPr>
        <dsp:cNvPr id="0" name=""/>
        <dsp:cNvSpPr/>
      </dsp:nvSpPr>
      <dsp:spPr>
        <a:xfrm>
          <a:off x="5040115" y="4047708"/>
          <a:ext cx="3779279" cy="2399842"/>
        </a:xfrm>
        <a:prstGeom prst="roundRect">
          <a:avLst>
            <a:gd name="adj" fmla="val 10000"/>
          </a:avLst>
        </a:prstGeom>
        <a:solidFill>
          <a:schemeClr val="lt1">
            <a:alpha val="90000"/>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6220" tIns="236220" rIns="236220" bIns="236220" numCol="1" spcCol="1270" anchor="ctr" anchorCtr="0">
          <a:noAutofit/>
        </a:bodyPr>
        <a:lstStyle/>
        <a:p>
          <a:pPr lvl="0" algn="ctr" defTabSz="2755900" rtl="1">
            <a:lnSpc>
              <a:spcPct val="90000"/>
            </a:lnSpc>
            <a:spcBef>
              <a:spcPct val="0"/>
            </a:spcBef>
            <a:spcAft>
              <a:spcPct val="35000"/>
            </a:spcAft>
          </a:pPr>
          <a:r>
            <a:rPr lang="ar-SY" sz="6200" kern="1200" dirty="0" smtClean="0">
              <a:solidFill>
                <a:srgbClr val="FF33CC"/>
              </a:solidFill>
            </a:rPr>
            <a:t>العشوائية</a:t>
          </a:r>
          <a:r>
            <a:rPr lang="ar-SY" sz="6200" kern="1200" dirty="0" smtClean="0"/>
            <a:t> </a:t>
          </a:r>
          <a:endParaRPr lang="ar-SA" sz="6200" kern="1200" dirty="0"/>
        </a:p>
      </dsp:txBody>
      <dsp:txXfrm>
        <a:off x="5110404" y="4117997"/>
        <a:ext cx="3638701" cy="2259264"/>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38FC7F8-DFEA-4106-A7EC-6500AC42335C}" type="datetimeFigureOut">
              <a:rPr lang="ar-SA" smtClean="0"/>
              <a:t>08/07/40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6EE30DD-BE60-4089-BB5A-43397A16A2A8}" type="slidenum">
              <a:rPr lang="ar-SA" smtClean="0"/>
              <a:t>‹#›</a:t>
            </a:fld>
            <a:endParaRPr lang="ar-S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8FC7F8-DFEA-4106-A7EC-6500AC42335C}" type="datetimeFigureOut">
              <a:rPr lang="ar-SA" smtClean="0"/>
              <a:t>08/07/40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6EE30DD-BE60-4089-BB5A-43397A16A2A8}"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8FC7F8-DFEA-4106-A7EC-6500AC42335C}" type="datetimeFigureOut">
              <a:rPr lang="ar-SA" smtClean="0"/>
              <a:t>08/07/40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6EE30DD-BE60-4089-BB5A-43397A16A2A8}"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38FC7F8-DFEA-4106-A7EC-6500AC42335C}" type="datetimeFigureOut">
              <a:rPr lang="ar-SA" smtClean="0"/>
              <a:t>08/07/40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6EE30DD-BE60-4089-BB5A-43397A16A2A8}" type="slidenum">
              <a:rPr lang="ar-SA" smtClean="0"/>
              <a:t>‹#›</a:t>
            </a:fld>
            <a:endParaRPr lang="ar-SA"/>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8FC7F8-DFEA-4106-A7EC-6500AC42335C}" type="datetimeFigureOut">
              <a:rPr lang="ar-SA" smtClean="0"/>
              <a:t>08/07/40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6EE30DD-BE60-4089-BB5A-43397A16A2A8}"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38FC7F8-DFEA-4106-A7EC-6500AC42335C}" type="datetimeFigureOut">
              <a:rPr lang="ar-SA" smtClean="0"/>
              <a:t>08/07/40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6EE30DD-BE60-4089-BB5A-43397A16A2A8}" type="slidenum">
              <a:rPr lang="ar-SA" smtClean="0"/>
              <a:t>‹#›</a:t>
            </a:fld>
            <a:endParaRPr lang="ar-SA"/>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38FC7F8-DFEA-4106-A7EC-6500AC42335C}" type="datetimeFigureOut">
              <a:rPr lang="ar-SA" smtClean="0"/>
              <a:t>08/07/40</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6EE30DD-BE60-4089-BB5A-43397A16A2A8}" type="slidenum">
              <a:rPr lang="ar-SA" smtClean="0"/>
              <a:t>‹#›</a:t>
            </a:fld>
            <a:endParaRPr lang="ar-SA"/>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38FC7F8-DFEA-4106-A7EC-6500AC42335C}" type="datetimeFigureOut">
              <a:rPr lang="ar-SA" smtClean="0"/>
              <a:t>08/07/40</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6EE30DD-BE60-4089-BB5A-43397A16A2A8}"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8FC7F8-DFEA-4106-A7EC-6500AC42335C}" type="datetimeFigureOut">
              <a:rPr lang="ar-SA" smtClean="0"/>
              <a:t>08/07/40</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6EE30DD-BE60-4089-BB5A-43397A16A2A8}"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8FC7F8-DFEA-4106-A7EC-6500AC42335C}" type="datetimeFigureOut">
              <a:rPr lang="ar-SA" smtClean="0"/>
              <a:t>08/07/40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6EE30DD-BE60-4089-BB5A-43397A16A2A8}"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8FC7F8-DFEA-4106-A7EC-6500AC42335C}" type="datetimeFigureOut">
              <a:rPr lang="ar-SA" smtClean="0"/>
              <a:t>08/07/40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6EE30DD-BE60-4089-BB5A-43397A16A2A8}" type="slidenum">
              <a:rPr lang="ar-SA" smtClean="0"/>
              <a:t>‹#›</a:t>
            </a:fld>
            <a:endParaRPr lang="ar-S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D38FC7F8-DFEA-4106-A7EC-6500AC42335C}" type="datetimeFigureOut">
              <a:rPr lang="ar-SA" smtClean="0"/>
              <a:t>08/07/40</a:t>
            </a:fld>
            <a:endParaRPr lang="ar-S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ar-S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06EE30DD-BE60-4089-BB5A-43397A16A2A8}"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52536" y="3284984"/>
            <a:ext cx="9649071" cy="1793167"/>
          </a:xfrm>
        </p:spPr>
        <p:txBody>
          <a:bodyPr/>
          <a:lstStyle/>
          <a:p>
            <a:pPr marL="182880" indent="0" algn="ctr">
              <a:buNone/>
            </a:pPr>
            <a:r>
              <a:rPr lang="ar-SY" sz="5000" b="1" dirty="0" smtClean="0">
                <a:solidFill>
                  <a:srgbClr val="FF0000"/>
                </a:solidFill>
              </a:rPr>
              <a:t>أدوات </a:t>
            </a:r>
            <a:r>
              <a:rPr lang="ar-SY" sz="5000" b="1" dirty="0">
                <a:solidFill>
                  <a:srgbClr val="FF0000"/>
                </a:solidFill>
              </a:rPr>
              <a:t>البحث في علم النفس</a:t>
            </a:r>
            <a:r>
              <a:rPr lang="en-US" sz="5000" dirty="0"/>
              <a:t/>
            </a:r>
            <a:br>
              <a:rPr lang="en-US" sz="5000" dirty="0"/>
            </a:br>
            <a:endParaRPr lang="ar-SA" sz="5000" dirty="0"/>
          </a:p>
        </p:txBody>
      </p:sp>
    </p:spTree>
    <p:extLst>
      <p:ext uri="{BB962C8B-B14F-4D97-AF65-F5344CB8AC3E}">
        <p14:creationId xmlns:p14="http://schemas.microsoft.com/office/powerpoint/2010/main" val="587377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746" y="620688"/>
            <a:ext cx="7694241" cy="1510104"/>
          </a:xfrm>
        </p:spPr>
        <p:txBody>
          <a:bodyPr>
            <a:noAutofit/>
          </a:bodyPr>
          <a:lstStyle/>
          <a:p>
            <a:pPr marL="0" indent="0" algn="ctr">
              <a:buNone/>
            </a:pPr>
            <a:r>
              <a:rPr lang="ar-SA" sz="3000" b="1" dirty="0">
                <a:solidFill>
                  <a:srgbClr val="0070C0"/>
                </a:solidFill>
              </a:rPr>
              <a:t>3-الاستبيان :</a:t>
            </a:r>
            <a:r>
              <a:rPr lang="ar-SA" sz="3000" dirty="0">
                <a:solidFill>
                  <a:srgbClr val="FF0000"/>
                </a:solidFill>
              </a:rPr>
              <a:t>الاستبيان أداة تستخدم للحصول على الحقائق والوقائع و تعرف الاتجاهات والمواقف وله أشكال عدة:</a:t>
            </a:r>
            <a:r>
              <a:rPr lang="en-US" sz="3000" dirty="0"/>
              <a:t/>
            </a:r>
            <a:br>
              <a:rPr lang="en-US" sz="3000" dirty="0"/>
            </a:br>
            <a:endParaRPr lang="ar-SA" sz="3000" dirty="0"/>
          </a:p>
        </p:txBody>
      </p:sp>
      <p:pic>
        <p:nvPicPr>
          <p:cNvPr id="6146" name="صورة 2" descr="C:\Users\Toshiba\Desktop\طرائق\17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9" y="2852936"/>
            <a:ext cx="9125913" cy="2912187"/>
          </a:xfrm>
          <a:prstGeom prst="rect">
            <a:avLst/>
          </a:prstGeom>
          <a:noFill/>
          <a:ln>
            <a:noFill/>
          </a:ln>
          <a:effectLst>
            <a:softEdge rad="317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881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6146"/>
                                        </p:tgtEl>
                                        <p:attrNameLst>
                                          <p:attrName>style.visibility</p:attrName>
                                        </p:attrNameLst>
                                      </p:cBhvr>
                                      <p:to>
                                        <p:strVal val="visible"/>
                                      </p:to>
                                    </p:set>
                                    <p:animEffect transition="in" filter="wheel(1)">
                                      <p:cBhvr>
                                        <p:cTn id="12" dur="20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55576" y="1340768"/>
            <a:ext cx="7292280" cy="3474720"/>
          </a:xfrm>
        </p:spPr>
        <p:txBody>
          <a:bodyPr>
            <a:noAutofit/>
          </a:bodyPr>
          <a:lstStyle/>
          <a:p>
            <a:pPr marL="0" indent="0" algn="ctr">
              <a:buNone/>
            </a:pPr>
            <a:r>
              <a:rPr lang="ar-SA" sz="3900" b="1" dirty="0">
                <a:solidFill>
                  <a:schemeClr val="accent2">
                    <a:lumMod val="50000"/>
                  </a:schemeClr>
                </a:solidFill>
              </a:rPr>
              <a:t>مثال :</a:t>
            </a:r>
            <a:r>
              <a:rPr lang="ar-SA" sz="3900" b="1" dirty="0">
                <a:solidFill>
                  <a:schemeClr val="accent6">
                    <a:lumMod val="50000"/>
                  </a:schemeClr>
                </a:solidFill>
              </a:rPr>
              <a:t>  ما تأثير أحلام اليقظة في  حياتك ؟   سلبي ، إيجابي ، متفاوت ، أشياء أخرى ..</a:t>
            </a:r>
            <a:endParaRPr lang="en-US" sz="3900" dirty="0">
              <a:solidFill>
                <a:schemeClr val="accent6">
                  <a:lumMod val="50000"/>
                </a:schemeClr>
              </a:solidFill>
            </a:endParaRPr>
          </a:p>
          <a:p>
            <a:pPr marL="0" indent="0" algn="ctr">
              <a:buNone/>
            </a:pPr>
            <a:r>
              <a:rPr lang="ar-SA" sz="3900" b="1" dirty="0">
                <a:solidFill>
                  <a:schemeClr val="accent6">
                    <a:lumMod val="50000"/>
                  </a:schemeClr>
                </a:solidFill>
              </a:rPr>
              <a:t>1- مانوع هذا الاستبيان ؟</a:t>
            </a:r>
            <a:endParaRPr lang="en-US" sz="3900" dirty="0">
              <a:solidFill>
                <a:schemeClr val="accent6">
                  <a:lumMod val="50000"/>
                </a:schemeClr>
              </a:solidFill>
            </a:endParaRPr>
          </a:p>
          <a:p>
            <a:pPr marL="0" indent="0" algn="ctr">
              <a:buNone/>
            </a:pPr>
            <a:r>
              <a:rPr lang="ar-SA" sz="3900" b="1" dirty="0">
                <a:solidFill>
                  <a:schemeClr val="accent6">
                    <a:lumMod val="50000"/>
                  </a:schemeClr>
                </a:solidFill>
              </a:rPr>
              <a:t>2- أطبق انواع أخرى للاستبيان على المثال السابق .</a:t>
            </a:r>
            <a:endParaRPr lang="en-US" sz="3900" dirty="0">
              <a:solidFill>
                <a:schemeClr val="accent6">
                  <a:lumMod val="50000"/>
                </a:schemeClr>
              </a:solidFill>
            </a:endParaRPr>
          </a:p>
          <a:p>
            <a:pPr marL="0" indent="0" algn="ctr">
              <a:buNone/>
            </a:pPr>
            <a:endParaRPr lang="ar-SA" sz="3900" dirty="0"/>
          </a:p>
        </p:txBody>
      </p:sp>
    </p:spTree>
    <p:extLst>
      <p:ext uri="{BB962C8B-B14F-4D97-AF65-F5344CB8AC3E}">
        <p14:creationId xmlns:p14="http://schemas.microsoft.com/office/powerpoint/2010/main" val="420043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692696"/>
            <a:ext cx="6512511" cy="1143000"/>
          </a:xfrm>
        </p:spPr>
        <p:txBody>
          <a:bodyPr>
            <a:normAutofit fontScale="90000"/>
          </a:bodyPr>
          <a:lstStyle/>
          <a:p>
            <a:pPr marL="0" indent="0" algn="ctr">
              <a:buNone/>
            </a:pPr>
            <a:r>
              <a:rPr lang="ar-SA" b="0" dirty="0" smtClean="0"/>
              <a:t> </a:t>
            </a:r>
            <a:r>
              <a:rPr lang="ar-SA" dirty="0" smtClean="0">
                <a:solidFill>
                  <a:srgbClr val="C00000"/>
                </a:solidFill>
              </a:rPr>
              <a:t>الاختبارات</a:t>
            </a:r>
            <a:r>
              <a:rPr lang="en-US" b="0" dirty="0"/>
              <a:t/>
            </a:r>
            <a:br>
              <a:rPr lang="en-US" b="0" dirty="0"/>
            </a:br>
            <a:endParaRPr lang="ar-SA" b="0" dirty="0"/>
          </a:p>
        </p:txBody>
      </p:sp>
      <p:sp>
        <p:nvSpPr>
          <p:cNvPr id="33" name="Content Placeholder 2"/>
          <p:cNvSpPr>
            <a:spLocks noGrp="1"/>
          </p:cNvSpPr>
          <p:nvPr>
            <p:ph sz="quarter" idx="13"/>
          </p:nvPr>
        </p:nvSpPr>
        <p:spPr>
          <a:xfrm>
            <a:off x="1259632" y="2060848"/>
            <a:ext cx="6400800" cy="4320480"/>
          </a:xfrm>
        </p:spPr>
        <p:txBody>
          <a:bodyPr>
            <a:noAutofit/>
          </a:bodyPr>
          <a:lstStyle/>
          <a:p>
            <a:pPr marL="45720" indent="0" algn="ctr">
              <a:buNone/>
            </a:pPr>
            <a:r>
              <a:rPr lang="ar-SY" sz="3500" dirty="0" smtClean="0">
                <a:solidFill>
                  <a:srgbClr val="FF33CC"/>
                </a:solidFill>
              </a:rPr>
              <a:t>بعض نماذج الاختبارات</a:t>
            </a:r>
          </a:p>
          <a:p>
            <a:pPr marL="45720" indent="0" algn="ctr">
              <a:buNone/>
            </a:pPr>
            <a:r>
              <a:rPr lang="ar-SY" sz="3500" dirty="0" smtClean="0">
                <a:solidFill>
                  <a:schemeClr val="accent3">
                    <a:lumMod val="50000"/>
                  </a:schemeClr>
                </a:solidFill>
              </a:rPr>
              <a:t>الذكاء </a:t>
            </a:r>
          </a:p>
          <a:p>
            <a:pPr marL="45720" indent="0" algn="ctr">
              <a:buNone/>
            </a:pPr>
            <a:r>
              <a:rPr lang="ar-SY" sz="3500" dirty="0" smtClean="0">
                <a:solidFill>
                  <a:schemeClr val="accent3">
                    <a:lumMod val="50000"/>
                  </a:schemeClr>
                </a:solidFill>
              </a:rPr>
              <a:t>الشخصية </a:t>
            </a:r>
          </a:p>
          <a:p>
            <a:pPr marL="45720" indent="0" algn="ctr">
              <a:buNone/>
            </a:pPr>
            <a:r>
              <a:rPr lang="ar-SY" sz="3500" dirty="0" smtClean="0">
                <a:solidFill>
                  <a:schemeClr val="accent3">
                    <a:lumMod val="50000"/>
                  </a:schemeClr>
                </a:solidFill>
              </a:rPr>
              <a:t>الاستعداد</a:t>
            </a:r>
          </a:p>
          <a:p>
            <a:pPr marL="45720" indent="0" algn="ctr">
              <a:buNone/>
            </a:pPr>
            <a:r>
              <a:rPr lang="ar-SY" sz="3500" dirty="0" smtClean="0">
                <a:solidFill>
                  <a:schemeClr val="accent3">
                    <a:lumMod val="50000"/>
                  </a:schemeClr>
                </a:solidFill>
              </a:rPr>
              <a:t>التحصيل </a:t>
            </a:r>
          </a:p>
          <a:p>
            <a:pPr marL="45720" indent="0" algn="ctr">
              <a:buNone/>
            </a:pPr>
            <a:r>
              <a:rPr lang="ar-SY" sz="3500" dirty="0" smtClean="0">
                <a:solidFill>
                  <a:schemeClr val="accent3">
                    <a:lumMod val="50000"/>
                  </a:schemeClr>
                </a:solidFill>
              </a:rPr>
              <a:t>الميول </a:t>
            </a:r>
          </a:p>
          <a:p>
            <a:pPr marL="45720" indent="0" algn="ctr">
              <a:buNone/>
            </a:pPr>
            <a:endParaRPr lang="ar-SA" sz="3500" dirty="0"/>
          </a:p>
        </p:txBody>
      </p:sp>
    </p:spTree>
    <p:extLst>
      <p:ext uri="{BB962C8B-B14F-4D97-AF65-F5344CB8AC3E}">
        <p14:creationId xmlns:p14="http://schemas.microsoft.com/office/powerpoint/2010/main" val="1376771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3">
                                            <p:txEl>
                                              <p:pRg st="0" end="0"/>
                                            </p:txEl>
                                          </p:spTgt>
                                        </p:tgtEl>
                                        <p:attrNameLst>
                                          <p:attrName>style.visibility</p:attrName>
                                        </p:attrNameLst>
                                      </p:cBhvr>
                                      <p:to>
                                        <p:strVal val="visible"/>
                                      </p:to>
                                    </p:set>
                                    <p:animEffect transition="in" filter="wheel(1)">
                                      <p:cBhvr>
                                        <p:cTn id="12" dur="2000"/>
                                        <p:tgtEl>
                                          <p:spTgt spid="3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3">
                                            <p:txEl>
                                              <p:pRg st="1" end="1"/>
                                            </p:txEl>
                                          </p:spTgt>
                                        </p:tgtEl>
                                        <p:attrNameLst>
                                          <p:attrName>style.visibility</p:attrName>
                                        </p:attrNameLst>
                                      </p:cBhvr>
                                      <p:to>
                                        <p:strVal val="visible"/>
                                      </p:to>
                                    </p:set>
                                    <p:animEffect transition="in" filter="wheel(1)">
                                      <p:cBhvr>
                                        <p:cTn id="17" dur="2000"/>
                                        <p:tgtEl>
                                          <p:spTgt spid="3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3">
                                            <p:txEl>
                                              <p:pRg st="2" end="2"/>
                                            </p:txEl>
                                          </p:spTgt>
                                        </p:tgtEl>
                                        <p:attrNameLst>
                                          <p:attrName>style.visibility</p:attrName>
                                        </p:attrNameLst>
                                      </p:cBhvr>
                                      <p:to>
                                        <p:strVal val="visible"/>
                                      </p:to>
                                    </p:set>
                                    <p:animEffect transition="in" filter="wheel(1)">
                                      <p:cBhvr>
                                        <p:cTn id="22" dur="2000"/>
                                        <p:tgtEl>
                                          <p:spTgt spid="3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3">
                                            <p:txEl>
                                              <p:pRg st="3" end="3"/>
                                            </p:txEl>
                                          </p:spTgt>
                                        </p:tgtEl>
                                        <p:attrNameLst>
                                          <p:attrName>style.visibility</p:attrName>
                                        </p:attrNameLst>
                                      </p:cBhvr>
                                      <p:to>
                                        <p:strVal val="visible"/>
                                      </p:to>
                                    </p:set>
                                    <p:animEffect transition="in" filter="wheel(1)">
                                      <p:cBhvr>
                                        <p:cTn id="27" dur="2000"/>
                                        <p:tgtEl>
                                          <p:spTgt spid="3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3">
                                            <p:txEl>
                                              <p:pRg st="4" end="4"/>
                                            </p:txEl>
                                          </p:spTgt>
                                        </p:tgtEl>
                                        <p:attrNameLst>
                                          <p:attrName>style.visibility</p:attrName>
                                        </p:attrNameLst>
                                      </p:cBhvr>
                                      <p:to>
                                        <p:strVal val="visible"/>
                                      </p:to>
                                    </p:set>
                                    <p:animEffect transition="in" filter="wheel(1)">
                                      <p:cBhvr>
                                        <p:cTn id="32" dur="2000"/>
                                        <p:tgtEl>
                                          <p:spTgt spid="3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3">
                                            <p:txEl>
                                              <p:pRg st="5" end="5"/>
                                            </p:txEl>
                                          </p:spTgt>
                                        </p:tgtEl>
                                        <p:attrNameLst>
                                          <p:attrName>style.visibility</p:attrName>
                                        </p:attrNameLst>
                                      </p:cBhvr>
                                      <p:to>
                                        <p:strVal val="visible"/>
                                      </p:to>
                                    </p:set>
                                    <p:animEffect transition="in" filter="wheel(1)">
                                      <p:cBhvr>
                                        <p:cTn id="37" dur="2000"/>
                                        <p:tgtEl>
                                          <p:spTgt spid="3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20888"/>
            <a:ext cx="8136904" cy="2520280"/>
          </a:xfrm>
        </p:spPr>
        <p:txBody>
          <a:bodyPr>
            <a:normAutofit fontScale="90000"/>
          </a:bodyPr>
          <a:lstStyle/>
          <a:p>
            <a:pPr marL="0" indent="0" algn="ctr">
              <a:buNone/>
            </a:pPr>
            <a:r>
              <a:rPr lang="ar-SA" dirty="0" smtClean="0"/>
              <a:t/>
            </a:r>
            <a:br>
              <a:rPr lang="ar-SA" dirty="0" smtClean="0"/>
            </a:br>
            <a:r>
              <a:rPr lang="ar-SA" dirty="0" smtClean="0">
                <a:solidFill>
                  <a:schemeClr val="accent3">
                    <a:lumMod val="50000"/>
                  </a:schemeClr>
                </a:solidFill>
              </a:rPr>
              <a:t>أبحث </a:t>
            </a:r>
            <a:r>
              <a:rPr lang="ar-SA" dirty="0">
                <a:solidFill>
                  <a:schemeClr val="accent3">
                    <a:lumMod val="50000"/>
                  </a:schemeClr>
                </a:solidFill>
              </a:rPr>
              <a:t>عن اختبارات أخرى و أختبر بها رفاقي؟</a:t>
            </a:r>
            <a:r>
              <a:rPr lang="en-US" dirty="0"/>
              <a:t/>
            </a:r>
            <a:br>
              <a:rPr lang="en-US" dirty="0"/>
            </a:br>
            <a:endParaRPr lang="ar-SA" dirty="0"/>
          </a:p>
        </p:txBody>
      </p:sp>
    </p:spTree>
    <p:extLst>
      <p:ext uri="{BB962C8B-B14F-4D97-AF65-F5344CB8AC3E}">
        <p14:creationId xmlns:p14="http://schemas.microsoft.com/office/powerpoint/2010/main" val="4063446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640" y="0"/>
            <a:ext cx="8917360" cy="1368152"/>
          </a:xfrm>
        </p:spPr>
        <p:txBody>
          <a:bodyPr>
            <a:noAutofit/>
          </a:bodyPr>
          <a:lstStyle/>
          <a:p>
            <a:pPr marL="0" indent="0">
              <a:buNone/>
            </a:pPr>
            <a:r>
              <a:rPr lang="ar-SA" sz="3000" b="1" dirty="0">
                <a:solidFill>
                  <a:schemeClr val="accent3">
                    <a:lumMod val="50000"/>
                  </a:schemeClr>
                </a:solidFill>
              </a:rPr>
              <a:t>نموذج من اختبارات الشخصية (اختبار الخجل) : </a:t>
            </a:r>
            <a:r>
              <a:rPr lang="en-US" sz="3000" dirty="0"/>
              <a:t/>
            </a:r>
            <a:br>
              <a:rPr lang="en-US" sz="3000" dirty="0"/>
            </a:br>
            <a:endParaRPr lang="ar-SA" sz="3000" dirty="0"/>
          </a:p>
        </p:txBody>
      </p:sp>
      <p:graphicFrame>
        <p:nvGraphicFramePr>
          <p:cNvPr id="4" name="Table 3"/>
          <p:cNvGraphicFramePr>
            <a:graphicFrameLocks noGrp="1"/>
          </p:cNvGraphicFramePr>
          <p:nvPr>
            <p:extLst>
              <p:ext uri="{D42A27DB-BD31-4B8C-83A1-F6EECF244321}">
                <p14:modId xmlns:p14="http://schemas.microsoft.com/office/powerpoint/2010/main" val="1821069943"/>
              </p:ext>
            </p:extLst>
          </p:nvPr>
        </p:nvGraphicFramePr>
        <p:xfrm>
          <a:off x="1" y="980728"/>
          <a:ext cx="9143998" cy="5877273"/>
        </p:xfrm>
        <a:graphic>
          <a:graphicData uri="http://schemas.openxmlformats.org/drawingml/2006/table">
            <a:tbl>
              <a:tblPr rtl="1" firstRow="1" firstCol="1" bandRow="1">
                <a:tableStyleId>{5C22544A-7EE6-4342-B048-85BDC9FD1C3A}</a:tableStyleId>
              </a:tblPr>
              <a:tblGrid>
                <a:gridCol w="4466047">
                  <a:extLst>
                    <a:ext uri="{9D8B030D-6E8A-4147-A177-3AD203B41FA5}">
                      <a16:colId xmlns:a16="http://schemas.microsoft.com/office/drawing/2014/main" val="20000"/>
                    </a:ext>
                  </a:extLst>
                </a:gridCol>
                <a:gridCol w="1002858">
                  <a:extLst>
                    <a:ext uri="{9D8B030D-6E8A-4147-A177-3AD203B41FA5}">
                      <a16:colId xmlns:a16="http://schemas.microsoft.com/office/drawing/2014/main" val="20001"/>
                    </a:ext>
                  </a:extLst>
                </a:gridCol>
                <a:gridCol w="1222156">
                  <a:extLst>
                    <a:ext uri="{9D8B030D-6E8A-4147-A177-3AD203B41FA5}">
                      <a16:colId xmlns:a16="http://schemas.microsoft.com/office/drawing/2014/main" val="20002"/>
                    </a:ext>
                  </a:extLst>
                </a:gridCol>
                <a:gridCol w="1048443">
                  <a:extLst>
                    <a:ext uri="{9D8B030D-6E8A-4147-A177-3AD203B41FA5}">
                      <a16:colId xmlns:a16="http://schemas.microsoft.com/office/drawing/2014/main" val="20003"/>
                    </a:ext>
                  </a:extLst>
                </a:gridCol>
                <a:gridCol w="1404494">
                  <a:extLst>
                    <a:ext uri="{9D8B030D-6E8A-4147-A177-3AD203B41FA5}">
                      <a16:colId xmlns:a16="http://schemas.microsoft.com/office/drawing/2014/main" val="20004"/>
                    </a:ext>
                  </a:extLst>
                </a:gridCol>
              </a:tblGrid>
              <a:tr h="991104">
                <a:tc>
                  <a:txBody>
                    <a:bodyPr/>
                    <a:lstStyle/>
                    <a:p>
                      <a:pPr algn="r" rtl="1">
                        <a:lnSpc>
                          <a:spcPct val="115000"/>
                        </a:lnSpc>
                        <a:spcAft>
                          <a:spcPts val="1000"/>
                        </a:spcAft>
                        <a:tabLst>
                          <a:tab pos="1883410" algn="l"/>
                        </a:tabLst>
                      </a:pPr>
                      <a:r>
                        <a:rPr lang="ar-SA" sz="1900" dirty="0">
                          <a:solidFill>
                            <a:srgbClr val="66FF33"/>
                          </a:solidFill>
                          <a:effectLst/>
                        </a:rPr>
                        <a:t>هل تخشى من الغرباء والأماكن المزدحمة؟</a:t>
                      </a:r>
                      <a:endParaRPr lang="en-US" sz="1900" dirty="0">
                        <a:solidFill>
                          <a:srgbClr val="66FF33"/>
                        </a:solidFill>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dirty="0">
                          <a:solidFill>
                            <a:srgbClr val="FFFF00"/>
                          </a:solidFill>
                          <a:effectLst/>
                        </a:rPr>
                        <a:t>دائماً</a:t>
                      </a:r>
                      <a:r>
                        <a:rPr lang="ar-SA" sz="1900" dirty="0">
                          <a:solidFill>
                            <a:srgbClr val="FF33CC"/>
                          </a:solidFill>
                          <a:effectLst/>
                        </a:rPr>
                        <a:t> </a:t>
                      </a:r>
                      <a:endParaRPr lang="en-US" sz="1900" dirty="0">
                        <a:solidFill>
                          <a:srgbClr val="FF33CC"/>
                        </a:solidFill>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dirty="0">
                          <a:solidFill>
                            <a:srgbClr val="FFC000"/>
                          </a:solidFill>
                          <a:effectLst/>
                        </a:rPr>
                        <a:t>أحياناً</a:t>
                      </a:r>
                      <a:endParaRPr lang="en-US" sz="1900" dirty="0">
                        <a:solidFill>
                          <a:srgbClr val="FFC000"/>
                        </a:solidFill>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Y" sz="1900" dirty="0">
                          <a:solidFill>
                            <a:srgbClr val="FFFF00"/>
                          </a:solidFill>
                          <a:effectLst/>
                        </a:rPr>
                        <a:t>نادراً</a:t>
                      </a:r>
                      <a:endParaRPr lang="en-US" sz="1900" dirty="0">
                        <a:solidFill>
                          <a:srgbClr val="FFFF00"/>
                        </a:solidFill>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dirty="0">
                          <a:solidFill>
                            <a:srgbClr val="FFC000"/>
                          </a:solidFill>
                          <a:effectLst/>
                        </a:rPr>
                        <a:t>أبداً</a:t>
                      </a:r>
                      <a:endParaRPr lang="en-US" sz="1900" dirty="0">
                        <a:solidFill>
                          <a:srgbClr val="FFC000"/>
                        </a:solidFill>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797865">
                <a:tc>
                  <a:txBody>
                    <a:bodyPr/>
                    <a:lstStyle/>
                    <a:p>
                      <a:pPr algn="r" rtl="1">
                        <a:lnSpc>
                          <a:spcPct val="115000"/>
                        </a:lnSpc>
                        <a:spcAft>
                          <a:spcPts val="1000"/>
                        </a:spcAft>
                        <a:tabLst>
                          <a:tab pos="1883410" algn="l"/>
                        </a:tabLst>
                      </a:pPr>
                      <a:r>
                        <a:rPr lang="ar-SA" sz="1900" dirty="0">
                          <a:solidFill>
                            <a:srgbClr val="FFFF00"/>
                          </a:solidFill>
                          <a:effectLst/>
                        </a:rPr>
                        <a:t>هل تشعر بالقلق أثناء الحديث مع شخص اكبر منك؟</a:t>
                      </a:r>
                      <a:endParaRPr lang="en-US" sz="1900" dirty="0">
                        <a:solidFill>
                          <a:srgbClr val="FFFF00"/>
                        </a:solidFill>
                        <a:effectLst/>
                        <a:latin typeface="Calibri"/>
                        <a:ea typeface="Calibri"/>
                        <a:cs typeface="Arial"/>
                      </a:endParaRPr>
                    </a:p>
                  </a:txBody>
                  <a:tcPr marL="68580" marR="68580" marT="0" marB="0">
                    <a:solidFill>
                      <a:srgbClr val="FF33CC"/>
                    </a:solidFill>
                  </a:tcPr>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dirty="0">
                          <a:effectLst/>
                        </a:rPr>
                        <a:t> </a:t>
                      </a:r>
                      <a:endParaRPr lang="en-US" sz="1900" dirty="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extLst>
                  <a:ext uri="{0D108BD9-81ED-4DB2-BD59-A6C34878D82A}">
                    <a16:rowId xmlns:a16="http://schemas.microsoft.com/office/drawing/2014/main" val="10001"/>
                  </a:ext>
                </a:extLst>
              </a:tr>
              <a:tr h="1114992">
                <a:tc>
                  <a:txBody>
                    <a:bodyPr/>
                    <a:lstStyle/>
                    <a:p>
                      <a:pPr algn="r" rtl="1">
                        <a:lnSpc>
                          <a:spcPct val="115000"/>
                        </a:lnSpc>
                        <a:spcAft>
                          <a:spcPts val="1000"/>
                        </a:spcAft>
                        <a:tabLst>
                          <a:tab pos="1883410" algn="l"/>
                        </a:tabLst>
                      </a:pPr>
                      <a:r>
                        <a:rPr lang="ar-SA" sz="1900" dirty="0">
                          <a:solidFill>
                            <a:srgbClr val="FFFF00"/>
                          </a:solidFill>
                          <a:effectLst/>
                        </a:rPr>
                        <a:t>هل تشعر بالاضطراب عندما تجيب عن أحد الأسئلة أمام رفاقك </a:t>
                      </a:r>
                      <a:endParaRPr lang="en-US" sz="1900" dirty="0">
                        <a:solidFill>
                          <a:srgbClr val="FFFF00"/>
                        </a:solidFill>
                        <a:effectLst/>
                        <a:latin typeface="Calibri"/>
                        <a:ea typeface="Calibri"/>
                        <a:cs typeface="Arial"/>
                      </a:endParaRPr>
                    </a:p>
                  </a:txBody>
                  <a:tcPr marL="68580" marR="68580" marT="0" marB="0">
                    <a:solidFill>
                      <a:srgbClr val="FF33CC"/>
                    </a:solidFill>
                  </a:tcPr>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extLst>
                  <a:ext uri="{0D108BD9-81ED-4DB2-BD59-A6C34878D82A}">
                    <a16:rowId xmlns:a16="http://schemas.microsoft.com/office/drawing/2014/main" val="10002"/>
                  </a:ext>
                </a:extLst>
              </a:tr>
              <a:tr h="743328">
                <a:tc>
                  <a:txBody>
                    <a:bodyPr/>
                    <a:lstStyle/>
                    <a:p>
                      <a:pPr algn="r" rtl="1">
                        <a:lnSpc>
                          <a:spcPct val="115000"/>
                        </a:lnSpc>
                        <a:spcAft>
                          <a:spcPts val="1000"/>
                        </a:spcAft>
                        <a:tabLst>
                          <a:tab pos="1883410" algn="l"/>
                        </a:tabLst>
                      </a:pPr>
                      <a:r>
                        <a:rPr lang="ar-SA" sz="1900" dirty="0">
                          <a:solidFill>
                            <a:srgbClr val="FFFF00"/>
                          </a:solidFill>
                          <a:effectLst/>
                        </a:rPr>
                        <a:t>هل تحتاج إلى شخص يساندك؟ </a:t>
                      </a:r>
                      <a:endParaRPr lang="en-US" sz="1900" dirty="0">
                        <a:solidFill>
                          <a:srgbClr val="FFFF00"/>
                        </a:solidFill>
                        <a:effectLst/>
                        <a:latin typeface="Calibri"/>
                        <a:ea typeface="Calibri"/>
                        <a:cs typeface="Arial"/>
                      </a:endParaRPr>
                    </a:p>
                  </a:txBody>
                  <a:tcPr marL="68580" marR="68580" marT="0" marB="0">
                    <a:solidFill>
                      <a:srgbClr val="FF33CC"/>
                    </a:solidFill>
                  </a:tcPr>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extLst>
                  <a:ext uri="{0D108BD9-81ED-4DB2-BD59-A6C34878D82A}">
                    <a16:rowId xmlns:a16="http://schemas.microsoft.com/office/drawing/2014/main" val="10003"/>
                  </a:ext>
                </a:extLst>
              </a:tr>
              <a:tr h="743328">
                <a:tc>
                  <a:txBody>
                    <a:bodyPr/>
                    <a:lstStyle/>
                    <a:p>
                      <a:pPr algn="r" rtl="1">
                        <a:lnSpc>
                          <a:spcPct val="115000"/>
                        </a:lnSpc>
                        <a:spcAft>
                          <a:spcPts val="1000"/>
                        </a:spcAft>
                        <a:tabLst>
                          <a:tab pos="1883410" algn="l"/>
                        </a:tabLst>
                      </a:pPr>
                      <a:r>
                        <a:rPr lang="ar-SA" sz="1900" dirty="0">
                          <a:solidFill>
                            <a:srgbClr val="FFFF00"/>
                          </a:solidFill>
                          <a:effectLst/>
                        </a:rPr>
                        <a:t>ينتابك الحزن والخوف أثناء الحفلات؟</a:t>
                      </a:r>
                      <a:endParaRPr lang="en-US" sz="1900" dirty="0">
                        <a:solidFill>
                          <a:srgbClr val="FFFF00"/>
                        </a:solidFill>
                        <a:effectLst/>
                        <a:latin typeface="Calibri"/>
                        <a:ea typeface="Calibri"/>
                        <a:cs typeface="Arial"/>
                      </a:endParaRPr>
                    </a:p>
                  </a:txBody>
                  <a:tcPr marL="68580" marR="68580" marT="0" marB="0">
                    <a:solidFill>
                      <a:srgbClr val="FF33CC"/>
                    </a:solidFill>
                  </a:tcPr>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extLst>
                  <a:ext uri="{0D108BD9-81ED-4DB2-BD59-A6C34878D82A}">
                    <a16:rowId xmlns:a16="http://schemas.microsoft.com/office/drawing/2014/main" val="10004"/>
                  </a:ext>
                </a:extLst>
              </a:tr>
              <a:tr h="743328">
                <a:tc>
                  <a:txBody>
                    <a:bodyPr/>
                    <a:lstStyle/>
                    <a:p>
                      <a:pPr algn="r" rtl="1">
                        <a:lnSpc>
                          <a:spcPct val="115000"/>
                        </a:lnSpc>
                        <a:spcAft>
                          <a:spcPts val="1000"/>
                        </a:spcAft>
                        <a:tabLst>
                          <a:tab pos="1883410" algn="l"/>
                        </a:tabLst>
                      </a:pPr>
                      <a:r>
                        <a:rPr lang="ar-SA" sz="1900" dirty="0">
                          <a:solidFill>
                            <a:srgbClr val="FFFF00"/>
                          </a:solidFill>
                          <a:effectLst/>
                        </a:rPr>
                        <a:t>أستطيع التعبير عن مشاعري في أي وقت</a:t>
                      </a:r>
                      <a:endParaRPr lang="en-US" sz="1900" dirty="0">
                        <a:solidFill>
                          <a:srgbClr val="FFFF00"/>
                        </a:solidFill>
                        <a:effectLst/>
                        <a:latin typeface="Calibri"/>
                        <a:ea typeface="Calibri"/>
                        <a:cs typeface="Arial"/>
                      </a:endParaRPr>
                    </a:p>
                  </a:txBody>
                  <a:tcPr marL="68580" marR="68580" marT="0" marB="0">
                    <a:solidFill>
                      <a:srgbClr val="FF33CC"/>
                    </a:solidFill>
                  </a:tcPr>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extLst>
                  <a:ext uri="{0D108BD9-81ED-4DB2-BD59-A6C34878D82A}">
                    <a16:rowId xmlns:a16="http://schemas.microsoft.com/office/drawing/2014/main" val="10005"/>
                  </a:ext>
                </a:extLst>
              </a:tr>
              <a:tr h="743328">
                <a:tc>
                  <a:txBody>
                    <a:bodyPr/>
                    <a:lstStyle/>
                    <a:p>
                      <a:pPr algn="r" rtl="1">
                        <a:lnSpc>
                          <a:spcPct val="115000"/>
                        </a:lnSpc>
                        <a:spcAft>
                          <a:spcPts val="1000"/>
                        </a:spcAft>
                        <a:tabLst>
                          <a:tab pos="1883410" algn="l"/>
                        </a:tabLst>
                      </a:pPr>
                      <a:r>
                        <a:rPr lang="ar-SA" sz="1900" dirty="0">
                          <a:solidFill>
                            <a:srgbClr val="FFFF00"/>
                          </a:solidFill>
                          <a:effectLst/>
                        </a:rPr>
                        <a:t>عندما </a:t>
                      </a:r>
                      <a:r>
                        <a:rPr lang="ar-SA" sz="1900" dirty="0" err="1">
                          <a:solidFill>
                            <a:srgbClr val="FFFF00"/>
                          </a:solidFill>
                          <a:effectLst/>
                        </a:rPr>
                        <a:t>يواجهني</a:t>
                      </a:r>
                      <a:r>
                        <a:rPr lang="ar-SA" sz="1900" dirty="0">
                          <a:solidFill>
                            <a:srgbClr val="FFFF00"/>
                          </a:solidFill>
                          <a:effectLst/>
                        </a:rPr>
                        <a:t> سؤال مفاجئ أستطيع الإجابة</a:t>
                      </a:r>
                      <a:endParaRPr lang="en-US" sz="1900" dirty="0">
                        <a:solidFill>
                          <a:srgbClr val="FFFF00"/>
                        </a:solidFill>
                        <a:effectLst/>
                        <a:latin typeface="Calibri"/>
                        <a:ea typeface="Calibri"/>
                        <a:cs typeface="Arial"/>
                      </a:endParaRPr>
                    </a:p>
                  </a:txBody>
                  <a:tcPr marL="68580" marR="68580" marT="0" marB="0">
                    <a:solidFill>
                      <a:srgbClr val="FF33CC"/>
                    </a:solidFill>
                  </a:tcPr>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a:effectLst/>
                        </a:rPr>
                        <a:t> </a:t>
                      </a:r>
                      <a:endParaRPr lang="en-US" sz="1900">
                        <a:effectLst/>
                        <a:latin typeface="Calibri"/>
                        <a:ea typeface="Calibri"/>
                        <a:cs typeface="Arial"/>
                      </a:endParaRPr>
                    </a:p>
                  </a:txBody>
                  <a:tcPr marL="68580" marR="68580" marT="0" marB="0"/>
                </a:tc>
                <a:tc>
                  <a:txBody>
                    <a:bodyPr/>
                    <a:lstStyle/>
                    <a:p>
                      <a:pPr algn="r" rtl="1">
                        <a:lnSpc>
                          <a:spcPct val="115000"/>
                        </a:lnSpc>
                        <a:spcAft>
                          <a:spcPts val="1000"/>
                        </a:spcAft>
                        <a:tabLst>
                          <a:tab pos="1883410" algn="l"/>
                        </a:tabLst>
                      </a:pPr>
                      <a:r>
                        <a:rPr lang="ar-SA" sz="1900" dirty="0">
                          <a:effectLst/>
                        </a:rPr>
                        <a:t> </a:t>
                      </a:r>
                      <a:endParaRPr lang="en-US" sz="1900" dirty="0">
                        <a:effectLst/>
                        <a:latin typeface="Calibri"/>
                        <a:ea typeface="Calibri"/>
                        <a:cs typeface="Arial"/>
                      </a:endParaRPr>
                    </a:p>
                  </a:txBody>
                  <a:tcPr marL="68580" marR="68580" marT="0" marB="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215867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83568" y="836712"/>
            <a:ext cx="7543800" cy="5361776"/>
          </a:xfrm>
        </p:spPr>
        <p:txBody>
          <a:bodyPr>
            <a:noAutofit/>
          </a:bodyPr>
          <a:lstStyle/>
          <a:p>
            <a:pPr marL="0" indent="0" algn="ctr">
              <a:buNone/>
            </a:pPr>
            <a:r>
              <a:rPr lang="ar-SA" sz="3800" b="1" dirty="0" smtClean="0">
                <a:solidFill>
                  <a:srgbClr val="FF0000"/>
                </a:solidFill>
              </a:rPr>
              <a:t>العينات</a:t>
            </a:r>
            <a:endParaRPr lang="en-US" sz="3800" dirty="0">
              <a:solidFill>
                <a:srgbClr val="FF0000"/>
              </a:solidFill>
            </a:endParaRPr>
          </a:p>
          <a:p>
            <a:pPr marL="0" indent="0" algn="ctr">
              <a:buNone/>
            </a:pPr>
            <a:r>
              <a:rPr lang="ar-SA" sz="3800" dirty="0">
                <a:solidFill>
                  <a:schemeClr val="accent6">
                    <a:lumMod val="75000"/>
                  </a:schemeClr>
                </a:solidFill>
              </a:rPr>
              <a:t>تعريف العينة : </a:t>
            </a:r>
            <a:r>
              <a:rPr lang="ar-SA" sz="3800" dirty="0">
                <a:solidFill>
                  <a:srgbClr val="FF33CC"/>
                </a:solidFill>
              </a:rPr>
              <a:t>مجموعة جزئية من مجتمع البحث تمثل عناصر المجتمع ، ويمكن تعميم نتائج تلك العينة على المجتمع بأكمله ، يلجأ الباحث للعينة لأن دراسة المجتمع الأصلية تتطلب جهداً ووقتاً وتكاليف مادية كبيرة.</a:t>
            </a:r>
            <a:endParaRPr lang="en-US" sz="3800" dirty="0">
              <a:solidFill>
                <a:srgbClr val="FF33CC"/>
              </a:solidFill>
            </a:endParaRPr>
          </a:p>
          <a:p>
            <a:pPr marL="0" indent="0" algn="ctr">
              <a:buNone/>
            </a:pPr>
            <a:endParaRPr lang="ar-SA" sz="3800" dirty="0"/>
          </a:p>
        </p:txBody>
      </p:sp>
    </p:spTree>
    <p:extLst>
      <p:ext uri="{BB962C8B-B14F-4D97-AF65-F5344CB8AC3E}">
        <p14:creationId xmlns:p14="http://schemas.microsoft.com/office/powerpoint/2010/main" val="4120355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1882775" algn="l"/>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10"/>
          <p:cNvSpPr>
            <a:spLocks noChangeArrowheads="1"/>
          </p:cNvSpPr>
          <p:nvPr/>
        </p:nvSpPr>
        <p:spPr bwMode="auto">
          <a:xfrm>
            <a:off x="0" y="45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1882775" algn="l"/>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2" name="Diagram 1"/>
          <p:cNvGraphicFramePr/>
          <p:nvPr>
            <p:extLst>
              <p:ext uri="{D42A27DB-BD31-4B8C-83A1-F6EECF244321}">
                <p14:modId xmlns:p14="http://schemas.microsoft.com/office/powerpoint/2010/main" val="2817138527"/>
              </p:ext>
            </p:extLst>
          </p:nvPr>
        </p:nvGraphicFramePr>
        <p:xfrm>
          <a:off x="0" y="0"/>
          <a:ext cx="8820472" cy="6597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8015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331640" y="1196752"/>
            <a:ext cx="6400800" cy="3777600"/>
          </a:xfrm>
        </p:spPr>
        <p:txBody>
          <a:bodyPr>
            <a:normAutofit/>
          </a:bodyPr>
          <a:lstStyle/>
          <a:p>
            <a:pPr marL="0" indent="0" algn="ctr">
              <a:buNone/>
            </a:pPr>
            <a:endParaRPr lang="ar-SA" sz="4000" dirty="0" smtClean="0"/>
          </a:p>
          <a:p>
            <a:pPr marL="0" indent="0" algn="ctr">
              <a:buNone/>
            </a:pPr>
            <a:r>
              <a:rPr lang="ar-SA" sz="4000" dirty="0" smtClean="0">
                <a:solidFill>
                  <a:schemeClr val="accent3">
                    <a:lumMod val="50000"/>
                  </a:schemeClr>
                </a:solidFill>
              </a:rPr>
              <a:t>نشاط</a:t>
            </a:r>
          </a:p>
          <a:p>
            <a:pPr marL="0" indent="0" algn="ctr">
              <a:buNone/>
            </a:pPr>
            <a:r>
              <a:rPr lang="ar-SA" sz="4000" b="1" dirty="0">
                <a:solidFill>
                  <a:srgbClr val="7030A0"/>
                </a:solidFill>
              </a:rPr>
              <a:t>أتعاون مع رفاقي وابحث عن أمثلة لكل عينة؟ </a:t>
            </a:r>
            <a:endParaRPr lang="en-US" sz="4000" dirty="0">
              <a:solidFill>
                <a:srgbClr val="7030A0"/>
              </a:solidFill>
            </a:endParaRPr>
          </a:p>
          <a:p>
            <a:pPr marL="0" indent="0" algn="ctr">
              <a:buNone/>
            </a:pPr>
            <a:endParaRPr lang="ar-SA" sz="4000" dirty="0"/>
          </a:p>
        </p:txBody>
      </p:sp>
    </p:spTree>
    <p:extLst>
      <p:ext uri="{BB962C8B-B14F-4D97-AF65-F5344CB8AC3E}">
        <p14:creationId xmlns:p14="http://schemas.microsoft.com/office/powerpoint/2010/main" val="3442443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4048"/>
            <a:ext cx="8820472" cy="6862047"/>
          </a:xfrm>
        </p:spPr>
        <p:txBody>
          <a:bodyPr>
            <a:noAutofit/>
          </a:bodyPr>
          <a:lstStyle/>
          <a:p>
            <a:pPr marL="0" indent="0" algn="ctr">
              <a:buNone/>
            </a:pPr>
            <a:r>
              <a:rPr lang="ar-SA" sz="2800" b="1" u="sng" dirty="0">
                <a:solidFill>
                  <a:srgbClr val="7030A0"/>
                </a:solidFill>
              </a:rPr>
              <a:t>التقويم :</a:t>
            </a:r>
            <a:endParaRPr lang="en-US" sz="2800" dirty="0">
              <a:solidFill>
                <a:srgbClr val="7030A0"/>
              </a:solidFill>
            </a:endParaRPr>
          </a:p>
          <a:p>
            <a:pPr marL="0" indent="0" algn="ctr">
              <a:buNone/>
            </a:pPr>
            <a:r>
              <a:rPr lang="ar-SA" sz="2800" b="1" dirty="0">
                <a:solidFill>
                  <a:srgbClr val="FF33CC"/>
                </a:solidFill>
              </a:rPr>
              <a:t>أولا: أكمل العبارات الآتية :</a:t>
            </a:r>
            <a:endParaRPr lang="en-US" sz="2800" dirty="0">
              <a:solidFill>
                <a:srgbClr val="FF33CC"/>
              </a:solidFill>
            </a:endParaRPr>
          </a:p>
          <a:p>
            <a:pPr marL="0" indent="0" algn="ctr">
              <a:buNone/>
            </a:pPr>
            <a:r>
              <a:rPr lang="ar-SA" sz="2800" b="1" dirty="0">
                <a:solidFill>
                  <a:srgbClr val="C00000"/>
                </a:solidFill>
              </a:rPr>
              <a:t>للملاحظة نوعان </a:t>
            </a:r>
            <a:r>
              <a:rPr lang="ar-SA" sz="2800" b="1" dirty="0" smtClean="0">
                <a:solidFill>
                  <a:srgbClr val="C00000"/>
                </a:solidFill>
              </a:rPr>
              <a:t>:</a:t>
            </a:r>
          </a:p>
          <a:p>
            <a:pPr marL="0" indent="0" algn="ctr">
              <a:buNone/>
            </a:pPr>
            <a:r>
              <a:rPr lang="ar-SA" sz="2800" b="1" dirty="0" smtClean="0">
                <a:solidFill>
                  <a:srgbClr val="C00000"/>
                </a:solidFill>
              </a:rPr>
              <a:t> 1- ..................................................</a:t>
            </a:r>
            <a:endParaRPr lang="en-US" sz="2800" b="1" dirty="0">
              <a:solidFill>
                <a:srgbClr val="C00000"/>
              </a:solidFill>
            </a:endParaRPr>
          </a:p>
          <a:p>
            <a:pPr marL="0" indent="0">
              <a:buNone/>
            </a:pPr>
            <a:r>
              <a:rPr lang="ar-SA" sz="2800" b="1" dirty="0">
                <a:solidFill>
                  <a:srgbClr val="C00000"/>
                </a:solidFill>
              </a:rPr>
              <a:t>      </a:t>
            </a:r>
            <a:r>
              <a:rPr lang="ar-SA" sz="2800" b="1" dirty="0" smtClean="0">
                <a:solidFill>
                  <a:srgbClr val="C00000"/>
                </a:solidFill>
              </a:rPr>
              <a:t>    2 - ..................................................</a:t>
            </a:r>
            <a:endParaRPr lang="en-US" sz="2800" b="1" dirty="0">
              <a:solidFill>
                <a:srgbClr val="C00000"/>
              </a:solidFill>
            </a:endParaRPr>
          </a:p>
          <a:p>
            <a:pPr marL="0" indent="0" algn="ctr">
              <a:buNone/>
            </a:pPr>
            <a:r>
              <a:rPr lang="ar-SA" sz="2800" b="1" dirty="0">
                <a:solidFill>
                  <a:srgbClr val="FF33CC"/>
                </a:solidFill>
              </a:rPr>
              <a:t>المقابلة</a:t>
            </a:r>
            <a:r>
              <a:rPr lang="ar-SA" sz="2800" b="1" dirty="0" smtClean="0">
                <a:solidFill>
                  <a:srgbClr val="FF33CC"/>
                </a:solidFill>
              </a:rPr>
              <a:t>:</a:t>
            </a:r>
          </a:p>
          <a:p>
            <a:pPr marL="0" indent="0" algn="ctr">
              <a:buNone/>
            </a:pPr>
            <a:r>
              <a:rPr lang="ar-SA" sz="2800" b="1" dirty="0" smtClean="0">
                <a:solidFill>
                  <a:srgbClr val="FF0000"/>
                </a:solidFill>
              </a:rPr>
              <a:t>هي....................................................</a:t>
            </a:r>
            <a:endParaRPr lang="en-US" sz="2800" b="1" dirty="0">
              <a:solidFill>
                <a:srgbClr val="FF0000"/>
              </a:solidFill>
            </a:endParaRPr>
          </a:p>
          <a:p>
            <a:pPr marL="0" indent="0" algn="ctr">
              <a:buNone/>
            </a:pPr>
            <a:r>
              <a:rPr lang="ar-SA" sz="2800" b="1" dirty="0">
                <a:solidFill>
                  <a:srgbClr val="FF0000"/>
                </a:solidFill>
              </a:rPr>
              <a:t>الاستبيان المفتوح يتضمن أسئلة :</a:t>
            </a:r>
            <a:endParaRPr lang="en-US" sz="2800" dirty="0">
              <a:solidFill>
                <a:srgbClr val="FF0000"/>
              </a:solidFill>
            </a:endParaRPr>
          </a:p>
          <a:p>
            <a:pPr marL="0" lvl="0" indent="0" algn="ctr">
              <a:buNone/>
            </a:pPr>
            <a:r>
              <a:rPr lang="ar-SA" sz="2600" dirty="0" smtClean="0">
                <a:solidFill>
                  <a:srgbClr val="00B050"/>
                </a:solidFill>
              </a:rPr>
              <a:t>1-أسئلة </a:t>
            </a:r>
            <a:r>
              <a:rPr lang="ar-SA" sz="2600" dirty="0">
                <a:solidFill>
                  <a:srgbClr val="00B050"/>
                </a:solidFill>
              </a:rPr>
              <a:t>مغلقة      </a:t>
            </a:r>
            <a:r>
              <a:rPr lang="ar-SA" sz="2600" dirty="0">
                <a:solidFill>
                  <a:srgbClr val="FF33CC"/>
                </a:solidFill>
              </a:rPr>
              <a:t>2- أسئلة مفتوحة ومغلقة معا   </a:t>
            </a:r>
            <a:r>
              <a:rPr lang="ar-SA" sz="2600" dirty="0">
                <a:solidFill>
                  <a:srgbClr val="00B050"/>
                </a:solidFill>
              </a:rPr>
              <a:t>3- أسئلة مصورة  </a:t>
            </a:r>
            <a:r>
              <a:rPr lang="ar-SA" sz="2600" dirty="0">
                <a:solidFill>
                  <a:srgbClr val="FF33CC"/>
                </a:solidFill>
              </a:rPr>
              <a:t>4- أسئلة مفتوحة فقط</a:t>
            </a:r>
            <a:endParaRPr lang="en-US" sz="2600" dirty="0">
              <a:solidFill>
                <a:srgbClr val="FF33CC"/>
              </a:solidFill>
            </a:endParaRPr>
          </a:p>
          <a:p>
            <a:pPr marL="0" lvl="0" indent="0" algn="ctr">
              <a:buNone/>
            </a:pPr>
            <a:r>
              <a:rPr lang="ar-SA" sz="2600" b="1" dirty="0">
                <a:solidFill>
                  <a:srgbClr val="FF0000"/>
                </a:solidFill>
              </a:rPr>
              <a:t>العينة الحصصية من العينات </a:t>
            </a:r>
            <a:endParaRPr lang="en-US" sz="2600" b="1" dirty="0">
              <a:solidFill>
                <a:srgbClr val="FF0000"/>
              </a:solidFill>
            </a:endParaRPr>
          </a:p>
          <a:p>
            <a:pPr marL="0" indent="0" algn="ctr">
              <a:buNone/>
            </a:pPr>
            <a:r>
              <a:rPr lang="ar-SA" sz="2600" dirty="0" smtClean="0">
                <a:solidFill>
                  <a:srgbClr val="FF33CC"/>
                </a:solidFill>
              </a:rPr>
              <a:t>1- العشوائية      </a:t>
            </a:r>
            <a:r>
              <a:rPr lang="ar-SA" sz="2600" dirty="0"/>
              <a:t>2 - المقصودة      </a:t>
            </a:r>
            <a:r>
              <a:rPr lang="ar-SA" sz="2600" dirty="0" smtClean="0">
                <a:solidFill>
                  <a:srgbClr val="FF33CC"/>
                </a:solidFill>
              </a:rPr>
              <a:t>3-العينات العشوائية</a:t>
            </a:r>
          </a:p>
          <a:p>
            <a:pPr marL="0" indent="0" algn="ctr">
              <a:buNone/>
            </a:pPr>
            <a:r>
              <a:rPr lang="ar-SA" sz="2600" dirty="0" smtClean="0"/>
              <a:t> 4- المقصودة </a:t>
            </a:r>
            <a:r>
              <a:rPr lang="ar-SA" sz="2600" dirty="0"/>
              <a:t>معا </a:t>
            </a:r>
          </a:p>
        </p:txBody>
      </p:sp>
    </p:spTree>
    <p:extLst>
      <p:ext uri="{BB962C8B-B14F-4D97-AF65-F5344CB8AC3E}">
        <p14:creationId xmlns:p14="http://schemas.microsoft.com/office/powerpoint/2010/main" val="345999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wipe(down)">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188640"/>
            <a:ext cx="9144000" cy="6801936"/>
          </a:xfrm>
        </p:spPr>
        <p:txBody>
          <a:bodyPr>
            <a:noAutofit/>
          </a:bodyPr>
          <a:lstStyle/>
          <a:p>
            <a:pPr marL="0" indent="0" algn="ctr">
              <a:buNone/>
            </a:pPr>
            <a:r>
              <a:rPr lang="ar-SA" sz="3000" b="1" dirty="0">
                <a:solidFill>
                  <a:srgbClr val="FF33CC"/>
                </a:solidFill>
              </a:rPr>
              <a:t>ثانيا:</a:t>
            </a:r>
            <a:r>
              <a:rPr lang="ar-SA" sz="3000" dirty="0">
                <a:solidFill>
                  <a:srgbClr val="FF33CC"/>
                </a:solidFill>
              </a:rPr>
              <a:t> أضع صح أمام العبارات الصحيحة وخطأ أمام العبارات </a:t>
            </a:r>
            <a:r>
              <a:rPr lang="ar-SA" sz="3000" dirty="0" smtClean="0">
                <a:solidFill>
                  <a:srgbClr val="FF33CC"/>
                </a:solidFill>
              </a:rPr>
              <a:t>الخطأ :</a:t>
            </a:r>
            <a:endParaRPr lang="en-US" sz="3000" dirty="0">
              <a:solidFill>
                <a:srgbClr val="FF33CC"/>
              </a:solidFill>
            </a:endParaRPr>
          </a:p>
          <a:p>
            <a:pPr marL="0" lvl="0" indent="0" algn="ctr">
              <a:buNone/>
            </a:pPr>
            <a:r>
              <a:rPr lang="ar-SA" sz="3000" dirty="0">
                <a:solidFill>
                  <a:srgbClr val="0070C0"/>
                </a:solidFill>
              </a:rPr>
              <a:t>يُستَخدم الاستبيان لتعرف الآراء والاتجاهات والمواقف.</a:t>
            </a:r>
            <a:endParaRPr lang="en-US" sz="3000" dirty="0">
              <a:solidFill>
                <a:srgbClr val="0070C0"/>
              </a:solidFill>
            </a:endParaRPr>
          </a:p>
          <a:p>
            <a:pPr marL="0" lvl="0" indent="0" algn="ctr">
              <a:buNone/>
            </a:pPr>
            <a:r>
              <a:rPr lang="ar-SA" sz="3000" dirty="0">
                <a:solidFill>
                  <a:srgbClr val="0070C0"/>
                </a:solidFill>
              </a:rPr>
              <a:t>الملاحظة العلمية تعتمد على الحواس.</a:t>
            </a:r>
            <a:endParaRPr lang="en-US" sz="3000" dirty="0">
              <a:solidFill>
                <a:srgbClr val="0070C0"/>
              </a:solidFill>
            </a:endParaRPr>
          </a:p>
          <a:p>
            <a:pPr marL="0" indent="0" algn="ctr">
              <a:buNone/>
            </a:pPr>
            <a:r>
              <a:rPr lang="ar-SA" sz="3000" b="1" dirty="0">
                <a:solidFill>
                  <a:srgbClr val="FF33CC"/>
                </a:solidFill>
              </a:rPr>
              <a:t>ثالثا:</a:t>
            </a:r>
            <a:r>
              <a:rPr lang="ar-SA" sz="3000" dirty="0">
                <a:solidFill>
                  <a:srgbClr val="FF33CC"/>
                </a:solidFill>
              </a:rPr>
              <a:t> يلجأ الباحث للعينة ،علل ؟ </a:t>
            </a:r>
            <a:endParaRPr lang="en-US" sz="3000" dirty="0">
              <a:solidFill>
                <a:srgbClr val="FF33CC"/>
              </a:solidFill>
            </a:endParaRPr>
          </a:p>
          <a:p>
            <a:pPr marL="0" indent="0" algn="ctr">
              <a:buNone/>
            </a:pPr>
            <a:r>
              <a:rPr lang="ar-SA" sz="3000" b="1" dirty="0">
                <a:solidFill>
                  <a:srgbClr val="C00000"/>
                </a:solidFill>
              </a:rPr>
              <a:t>رابعا:</a:t>
            </a:r>
            <a:r>
              <a:rPr lang="ar-SA" sz="3000" dirty="0">
                <a:solidFill>
                  <a:srgbClr val="C00000"/>
                </a:solidFill>
              </a:rPr>
              <a:t> أصمم استبيانا مفتوحا و مغلقا حول المواد الدراسية أو أي موضوع تختار؟</a:t>
            </a:r>
            <a:endParaRPr lang="en-US" sz="3000" dirty="0">
              <a:solidFill>
                <a:srgbClr val="C00000"/>
              </a:solidFill>
            </a:endParaRPr>
          </a:p>
          <a:p>
            <a:pPr marL="0" indent="0" algn="ctr">
              <a:buNone/>
            </a:pPr>
            <a:r>
              <a:rPr lang="ar-SA" sz="3000" dirty="0"/>
              <a:t> </a:t>
            </a:r>
            <a:endParaRPr lang="en-US" sz="3000" dirty="0"/>
          </a:p>
          <a:p>
            <a:pPr marL="0" indent="0" algn="ctr">
              <a:buNone/>
            </a:pPr>
            <a:r>
              <a:rPr lang="ar-SA" sz="3000" b="1" dirty="0">
                <a:solidFill>
                  <a:srgbClr val="C00000"/>
                </a:solidFill>
              </a:rPr>
              <a:t>خامسا:</a:t>
            </a:r>
            <a:r>
              <a:rPr lang="ar-SA" sz="3000" dirty="0">
                <a:solidFill>
                  <a:srgbClr val="C00000"/>
                </a:solidFill>
              </a:rPr>
              <a:t> أكتب في السؤال الآتي </a:t>
            </a:r>
            <a:endParaRPr lang="en-US" sz="3000" dirty="0">
              <a:solidFill>
                <a:srgbClr val="C00000"/>
              </a:solidFill>
            </a:endParaRPr>
          </a:p>
          <a:p>
            <a:pPr marL="0" indent="0" algn="ctr">
              <a:buNone/>
            </a:pPr>
            <a:r>
              <a:rPr lang="ar-SA" sz="3000" dirty="0">
                <a:solidFill>
                  <a:srgbClr val="FF33CC"/>
                </a:solidFill>
              </a:rPr>
              <a:t>يستخدم علم النفس أدوات متعددة لدراسة الحالات النفسية والاضطرابات السلوكية، ابحث في أدوات الملاحظة والمقابلة وبين رأيك.</a:t>
            </a:r>
            <a:endParaRPr lang="en-US" sz="3000" dirty="0">
              <a:solidFill>
                <a:srgbClr val="FF33CC"/>
              </a:solidFill>
            </a:endParaRPr>
          </a:p>
          <a:p>
            <a:pPr marL="0" indent="0" algn="ctr">
              <a:buNone/>
            </a:pPr>
            <a:r>
              <a:rPr lang="ar-SA" sz="3000" dirty="0"/>
              <a:t> </a:t>
            </a:r>
            <a:endParaRPr lang="en-US" sz="3000" dirty="0"/>
          </a:p>
          <a:p>
            <a:pPr marL="0" indent="0" algn="ctr">
              <a:buNone/>
            </a:pPr>
            <a:endParaRPr lang="ar-SA" sz="3000" dirty="0"/>
          </a:p>
        </p:txBody>
      </p:sp>
    </p:spTree>
    <p:extLst>
      <p:ext uri="{BB962C8B-B14F-4D97-AF65-F5344CB8AC3E}">
        <p14:creationId xmlns:p14="http://schemas.microsoft.com/office/powerpoint/2010/main" val="2824724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08520" y="260648"/>
            <a:ext cx="8984740" cy="5904656"/>
          </a:xfrm>
        </p:spPr>
        <p:txBody>
          <a:bodyPr>
            <a:noAutofit/>
          </a:bodyPr>
          <a:lstStyle/>
          <a:p>
            <a:pPr marL="0" indent="0" algn="ctr">
              <a:buNone/>
            </a:pPr>
            <a:r>
              <a:rPr lang="ar-SA" sz="3000" b="1" dirty="0">
                <a:solidFill>
                  <a:schemeClr val="accent5">
                    <a:lumMod val="75000"/>
                  </a:schemeClr>
                </a:solidFill>
              </a:rPr>
              <a:t>قضية </a:t>
            </a:r>
            <a:r>
              <a:rPr lang="ar-SA" sz="3000" b="1" dirty="0" smtClean="0">
                <a:solidFill>
                  <a:schemeClr val="accent5">
                    <a:lumMod val="75000"/>
                  </a:schemeClr>
                </a:solidFill>
              </a:rPr>
              <a:t>للمناقشة</a:t>
            </a:r>
            <a:endParaRPr lang="en-US" sz="3000" dirty="0">
              <a:solidFill>
                <a:schemeClr val="accent5">
                  <a:lumMod val="75000"/>
                </a:schemeClr>
              </a:solidFill>
            </a:endParaRPr>
          </a:p>
          <a:p>
            <a:pPr marL="0" indent="0" algn="ctr">
              <a:buNone/>
            </a:pPr>
            <a:r>
              <a:rPr lang="ar-SY" sz="3000" b="1" dirty="0">
                <a:solidFill>
                  <a:srgbClr val="FF33CC"/>
                </a:solidFill>
              </a:rPr>
              <a:t>تعمل</a:t>
            </a:r>
            <a:r>
              <a:rPr lang="ar-SY" sz="3000" b="1" dirty="0">
                <a:solidFill>
                  <a:schemeClr val="accent3">
                    <a:lumMod val="50000"/>
                  </a:schemeClr>
                </a:solidFill>
              </a:rPr>
              <a:t> رنيم </a:t>
            </a:r>
            <a:r>
              <a:rPr lang="ar-SY" sz="3000" b="1" dirty="0">
                <a:solidFill>
                  <a:srgbClr val="FF33CC"/>
                </a:solidFill>
              </a:rPr>
              <a:t>مرشدة نفسية جديدة في مدرسة ثانوية وبدأت بالتعرف على مشكلات الطلاب ومتطلباتهم، فبدأت بالتحدث مع بعض الطلاب  كل منهم على انفراد في غرفة الإرشاد تستمع إليهم وتحاورهم، وأحياناً كانت تقوم بكتابة بضعة أسئلة تتعلق برأي الطلبة عموماً حول المنهاج والمعلمين والمدرسة وغيرها مما يعبّر فيه الطالب عن احتياجاته ومواقفه وتطلب منهم الإجابة بصدق، وفي بعض الأحيان كانت تستدعي بضعة طلبة من كل صف وتحاورهم حول بعض المشكلات الصفية.</a:t>
            </a:r>
            <a:endParaRPr lang="en-US" sz="3000" b="1" dirty="0">
              <a:solidFill>
                <a:srgbClr val="FF33CC"/>
              </a:solidFill>
            </a:endParaRPr>
          </a:p>
          <a:p>
            <a:pPr marL="0" indent="0" algn="ctr">
              <a:buNone/>
            </a:pPr>
            <a:endParaRPr lang="ar-SA" sz="3000" dirty="0"/>
          </a:p>
        </p:txBody>
      </p:sp>
    </p:spTree>
    <p:extLst>
      <p:ext uri="{BB962C8B-B14F-4D97-AF65-F5344CB8AC3E}">
        <p14:creationId xmlns:p14="http://schemas.microsoft.com/office/powerpoint/2010/main" val="3648921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1700808"/>
            <a:ext cx="6512511" cy="3672408"/>
          </a:xfrm>
        </p:spPr>
        <p:txBody>
          <a:bodyPr>
            <a:noAutofit/>
          </a:bodyPr>
          <a:lstStyle/>
          <a:p>
            <a:pPr marL="0" indent="0" algn="ctr">
              <a:buNone/>
            </a:pPr>
            <a:r>
              <a:rPr lang="ar-SA" sz="10000" dirty="0" smtClean="0">
                <a:solidFill>
                  <a:srgbClr val="FF33CC"/>
                </a:solidFill>
              </a:rPr>
              <a:t>المدرس</a:t>
            </a:r>
            <a:br>
              <a:rPr lang="ar-SA" sz="10000" dirty="0" smtClean="0">
                <a:solidFill>
                  <a:srgbClr val="FF33CC"/>
                </a:solidFill>
              </a:rPr>
            </a:br>
            <a:r>
              <a:rPr lang="ar-SA" sz="10000" dirty="0" smtClean="0">
                <a:solidFill>
                  <a:srgbClr val="FF33CC"/>
                </a:solidFill>
              </a:rPr>
              <a:t>ماهر صالح</a:t>
            </a:r>
            <a:endParaRPr lang="ar-SA" sz="10000" dirty="0">
              <a:solidFill>
                <a:srgbClr val="FF33CC"/>
              </a:solidFill>
            </a:endParaRPr>
          </a:p>
        </p:txBody>
      </p:sp>
    </p:spTree>
    <p:extLst>
      <p:ext uri="{BB962C8B-B14F-4D97-AF65-F5344CB8AC3E}">
        <p14:creationId xmlns:p14="http://schemas.microsoft.com/office/powerpoint/2010/main" val="2098438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7200000" s="0" l="0"/>
                                      </p:by>
                                    </p:animClr>
                                    <p:animClr clrSpc="hsl" dir="cw">
                                      <p:cBhvr>
                                        <p:cTn id="7" dur="500" fill="hold"/>
                                        <p:tgtEl>
                                          <p:spTgt spid="2"/>
                                        </p:tgtEl>
                                        <p:attrNameLst>
                                          <p:attrName>fillcolor</p:attrName>
                                        </p:attrNameLst>
                                      </p:cBhvr>
                                      <p:by>
                                        <p:hsl h="7200000" s="0" l="0"/>
                                      </p:by>
                                    </p:animClr>
                                    <p:animClr clrSpc="hsl" dir="cw">
                                      <p:cBhvr>
                                        <p:cTn id="8" dur="500" fill="hold"/>
                                        <p:tgtEl>
                                          <p:spTgt spid="2"/>
                                        </p:tgtEl>
                                        <p:attrNameLst>
                                          <p:attrName>stroke.color</p:attrName>
                                        </p:attrNameLst>
                                      </p:cBhvr>
                                      <p:by>
                                        <p:hsl h="7200000" s="0" l="0"/>
                                      </p:by>
                                    </p:animClr>
                                    <p:set>
                                      <p:cBhvr>
                                        <p:cTn id="9"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51520" y="548680"/>
            <a:ext cx="8568952" cy="5328592"/>
          </a:xfrm>
        </p:spPr>
        <p:txBody>
          <a:bodyPr>
            <a:noAutofit/>
          </a:bodyPr>
          <a:lstStyle/>
          <a:p>
            <a:pPr marL="0" indent="0" algn="ctr">
              <a:buNone/>
            </a:pPr>
            <a:r>
              <a:rPr lang="ar-SY" sz="3500" b="1" dirty="0">
                <a:solidFill>
                  <a:schemeClr val="accent3">
                    <a:lumMod val="75000"/>
                  </a:schemeClr>
                </a:solidFill>
              </a:rPr>
              <a:t>تحاور مع زملائك وأجب عن الأسئلة التالية :</a:t>
            </a:r>
            <a:endParaRPr lang="en-US" sz="3500" b="1" dirty="0">
              <a:solidFill>
                <a:schemeClr val="accent3">
                  <a:lumMod val="75000"/>
                </a:schemeClr>
              </a:solidFill>
            </a:endParaRPr>
          </a:p>
          <a:p>
            <a:pPr marL="0" indent="0" algn="ctr">
              <a:buNone/>
            </a:pPr>
            <a:r>
              <a:rPr lang="ar-SY" sz="3500" b="1" dirty="0">
                <a:solidFill>
                  <a:srgbClr val="FF0000"/>
                </a:solidFill>
              </a:rPr>
              <a:t>1- استنتج الأدوات التي أستخدمت في  القضية السابقة ؟</a:t>
            </a:r>
            <a:endParaRPr lang="en-US" sz="3500" b="1" dirty="0">
              <a:solidFill>
                <a:srgbClr val="FF0000"/>
              </a:solidFill>
            </a:endParaRPr>
          </a:p>
          <a:p>
            <a:pPr marL="0" indent="0" algn="ctr">
              <a:buNone/>
            </a:pPr>
            <a:r>
              <a:rPr lang="ar-SY" sz="3500" b="1" dirty="0">
                <a:solidFill>
                  <a:schemeClr val="accent1">
                    <a:lumMod val="75000"/>
                  </a:schemeClr>
                </a:solidFill>
              </a:rPr>
              <a:t>2- لماذا اختارت بضعة طلاب للحوار معهم حول مشكلات الصف؟ ماذا تسمي هذه الفئة ؟</a:t>
            </a:r>
            <a:endParaRPr lang="en-US" sz="3500" b="1" dirty="0">
              <a:solidFill>
                <a:schemeClr val="accent1">
                  <a:lumMod val="75000"/>
                </a:schemeClr>
              </a:solidFill>
            </a:endParaRPr>
          </a:p>
          <a:p>
            <a:pPr marL="0" indent="0" algn="ctr">
              <a:buNone/>
            </a:pPr>
            <a:r>
              <a:rPr lang="ar-SY" sz="3500" b="1" dirty="0">
                <a:solidFill>
                  <a:srgbClr val="FF0000"/>
                </a:solidFill>
              </a:rPr>
              <a:t>3- هل لديك اقتراحات لأدوات أخرى تساعدها في معرفة مشكلات الطلاب ؟</a:t>
            </a:r>
            <a:endParaRPr lang="en-US" sz="3500" b="1" dirty="0">
              <a:solidFill>
                <a:srgbClr val="FF0000"/>
              </a:solidFill>
            </a:endParaRPr>
          </a:p>
          <a:p>
            <a:pPr marL="0" indent="0" algn="ctr">
              <a:buNone/>
            </a:pPr>
            <a:endParaRPr lang="ar-SA" sz="3500" dirty="0"/>
          </a:p>
        </p:txBody>
      </p:sp>
    </p:spTree>
    <p:extLst>
      <p:ext uri="{BB962C8B-B14F-4D97-AF65-F5344CB8AC3E}">
        <p14:creationId xmlns:p14="http://schemas.microsoft.com/office/powerpoint/2010/main" val="2593987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28464" y="332656"/>
            <a:ext cx="8229600" cy="1252736"/>
          </a:xfrm>
        </p:spPr>
        <p:txBody>
          <a:bodyPr>
            <a:noAutofit/>
          </a:bodyPr>
          <a:lstStyle/>
          <a:p>
            <a:pPr marL="0" indent="0" algn="ctr">
              <a:buNone/>
            </a:pPr>
            <a:r>
              <a:rPr lang="ar-SA" sz="3000" b="1" dirty="0">
                <a:solidFill>
                  <a:srgbClr val="0070C0"/>
                </a:solidFill>
              </a:rPr>
              <a:t>الأداة : </a:t>
            </a:r>
            <a:r>
              <a:rPr lang="ar-SA" sz="3000" b="1" dirty="0"/>
              <a:t>هي الوسيلة التي بواسطتها يجمع الباحث المعلومات والبيانات المطلوبة عما يريد دراسته</a:t>
            </a:r>
            <a:r>
              <a:rPr lang="ar-SA" sz="3000" b="1" dirty="0" smtClean="0"/>
              <a:t>.</a:t>
            </a:r>
          </a:p>
          <a:p>
            <a:pPr marL="0" indent="0" algn="ctr">
              <a:buNone/>
            </a:pPr>
            <a:endParaRPr lang="en-US" sz="3000" dirty="0"/>
          </a:p>
          <a:p>
            <a:pPr marL="0" indent="0" algn="ctr">
              <a:buNone/>
            </a:pPr>
            <a:endParaRPr lang="ar-SA" sz="3000" dirty="0"/>
          </a:p>
        </p:txBody>
      </p:sp>
      <p:graphicFrame>
        <p:nvGraphicFramePr>
          <p:cNvPr id="9" name="Diagram 8"/>
          <p:cNvGraphicFramePr/>
          <p:nvPr>
            <p:extLst>
              <p:ext uri="{D42A27DB-BD31-4B8C-83A1-F6EECF244321}">
                <p14:modId xmlns:p14="http://schemas.microsoft.com/office/powerpoint/2010/main" val="2556713824"/>
              </p:ext>
            </p:extLst>
          </p:nvPr>
        </p:nvGraphicFramePr>
        <p:xfrm>
          <a:off x="-24245" y="1772817"/>
          <a:ext cx="9144000" cy="50851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5385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heel(1)">
                                      <p:cBhvr>
                                        <p:cTn id="14"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9"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صورة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042473"/>
          </a:xfrm>
          <a:prstGeom prst="rect">
            <a:avLst/>
          </a:prstGeom>
          <a:noFill/>
          <a:ln>
            <a:noFill/>
          </a:ln>
          <a:effectLst>
            <a:softEdge rad="635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6503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1000"/>
                                        <p:tgtEl>
                                          <p:spTgt spid="2050"/>
                                        </p:tgtEl>
                                      </p:cBhvr>
                                    </p:animEffect>
                                    <p:anim calcmode="lin" valueType="num">
                                      <p:cBhvr>
                                        <p:cTn id="8" dur="1000" fill="hold"/>
                                        <p:tgtEl>
                                          <p:spTgt spid="2050"/>
                                        </p:tgtEl>
                                        <p:attrNameLst>
                                          <p:attrName>ppt_x</p:attrName>
                                        </p:attrNameLst>
                                      </p:cBhvr>
                                      <p:tavLst>
                                        <p:tav tm="0">
                                          <p:val>
                                            <p:strVal val="#ppt_x"/>
                                          </p:val>
                                        </p:tav>
                                        <p:tav tm="100000">
                                          <p:val>
                                            <p:strVal val="#ppt_x"/>
                                          </p:val>
                                        </p:tav>
                                      </p:tavLst>
                                    </p:anim>
                                    <p:anim calcmode="lin" valueType="num">
                                      <p:cBhvr>
                                        <p:cTn id="9"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51520" y="332656"/>
            <a:ext cx="8604448" cy="5832648"/>
          </a:xfrm>
        </p:spPr>
        <p:txBody>
          <a:bodyPr>
            <a:noAutofit/>
          </a:bodyPr>
          <a:lstStyle/>
          <a:p>
            <a:pPr marL="0" indent="0" algn="ctr">
              <a:buNone/>
            </a:pPr>
            <a:r>
              <a:rPr lang="ar-SA" sz="3500" b="1" dirty="0">
                <a:solidFill>
                  <a:srgbClr val="0070C0"/>
                </a:solidFill>
              </a:rPr>
              <a:t> </a:t>
            </a:r>
            <a:r>
              <a:rPr lang="ar-SA" sz="3500" b="1" dirty="0">
                <a:solidFill>
                  <a:srgbClr val="FF33CC"/>
                </a:solidFill>
              </a:rPr>
              <a:t>1-الملاحظة</a:t>
            </a:r>
            <a:r>
              <a:rPr lang="ar-SA" sz="3500" b="1" dirty="0" smtClean="0">
                <a:solidFill>
                  <a:srgbClr val="FF33CC"/>
                </a:solidFill>
              </a:rPr>
              <a:t>:</a:t>
            </a:r>
          </a:p>
          <a:p>
            <a:pPr marL="0" indent="0" algn="ctr">
              <a:buNone/>
            </a:pPr>
            <a:endParaRPr lang="en-US" sz="3500" dirty="0">
              <a:solidFill>
                <a:srgbClr val="0070C0"/>
              </a:solidFill>
            </a:endParaRPr>
          </a:p>
          <a:p>
            <a:pPr marL="0" indent="0" algn="ctr">
              <a:buNone/>
            </a:pPr>
            <a:r>
              <a:rPr lang="ar-SA" sz="3500" b="1" dirty="0">
                <a:solidFill>
                  <a:srgbClr val="7030A0"/>
                </a:solidFill>
              </a:rPr>
              <a:t>الموقف الأول </a:t>
            </a:r>
            <a:r>
              <a:rPr lang="ar-SA" sz="3500" b="1" dirty="0" smtClean="0">
                <a:solidFill>
                  <a:srgbClr val="7030A0"/>
                </a:solidFill>
              </a:rPr>
              <a:t>: </a:t>
            </a:r>
            <a:r>
              <a:rPr lang="ar-SA" sz="3500" b="1" dirty="0" smtClean="0">
                <a:solidFill>
                  <a:schemeClr val="accent5">
                    <a:lumMod val="75000"/>
                  </a:schemeClr>
                </a:solidFill>
              </a:rPr>
              <a:t>عندما </a:t>
            </a:r>
            <a:r>
              <a:rPr lang="ar-SA" sz="3500" b="1" dirty="0">
                <a:solidFill>
                  <a:schemeClr val="accent5">
                    <a:lumMod val="75000"/>
                  </a:schemeClr>
                </a:solidFill>
              </a:rPr>
              <a:t>تذهب في نزهة وتلاحظ النباتات وتستمتع بمناظر الطبيعة المحيطة بك، أو عندما تلاحظ لوحة، أو شكل معين . </a:t>
            </a:r>
            <a:endParaRPr lang="en-US" sz="3500" dirty="0">
              <a:solidFill>
                <a:schemeClr val="accent5">
                  <a:lumMod val="75000"/>
                </a:schemeClr>
              </a:solidFill>
            </a:endParaRPr>
          </a:p>
          <a:p>
            <a:pPr marL="0" indent="0" algn="ctr">
              <a:buNone/>
            </a:pPr>
            <a:r>
              <a:rPr lang="ar-SA" sz="3500" b="1" dirty="0"/>
              <a:t> </a:t>
            </a:r>
            <a:endParaRPr lang="en-US" sz="3500" dirty="0"/>
          </a:p>
          <a:p>
            <a:pPr marL="0" indent="0" algn="ctr">
              <a:buNone/>
            </a:pPr>
            <a:r>
              <a:rPr lang="ar-SA" sz="3500" b="1" dirty="0">
                <a:solidFill>
                  <a:srgbClr val="FF33CC"/>
                </a:solidFill>
              </a:rPr>
              <a:t>الموقف الثاني: </a:t>
            </a:r>
            <a:r>
              <a:rPr lang="ar-SA" sz="3500" b="1" dirty="0">
                <a:solidFill>
                  <a:srgbClr val="7030A0"/>
                </a:solidFill>
              </a:rPr>
              <a:t>عندما يقوم معالج نفسي  بملاحظة سلوك طفل يعاني من مشكلة نفسية ما ، ويستخدم أدوات خاصة لذلك</a:t>
            </a:r>
            <a:r>
              <a:rPr lang="ar-SA" sz="3500" dirty="0"/>
              <a:t>. </a:t>
            </a:r>
          </a:p>
        </p:txBody>
      </p:sp>
    </p:spTree>
    <p:extLst>
      <p:ext uri="{BB962C8B-B14F-4D97-AF65-F5344CB8AC3E}">
        <p14:creationId xmlns:p14="http://schemas.microsoft.com/office/powerpoint/2010/main" val="2645982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55576" y="1700808"/>
            <a:ext cx="7533456" cy="3474720"/>
          </a:xfrm>
        </p:spPr>
        <p:txBody>
          <a:bodyPr>
            <a:normAutofit/>
          </a:bodyPr>
          <a:lstStyle/>
          <a:p>
            <a:pPr marL="0" indent="0" algn="ctr">
              <a:buNone/>
            </a:pPr>
            <a:r>
              <a:rPr lang="ar-SY" sz="3900" b="1" dirty="0">
                <a:solidFill>
                  <a:schemeClr val="accent6">
                    <a:lumMod val="75000"/>
                  </a:schemeClr>
                </a:solidFill>
              </a:rPr>
              <a:t>ما نوع الملاحظة  المستخدمة في كل موقف قارن بينهما  ؟</a:t>
            </a:r>
            <a:endParaRPr lang="en-US" sz="3900" dirty="0">
              <a:solidFill>
                <a:schemeClr val="accent6">
                  <a:lumMod val="75000"/>
                </a:schemeClr>
              </a:solidFill>
            </a:endParaRPr>
          </a:p>
          <a:p>
            <a:pPr marL="0" indent="0" algn="ctr">
              <a:buNone/>
            </a:pPr>
            <a:r>
              <a:rPr lang="ar-SY" sz="3900" b="1" dirty="0"/>
              <a:t>- </a:t>
            </a:r>
            <a:r>
              <a:rPr lang="ar-SY" sz="3900" b="1" dirty="0">
                <a:solidFill>
                  <a:srgbClr val="FF0000"/>
                </a:solidFill>
              </a:rPr>
              <a:t>أذكر أمثلة  تبين  مجالات استخدام كل نوع  ؟</a:t>
            </a:r>
            <a:endParaRPr lang="en-US" sz="3900" dirty="0">
              <a:solidFill>
                <a:srgbClr val="FF0000"/>
              </a:solidFill>
            </a:endParaRPr>
          </a:p>
          <a:p>
            <a:pPr marL="0" indent="0" algn="ctr">
              <a:buNone/>
            </a:pPr>
            <a:endParaRPr lang="ar-SA" sz="3900" dirty="0"/>
          </a:p>
        </p:txBody>
      </p:sp>
    </p:spTree>
    <p:extLst>
      <p:ext uri="{BB962C8B-B14F-4D97-AF65-F5344CB8AC3E}">
        <p14:creationId xmlns:p14="http://schemas.microsoft.com/office/powerpoint/2010/main" val="380313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10520" y="332656"/>
            <a:ext cx="5432391" cy="1143000"/>
          </a:xfrm>
        </p:spPr>
        <p:txBody>
          <a:bodyPr>
            <a:normAutofit fontScale="90000"/>
          </a:bodyPr>
          <a:lstStyle/>
          <a:p>
            <a:pPr marL="0" indent="0" algn="ctr">
              <a:buNone/>
            </a:pPr>
            <a:r>
              <a:rPr lang="ar-SA" b="1" dirty="0" smtClean="0">
                <a:solidFill>
                  <a:schemeClr val="accent3">
                    <a:lumMod val="50000"/>
                  </a:schemeClr>
                </a:solidFill>
              </a:rPr>
              <a:t>2</a:t>
            </a:r>
            <a:r>
              <a:rPr lang="ar-SA" b="1" dirty="0" smtClean="0">
                <a:solidFill>
                  <a:schemeClr val="accent6">
                    <a:lumMod val="75000"/>
                  </a:schemeClr>
                </a:solidFill>
              </a:rPr>
              <a:t>- المقابلة</a:t>
            </a:r>
            <a:r>
              <a:rPr lang="ar-SA" b="1" dirty="0" smtClean="0">
                <a:solidFill>
                  <a:schemeClr val="accent3">
                    <a:lumMod val="50000"/>
                  </a:schemeClr>
                </a:solidFill>
              </a:rPr>
              <a:t>:</a:t>
            </a:r>
            <a:r>
              <a:rPr lang="en-US" dirty="0" smtClean="0">
                <a:solidFill>
                  <a:schemeClr val="accent3">
                    <a:lumMod val="50000"/>
                  </a:schemeClr>
                </a:solidFill>
              </a:rPr>
              <a:t/>
            </a:r>
            <a:br>
              <a:rPr lang="en-US" dirty="0" smtClean="0">
                <a:solidFill>
                  <a:schemeClr val="accent3">
                    <a:lumMod val="50000"/>
                  </a:schemeClr>
                </a:solidFill>
              </a:rPr>
            </a:br>
            <a:endParaRPr lang="ar-SA" dirty="0">
              <a:solidFill>
                <a:schemeClr val="accent3">
                  <a:lumMod val="50000"/>
                </a:schemeClr>
              </a:solidFill>
            </a:endParaRPr>
          </a:p>
        </p:txBody>
      </p:sp>
      <p:sp>
        <p:nvSpPr>
          <p:cNvPr id="4" name="Content Placeholder 2"/>
          <p:cNvSpPr>
            <a:spLocks noGrp="1"/>
          </p:cNvSpPr>
          <p:nvPr>
            <p:ph sz="quarter" idx="13"/>
          </p:nvPr>
        </p:nvSpPr>
        <p:spPr>
          <a:xfrm>
            <a:off x="3204937" y="1700808"/>
            <a:ext cx="5936341" cy="4680520"/>
          </a:xfrm>
        </p:spPr>
        <p:txBody>
          <a:bodyPr>
            <a:noAutofit/>
          </a:bodyPr>
          <a:lstStyle/>
          <a:p>
            <a:pPr marL="0" indent="0" algn="ctr">
              <a:buNone/>
            </a:pPr>
            <a:r>
              <a:rPr lang="ar-SA" sz="3000" dirty="0">
                <a:solidFill>
                  <a:srgbClr val="002060"/>
                </a:solidFill>
              </a:rPr>
              <a:t>ماذا ترى في الصورة السابقة </a:t>
            </a:r>
            <a:endParaRPr lang="en-US" sz="3000" dirty="0">
              <a:solidFill>
                <a:srgbClr val="002060"/>
              </a:solidFill>
            </a:endParaRPr>
          </a:p>
          <a:p>
            <a:pPr marL="0" indent="0" algn="ctr">
              <a:buNone/>
            </a:pPr>
            <a:r>
              <a:rPr lang="ar-SA" sz="3000" b="1" dirty="0">
                <a:solidFill>
                  <a:srgbClr val="FF33CC"/>
                </a:solidFill>
              </a:rPr>
              <a:t>1- عناصر المقابلة: </a:t>
            </a:r>
            <a:r>
              <a:rPr lang="ar-SA" sz="3000" b="1" dirty="0">
                <a:solidFill>
                  <a:srgbClr val="7030A0"/>
                </a:solidFill>
              </a:rPr>
              <a:t>الباحث و المبحوث</a:t>
            </a:r>
            <a:endParaRPr lang="en-US" sz="3000" b="1" dirty="0">
              <a:solidFill>
                <a:srgbClr val="7030A0"/>
              </a:solidFill>
            </a:endParaRPr>
          </a:p>
          <a:p>
            <a:pPr marL="0" indent="0" algn="ctr">
              <a:buNone/>
            </a:pPr>
            <a:r>
              <a:rPr lang="ar-SA" sz="3000" b="1" dirty="0">
                <a:solidFill>
                  <a:srgbClr val="FF33CC"/>
                </a:solidFill>
              </a:rPr>
              <a:t>2- آلية المقابلة: </a:t>
            </a:r>
            <a:r>
              <a:rPr lang="ar-SA" sz="3000" dirty="0">
                <a:solidFill>
                  <a:schemeClr val="accent6">
                    <a:lumMod val="75000"/>
                  </a:schemeClr>
                </a:solidFill>
              </a:rPr>
              <a:t>هي لقاء يجمع بين الباحث والمبحوث، بحيث يطرح </a:t>
            </a:r>
            <a:endParaRPr lang="en-US" sz="3000" dirty="0">
              <a:solidFill>
                <a:schemeClr val="accent6">
                  <a:lumMod val="75000"/>
                </a:schemeClr>
              </a:solidFill>
            </a:endParaRPr>
          </a:p>
          <a:p>
            <a:pPr marL="0" indent="0" algn="ctr">
              <a:buNone/>
            </a:pPr>
            <a:r>
              <a:rPr lang="ar-SA" sz="3000" dirty="0">
                <a:solidFill>
                  <a:schemeClr val="accent6">
                    <a:lumMod val="75000"/>
                  </a:schemeClr>
                </a:solidFill>
              </a:rPr>
              <a:t>الباحث أسئلة على المبحوث في جو مريح يتيح للمفحوص التعبير </a:t>
            </a:r>
            <a:endParaRPr lang="en-US" sz="3000" dirty="0">
              <a:solidFill>
                <a:schemeClr val="accent6">
                  <a:lumMod val="75000"/>
                </a:schemeClr>
              </a:solidFill>
            </a:endParaRPr>
          </a:p>
          <a:p>
            <a:pPr marL="0" indent="0" algn="ctr">
              <a:buNone/>
            </a:pPr>
            <a:r>
              <a:rPr lang="ar-SA" sz="3000" dirty="0">
                <a:solidFill>
                  <a:schemeClr val="accent6">
                    <a:lumMod val="75000"/>
                  </a:schemeClr>
                </a:solidFill>
              </a:rPr>
              <a:t>عن أفكاره للحصول على الاجابات المطلوبة.</a:t>
            </a:r>
            <a:endParaRPr lang="en-US" sz="3000" dirty="0">
              <a:solidFill>
                <a:schemeClr val="accent6">
                  <a:lumMod val="75000"/>
                </a:schemeClr>
              </a:solidFill>
            </a:endParaRPr>
          </a:p>
          <a:p>
            <a:pPr marL="0" indent="0" algn="ctr">
              <a:buNone/>
            </a:pPr>
            <a:endParaRPr lang="ar-SA" sz="3000" dirty="0"/>
          </a:p>
        </p:txBody>
      </p:sp>
      <p:pic>
        <p:nvPicPr>
          <p:cNvPr id="5" name="صورة 3" descr="٢٠١٨٠٣٠١_٠٩٥٨٤٨.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71" y="1772816"/>
            <a:ext cx="3295927" cy="3816424"/>
          </a:xfrm>
          <a:prstGeom prst="rect">
            <a:avLst/>
          </a:prstGeom>
          <a:noFill/>
          <a:ln>
            <a:noFill/>
          </a:ln>
          <a:effectLst>
            <a:softEdge rad="317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0387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5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500"/>
                                        <p:tgtEl>
                                          <p:spTgt spid="4">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fade">
                                      <p:cBhvr>
                                        <p:cTn id="24" dur="500"/>
                                        <p:tgtEl>
                                          <p:spTgt spid="4">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Effect transition="in" filter="fade">
                                      <p:cBhvr>
                                        <p:cTn id="29" dur="500"/>
                                        <p:tgtEl>
                                          <p:spTgt spid="4">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4">
                                            <p:txEl>
                                              <p:pRg st="4" end="4"/>
                                            </p:txEl>
                                          </p:spTgt>
                                        </p:tgtEl>
                                        <p:attrNameLst>
                                          <p:attrName>style.visibility</p:attrName>
                                        </p:attrNameLst>
                                      </p:cBhvr>
                                      <p:to>
                                        <p:strVal val="visible"/>
                                      </p:to>
                                    </p:set>
                                    <p:animEffect transition="in" filter="fade">
                                      <p:cBhvr>
                                        <p:cTn id="34" dur="500"/>
                                        <p:tgtEl>
                                          <p:spTgt spid="4">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39552" y="548680"/>
            <a:ext cx="7992888" cy="1761376"/>
          </a:xfrm>
        </p:spPr>
        <p:txBody>
          <a:bodyPr>
            <a:normAutofit/>
          </a:bodyPr>
          <a:lstStyle/>
          <a:p>
            <a:pPr marL="0" indent="0" algn="ctr">
              <a:buNone/>
            </a:pPr>
            <a:r>
              <a:rPr lang="ar-SA" sz="3300" b="1" dirty="0">
                <a:solidFill>
                  <a:srgbClr val="FF33CC"/>
                </a:solidFill>
              </a:rPr>
              <a:t>أتعاون مع رفاقي وأطابق بين نوع كل مقابلة وهدفها</a:t>
            </a:r>
            <a:endParaRPr lang="en-US" sz="3300" b="1" dirty="0">
              <a:solidFill>
                <a:srgbClr val="FF33CC"/>
              </a:solidFill>
            </a:endParaRPr>
          </a:p>
          <a:p>
            <a:pPr marL="0" indent="0" algn="ctr">
              <a:buNone/>
            </a:pPr>
            <a:endParaRPr lang="ar-SA" sz="3300" dirty="0"/>
          </a:p>
        </p:txBody>
      </p:sp>
      <p:graphicFrame>
        <p:nvGraphicFramePr>
          <p:cNvPr id="4" name="Table 3"/>
          <p:cNvGraphicFramePr>
            <a:graphicFrameLocks noGrp="1"/>
          </p:cNvGraphicFramePr>
          <p:nvPr>
            <p:extLst>
              <p:ext uri="{D42A27DB-BD31-4B8C-83A1-F6EECF244321}">
                <p14:modId xmlns:p14="http://schemas.microsoft.com/office/powerpoint/2010/main" val="24819563"/>
              </p:ext>
            </p:extLst>
          </p:nvPr>
        </p:nvGraphicFramePr>
        <p:xfrm>
          <a:off x="323528" y="2276873"/>
          <a:ext cx="8352928" cy="4104456"/>
        </p:xfrm>
        <a:graphic>
          <a:graphicData uri="http://schemas.openxmlformats.org/drawingml/2006/table">
            <a:tbl>
              <a:tblPr rtl="1" firstRow="1" firstCol="1" bandRow="1">
                <a:tableStyleId>{00A15C55-8517-42AA-B614-E9B94910E393}</a:tableStyleId>
              </a:tblPr>
              <a:tblGrid>
                <a:gridCol w="3380746">
                  <a:extLst>
                    <a:ext uri="{9D8B030D-6E8A-4147-A177-3AD203B41FA5}">
                      <a16:colId xmlns:a16="http://schemas.microsoft.com/office/drawing/2014/main" val="20000"/>
                    </a:ext>
                  </a:extLst>
                </a:gridCol>
                <a:gridCol w="4972182">
                  <a:extLst>
                    <a:ext uri="{9D8B030D-6E8A-4147-A177-3AD203B41FA5}">
                      <a16:colId xmlns:a16="http://schemas.microsoft.com/office/drawing/2014/main" val="20001"/>
                    </a:ext>
                  </a:extLst>
                </a:gridCol>
              </a:tblGrid>
              <a:tr h="4104456">
                <a:tc>
                  <a:txBody>
                    <a:bodyPr/>
                    <a:lstStyle/>
                    <a:p>
                      <a:pPr marL="457200" algn="ctr" rtl="1">
                        <a:lnSpc>
                          <a:spcPct val="115000"/>
                        </a:lnSpc>
                        <a:spcAft>
                          <a:spcPts val="1000"/>
                        </a:spcAft>
                        <a:tabLst>
                          <a:tab pos="1111885" algn="l"/>
                          <a:tab pos="1883410" algn="l"/>
                          <a:tab pos="3322955" algn="ctr"/>
                          <a:tab pos="4398010" algn="l"/>
                        </a:tabLst>
                      </a:pPr>
                      <a:endParaRPr lang="ar-SA" sz="2500" dirty="0" smtClean="0">
                        <a:effectLst/>
                      </a:endParaRPr>
                    </a:p>
                    <a:p>
                      <a:pPr marL="457200" algn="ctr" rtl="1">
                        <a:lnSpc>
                          <a:spcPct val="115000"/>
                        </a:lnSpc>
                        <a:spcAft>
                          <a:spcPts val="1000"/>
                        </a:spcAft>
                        <a:tabLst>
                          <a:tab pos="1111885" algn="l"/>
                          <a:tab pos="1883410" algn="l"/>
                          <a:tab pos="3322955" algn="ctr"/>
                          <a:tab pos="4398010" algn="l"/>
                        </a:tabLst>
                      </a:pPr>
                      <a:r>
                        <a:rPr lang="ar-SA" sz="2500" dirty="0" smtClean="0">
                          <a:solidFill>
                            <a:srgbClr val="C00000"/>
                          </a:solidFill>
                          <a:effectLst/>
                        </a:rPr>
                        <a:t>مقابلة </a:t>
                      </a:r>
                      <a:r>
                        <a:rPr lang="ar-SA" sz="2500" dirty="0">
                          <a:solidFill>
                            <a:srgbClr val="C00000"/>
                          </a:solidFill>
                          <a:effectLst/>
                        </a:rPr>
                        <a:t>مسحية </a:t>
                      </a:r>
                      <a:endParaRPr lang="en-US" sz="2500" dirty="0">
                        <a:solidFill>
                          <a:srgbClr val="C00000"/>
                        </a:solidFill>
                        <a:effectLst/>
                      </a:endParaRPr>
                    </a:p>
                    <a:p>
                      <a:pPr marL="457200" algn="ctr" rtl="1">
                        <a:lnSpc>
                          <a:spcPct val="115000"/>
                        </a:lnSpc>
                        <a:spcAft>
                          <a:spcPts val="1000"/>
                        </a:spcAft>
                        <a:tabLst>
                          <a:tab pos="1111885" algn="l"/>
                          <a:tab pos="1883410" algn="l"/>
                          <a:tab pos="3322955" algn="ctr"/>
                          <a:tab pos="4398010" algn="l"/>
                        </a:tabLst>
                      </a:pPr>
                      <a:r>
                        <a:rPr lang="ar-SA" sz="2500" dirty="0">
                          <a:solidFill>
                            <a:srgbClr val="C00000"/>
                          </a:solidFill>
                          <a:effectLst/>
                        </a:rPr>
                        <a:t>المقابلة العلاجية </a:t>
                      </a:r>
                      <a:endParaRPr lang="en-US" sz="2500" dirty="0">
                        <a:solidFill>
                          <a:srgbClr val="C00000"/>
                        </a:solidFill>
                        <a:effectLst/>
                      </a:endParaRPr>
                    </a:p>
                    <a:p>
                      <a:pPr marL="457200" algn="ctr" rtl="1">
                        <a:lnSpc>
                          <a:spcPct val="115000"/>
                        </a:lnSpc>
                        <a:spcAft>
                          <a:spcPts val="1000"/>
                        </a:spcAft>
                        <a:tabLst>
                          <a:tab pos="1111885" algn="l"/>
                          <a:tab pos="1883410" algn="l"/>
                          <a:tab pos="3322955" algn="ctr"/>
                          <a:tab pos="4398010" algn="l"/>
                        </a:tabLst>
                      </a:pPr>
                      <a:r>
                        <a:rPr lang="ar-SA" sz="2500" dirty="0">
                          <a:solidFill>
                            <a:srgbClr val="C00000"/>
                          </a:solidFill>
                          <a:effectLst/>
                        </a:rPr>
                        <a:t>المقابلة التشخيصية</a:t>
                      </a:r>
                      <a:endParaRPr lang="en-US" sz="2500" dirty="0">
                        <a:solidFill>
                          <a:srgbClr val="C00000"/>
                        </a:solidFill>
                        <a:effectLst/>
                        <a:latin typeface="Calibri"/>
                        <a:ea typeface="Calibri"/>
                        <a:cs typeface="Arial"/>
                      </a:endParaRPr>
                    </a:p>
                  </a:txBody>
                  <a:tcPr marL="68580" marR="68580" marT="0" marB="0"/>
                </a:tc>
                <a:tc>
                  <a:txBody>
                    <a:bodyPr/>
                    <a:lstStyle/>
                    <a:p>
                      <a:pPr marL="457200" algn="ctr" rtl="1">
                        <a:lnSpc>
                          <a:spcPct val="115000"/>
                        </a:lnSpc>
                        <a:spcAft>
                          <a:spcPts val="1000"/>
                        </a:spcAft>
                        <a:tabLst>
                          <a:tab pos="1111885" algn="l"/>
                          <a:tab pos="1883410" algn="l"/>
                          <a:tab pos="3322955" algn="ctr"/>
                          <a:tab pos="4398010" algn="l"/>
                        </a:tabLst>
                      </a:pPr>
                      <a:endParaRPr lang="ar-SA" sz="2500" dirty="0" smtClean="0">
                        <a:solidFill>
                          <a:srgbClr val="002060"/>
                        </a:solidFill>
                        <a:effectLst/>
                      </a:endParaRPr>
                    </a:p>
                    <a:p>
                      <a:pPr marL="457200" algn="ctr" rtl="1">
                        <a:lnSpc>
                          <a:spcPct val="115000"/>
                        </a:lnSpc>
                        <a:spcAft>
                          <a:spcPts val="1000"/>
                        </a:spcAft>
                        <a:tabLst>
                          <a:tab pos="1111885" algn="l"/>
                          <a:tab pos="1883410" algn="l"/>
                          <a:tab pos="3322955" algn="ctr"/>
                          <a:tab pos="4398010" algn="l"/>
                        </a:tabLst>
                      </a:pPr>
                      <a:r>
                        <a:rPr lang="ar-SA" sz="2300" dirty="0" smtClean="0">
                          <a:solidFill>
                            <a:srgbClr val="002060"/>
                          </a:solidFill>
                          <a:effectLst/>
                        </a:rPr>
                        <a:t>تهدف </a:t>
                      </a:r>
                      <a:r>
                        <a:rPr lang="ar-SA" sz="2300" dirty="0">
                          <a:solidFill>
                            <a:srgbClr val="002060"/>
                          </a:solidFill>
                          <a:effectLst/>
                        </a:rPr>
                        <a:t>لتحديد مشكلة ما و تحديد طبيعتها </a:t>
                      </a:r>
                      <a:endParaRPr lang="en-US" sz="2300" dirty="0">
                        <a:solidFill>
                          <a:srgbClr val="002060"/>
                        </a:solidFill>
                        <a:effectLst/>
                      </a:endParaRPr>
                    </a:p>
                    <a:p>
                      <a:pPr marL="457200" algn="ctr" rtl="1">
                        <a:lnSpc>
                          <a:spcPct val="115000"/>
                        </a:lnSpc>
                        <a:spcAft>
                          <a:spcPts val="1000"/>
                        </a:spcAft>
                        <a:tabLst>
                          <a:tab pos="1111885" algn="l"/>
                          <a:tab pos="1883410" algn="l"/>
                          <a:tab pos="3322955" algn="ctr"/>
                          <a:tab pos="4398010" algn="l"/>
                        </a:tabLst>
                      </a:pPr>
                      <a:r>
                        <a:rPr lang="ar-SA" sz="2300" dirty="0">
                          <a:solidFill>
                            <a:srgbClr val="002060"/>
                          </a:solidFill>
                          <a:effectLst/>
                        </a:rPr>
                        <a:t>تهدف لتقديم يد العون لشخص يواجه مشكلة ما </a:t>
                      </a:r>
                      <a:endParaRPr lang="en-US" sz="2300" dirty="0">
                        <a:solidFill>
                          <a:srgbClr val="002060"/>
                        </a:solidFill>
                        <a:effectLst/>
                      </a:endParaRPr>
                    </a:p>
                    <a:p>
                      <a:pPr marL="457200" algn="ctr" rtl="1">
                        <a:lnSpc>
                          <a:spcPct val="115000"/>
                        </a:lnSpc>
                        <a:spcAft>
                          <a:spcPts val="1000"/>
                        </a:spcAft>
                        <a:tabLst>
                          <a:tab pos="1111885" algn="l"/>
                          <a:tab pos="1883410" algn="l"/>
                          <a:tab pos="3322955" algn="ctr"/>
                          <a:tab pos="4398010" algn="l"/>
                        </a:tabLst>
                      </a:pPr>
                      <a:r>
                        <a:rPr lang="ar-SA" sz="2300" dirty="0">
                          <a:solidFill>
                            <a:srgbClr val="002060"/>
                          </a:solidFill>
                          <a:effectLst/>
                        </a:rPr>
                        <a:t>تستخدم للحصول معلومات وبيانات و آراء</a:t>
                      </a:r>
                      <a:endParaRPr lang="en-US" sz="2300" dirty="0">
                        <a:solidFill>
                          <a:srgbClr val="002060"/>
                        </a:solidFill>
                        <a:effectLst/>
                        <a:latin typeface="Calibri"/>
                        <a:ea typeface="Calibri"/>
                        <a:cs typeface="Arial"/>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78723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59</TotalTime>
  <Words>554</Words>
  <Application>Microsoft Office PowerPoint</Application>
  <PresentationFormat>عرض على الشاشة (4:3)</PresentationFormat>
  <Paragraphs>113</Paragraphs>
  <Slides>20</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20</vt:i4>
      </vt:variant>
    </vt:vector>
  </HeadingPairs>
  <TitlesOfParts>
    <vt:vector size="26" baseType="lpstr">
      <vt:lpstr>Arial</vt:lpstr>
      <vt:lpstr>Calibri</vt:lpstr>
      <vt:lpstr>Georgia</vt:lpstr>
      <vt:lpstr>Tahoma</vt:lpstr>
      <vt:lpstr>Trebuchet MS</vt:lpstr>
      <vt:lpstr>Slipstream</vt:lpstr>
      <vt:lpstr>أدوات البحث في علم النفس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2- المقابلة: </vt:lpstr>
      <vt:lpstr>عرض تقديمي في PowerPoint</vt:lpstr>
      <vt:lpstr>3-الاستبيان :الاستبيان أداة تستخدم للحصول على الحقائق والوقائع و تعرف الاتجاهات والمواقف وله أشكال عدة: </vt:lpstr>
      <vt:lpstr>عرض تقديمي في PowerPoint</vt:lpstr>
      <vt:lpstr> الاختبارات </vt:lpstr>
      <vt:lpstr> أبحث عن اختبارات أخرى و أختبر بها رفاقي؟ </vt:lpstr>
      <vt:lpstr>نموذج من اختبارات الشخصية (اختبار الخجل) :  </vt:lpstr>
      <vt:lpstr>عرض تقديمي في PowerPoint</vt:lpstr>
      <vt:lpstr>عرض تقديمي في PowerPoint</vt:lpstr>
      <vt:lpstr>عرض تقديمي في PowerPoint</vt:lpstr>
      <vt:lpstr>عرض تقديمي في PowerPoint</vt:lpstr>
      <vt:lpstr>عرض تقديمي في PowerPoint</vt:lpstr>
      <vt:lpstr>المدرس ماهر صالح</vt:lpstr>
    </vt:vector>
  </TitlesOfParts>
  <Company>فراس الصعيو</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أدوات البحث في علم النفس</dc:title>
  <dc:creator>osama</dc:creator>
  <cp:lastModifiedBy>asus</cp:lastModifiedBy>
  <cp:revision>11</cp:revision>
  <dcterms:created xsi:type="dcterms:W3CDTF">2018-10-18T14:18:58Z</dcterms:created>
  <dcterms:modified xsi:type="dcterms:W3CDTF">2019-03-14T07:10:48Z</dcterms:modified>
</cp:coreProperties>
</file>