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1"/>
  </p:notes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FF"/>
    <a:srgbClr val="000099"/>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987" autoAdjust="0"/>
    <p:restoredTop sz="94660"/>
  </p:normalViewPr>
  <p:slideViewPr>
    <p:cSldViewPr snapToGrid="0">
      <p:cViewPr varScale="1">
        <p:scale>
          <a:sx n="46" d="100"/>
          <a:sy n="46" d="100"/>
        </p:scale>
        <p:origin x="75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0DE24CC6-5BD7-4664-BB32-211107BB0C4C}" type="datetimeFigureOut">
              <a:rPr lang="ar-SA" smtClean="0"/>
              <a:t>12/07/40</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68C552EE-55AC-4146-BA43-99CE23EB337E}" type="slidenum">
              <a:rPr lang="ar-SA" smtClean="0"/>
              <a:t>‹#›</a:t>
            </a:fld>
            <a:endParaRPr lang="ar-SA"/>
          </a:p>
        </p:txBody>
      </p:sp>
    </p:spTree>
    <p:extLst>
      <p:ext uri="{BB962C8B-B14F-4D97-AF65-F5344CB8AC3E}">
        <p14:creationId xmlns:p14="http://schemas.microsoft.com/office/powerpoint/2010/main" val="269123875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6485ED40-A30A-4CCA-AC15-601FBF268009}"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2278732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07359C5B-29B1-4EDF-976C-6047E7EDDB95}"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238048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6118A97E-F278-4C90-A7E5-9789B267B1E2}"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403054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C2509E2-B6E9-4666-A4A1-517D95402B41}"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99358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14560E09-34FB-4964-BADB-632EFDEB8C11}"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4005340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184517B8-F25F-4B83-99D4-AB3D756142F6}" type="datetime1">
              <a:rPr lang="en-US" smtClean="0"/>
              <a:t>3/18/2019</a:t>
            </a:fld>
            <a:endParaRPr lang="en-US"/>
          </a:p>
        </p:txBody>
      </p:sp>
      <p:sp>
        <p:nvSpPr>
          <p:cNvPr id="6" name="عنصر نائب للتذييل 5"/>
          <p:cNvSpPr>
            <a:spLocks noGrp="1"/>
          </p:cNvSpPr>
          <p:nvPr>
            <p:ph type="ftr" sz="quarter" idx="11"/>
          </p:nvPr>
        </p:nvSpPr>
        <p:spPr/>
        <p:txBody>
          <a:bodyPr/>
          <a:lstStyle/>
          <a:p>
            <a:r>
              <a:rPr lang="ar-SA" smtClean="0"/>
              <a:t>المدرس ماهر صالح </a:t>
            </a:r>
            <a:endParaRPr lang="en-US"/>
          </a:p>
        </p:txBody>
      </p:sp>
      <p:sp>
        <p:nvSpPr>
          <p:cNvPr id="7" name="عنصر نائب لرقم الشريحة 6"/>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7100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7C6F526-ACB0-4ED7-B34B-FE7BF5D5AD78}" type="datetime1">
              <a:rPr lang="en-US" smtClean="0"/>
              <a:t>3/18/2019</a:t>
            </a:fld>
            <a:endParaRPr lang="en-US"/>
          </a:p>
        </p:txBody>
      </p:sp>
      <p:sp>
        <p:nvSpPr>
          <p:cNvPr id="8" name="عنصر نائب للتذييل 7"/>
          <p:cNvSpPr>
            <a:spLocks noGrp="1"/>
          </p:cNvSpPr>
          <p:nvPr>
            <p:ph type="ftr" sz="quarter" idx="11"/>
          </p:nvPr>
        </p:nvSpPr>
        <p:spPr/>
        <p:txBody>
          <a:bodyPr/>
          <a:lstStyle/>
          <a:p>
            <a:r>
              <a:rPr lang="ar-SA" smtClean="0"/>
              <a:t>المدرس ماهر صالح </a:t>
            </a:r>
            <a:endParaRPr lang="en-US"/>
          </a:p>
        </p:txBody>
      </p:sp>
      <p:sp>
        <p:nvSpPr>
          <p:cNvPr id="9" name="عنصر نائب لرقم الشريحة 8"/>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3748206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3262B3E0-C290-4BDF-A1EF-D5CF26B5B838}" type="datetime1">
              <a:rPr lang="en-US" smtClean="0"/>
              <a:t>3/18/2019</a:t>
            </a:fld>
            <a:endParaRPr lang="en-US"/>
          </a:p>
        </p:txBody>
      </p:sp>
      <p:sp>
        <p:nvSpPr>
          <p:cNvPr id="4" name="عنصر نائب للتذييل 3"/>
          <p:cNvSpPr>
            <a:spLocks noGrp="1"/>
          </p:cNvSpPr>
          <p:nvPr>
            <p:ph type="ftr" sz="quarter" idx="11"/>
          </p:nvPr>
        </p:nvSpPr>
        <p:spPr/>
        <p:txBody>
          <a:bodyPr/>
          <a:lstStyle/>
          <a:p>
            <a:r>
              <a:rPr lang="ar-SA" smtClean="0"/>
              <a:t>المدرس ماهر صالح </a:t>
            </a:r>
            <a:endParaRPr lang="en-US"/>
          </a:p>
        </p:txBody>
      </p:sp>
      <p:sp>
        <p:nvSpPr>
          <p:cNvPr id="5" name="عنصر نائب لرقم الشريحة 4"/>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1500904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A4B8501-7FA8-4F81-A69F-E426AAF5509E}" type="datetime1">
              <a:rPr lang="en-US" smtClean="0"/>
              <a:t>3/18/2019</a:t>
            </a:fld>
            <a:endParaRPr lang="en-US"/>
          </a:p>
        </p:txBody>
      </p:sp>
      <p:sp>
        <p:nvSpPr>
          <p:cNvPr id="3" name="عنصر نائب للتذييل 2"/>
          <p:cNvSpPr>
            <a:spLocks noGrp="1"/>
          </p:cNvSpPr>
          <p:nvPr>
            <p:ph type="ftr" sz="quarter" idx="11"/>
          </p:nvPr>
        </p:nvSpPr>
        <p:spPr/>
        <p:txBody>
          <a:bodyPr/>
          <a:lstStyle/>
          <a:p>
            <a:r>
              <a:rPr lang="ar-SA" smtClean="0"/>
              <a:t>المدرس ماهر صالح </a:t>
            </a:r>
            <a:endParaRPr lang="en-US"/>
          </a:p>
        </p:txBody>
      </p:sp>
      <p:sp>
        <p:nvSpPr>
          <p:cNvPr id="4" name="عنصر نائب لرقم الشريحة 3"/>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575184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42471F94-04B9-4C65-B4B9-4628248F02ED}" type="datetime1">
              <a:rPr lang="en-US" smtClean="0"/>
              <a:t>3/18/2019</a:t>
            </a:fld>
            <a:endParaRPr lang="en-US"/>
          </a:p>
        </p:txBody>
      </p:sp>
      <p:sp>
        <p:nvSpPr>
          <p:cNvPr id="6" name="عنصر نائب للتذييل 5"/>
          <p:cNvSpPr>
            <a:spLocks noGrp="1"/>
          </p:cNvSpPr>
          <p:nvPr>
            <p:ph type="ftr" sz="quarter" idx="11"/>
          </p:nvPr>
        </p:nvSpPr>
        <p:spPr/>
        <p:txBody>
          <a:bodyPr/>
          <a:lstStyle/>
          <a:p>
            <a:r>
              <a:rPr lang="ar-SA" smtClean="0"/>
              <a:t>المدرس ماهر صالح </a:t>
            </a:r>
            <a:endParaRPr lang="en-US"/>
          </a:p>
        </p:txBody>
      </p:sp>
      <p:sp>
        <p:nvSpPr>
          <p:cNvPr id="7" name="عنصر نائب لرقم الشريحة 6"/>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338546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7B0653D0-E51C-4B39-A4E2-834565B1C821}" type="datetime1">
              <a:rPr lang="en-US" smtClean="0"/>
              <a:t>3/18/2019</a:t>
            </a:fld>
            <a:endParaRPr lang="en-US"/>
          </a:p>
        </p:txBody>
      </p:sp>
      <p:sp>
        <p:nvSpPr>
          <p:cNvPr id="6" name="عنصر نائب للتذييل 5"/>
          <p:cNvSpPr>
            <a:spLocks noGrp="1"/>
          </p:cNvSpPr>
          <p:nvPr>
            <p:ph type="ftr" sz="quarter" idx="11"/>
          </p:nvPr>
        </p:nvSpPr>
        <p:spPr/>
        <p:txBody>
          <a:bodyPr/>
          <a:lstStyle/>
          <a:p>
            <a:r>
              <a:rPr lang="ar-SA" smtClean="0"/>
              <a:t>المدرس ماهر صالح </a:t>
            </a:r>
            <a:endParaRPr lang="en-US"/>
          </a:p>
        </p:txBody>
      </p:sp>
      <p:sp>
        <p:nvSpPr>
          <p:cNvPr id="7" name="عنصر نائب لرقم الشريحة 6"/>
          <p:cNvSpPr>
            <a:spLocks noGrp="1"/>
          </p:cNvSpPr>
          <p:nvPr>
            <p:ph type="sldNum" sz="quarter" idx="12"/>
          </p:nvPr>
        </p:nvSpPr>
        <p:spPr/>
        <p:txBody>
          <a:bodyPr/>
          <a:lstStyle/>
          <a:p>
            <a:fld id="{C49FA922-E937-408A-B6D4-CDB5727579B8}" type="slidenum">
              <a:rPr lang="en-US" smtClean="0"/>
              <a:t>‹#›</a:t>
            </a:fld>
            <a:endParaRPr lang="en-US"/>
          </a:p>
        </p:txBody>
      </p:sp>
    </p:spTree>
    <p:extLst>
      <p:ext uri="{BB962C8B-B14F-4D97-AF65-F5344CB8AC3E}">
        <p14:creationId xmlns:p14="http://schemas.microsoft.com/office/powerpoint/2010/main" val="41160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4DBEF0C-C405-456F-99BE-DE5724B3C493}" type="datetime1">
              <a:rPr lang="en-US" smtClean="0"/>
              <a:t>3/18/2019</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smtClean="0"/>
              <a:t>المدرس ماهر صالح </a:t>
            </a:r>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49FA922-E937-408A-B6D4-CDB5727579B8}" type="slidenum">
              <a:rPr lang="en-US" smtClean="0"/>
              <a:t>‹#›</a:t>
            </a:fld>
            <a:endParaRPr lang="en-US"/>
          </a:p>
        </p:txBody>
      </p:sp>
    </p:spTree>
    <p:extLst>
      <p:ext uri="{BB962C8B-B14F-4D97-AF65-F5344CB8AC3E}">
        <p14:creationId xmlns:p14="http://schemas.microsoft.com/office/powerpoint/2010/main" val="1169978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9000"/>
          </a:stretch>
        </a:blipFill>
        <a:effectLst/>
      </p:bgPr>
    </p:bg>
    <p:spTree>
      <p:nvGrpSpPr>
        <p:cNvPr id="1" name=""/>
        <p:cNvGrpSpPr/>
        <p:nvPr/>
      </p:nvGrpSpPr>
      <p:grpSpPr>
        <a:xfrm>
          <a:off x="0" y="0"/>
          <a:ext cx="0" cy="0"/>
          <a:chOff x="0" y="0"/>
          <a:chExt cx="0" cy="0"/>
        </a:xfrm>
      </p:grpSpPr>
      <p:sp>
        <p:nvSpPr>
          <p:cNvPr id="4" name="عنوان 1"/>
          <p:cNvSpPr txBox="1">
            <a:spLocks/>
          </p:cNvSpPr>
          <p:nvPr/>
        </p:nvSpPr>
        <p:spPr>
          <a:xfrm>
            <a:off x="1679172" y="0"/>
            <a:ext cx="8395854" cy="2876204"/>
          </a:xfrm>
          <a:prstGeom prst="rect">
            <a:avLst/>
          </a:prstGeom>
        </p:spPr>
        <p:txBody>
          <a:bodyPr vert="horz" lIns="91440" tIns="45720" rIns="91440" bIns="45720" rtlCol="1" anchor="ctr">
            <a:no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ar-SY" sz="9600" b="1" dirty="0" smtClean="0">
                <a:solidFill>
                  <a:srgbClr val="FF0000"/>
                </a:solidFill>
                <a:cs typeface="HSN Sara" panose="00000700000000000000" pitchFamily="2" charset="-78"/>
              </a:rPr>
              <a:t>مرحلة الطفولة</a:t>
            </a:r>
            <a:endParaRPr lang="en-US" sz="9600" dirty="0">
              <a:solidFill>
                <a:srgbClr val="FF0000"/>
              </a:solidFill>
              <a:cs typeface="HSN Sara" panose="00000700000000000000" pitchFamily="2" charset="-78"/>
            </a:endParaRPr>
          </a:p>
        </p:txBody>
      </p:sp>
      <p:sp>
        <p:nvSpPr>
          <p:cNvPr id="2" name="عنصر نائب للتاريخ 1"/>
          <p:cNvSpPr>
            <a:spLocks noGrp="1"/>
          </p:cNvSpPr>
          <p:nvPr>
            <p:ph type="dt" sz="half" idx="10"/>
          </p:nvPr>
        </p:nvSpPr>
        <p:spPr/>
        <p:txBody>
          <a:bodyPr/>
          <a:lstStyle/>
          <a:p>
            <a:fld id="{A7C78A72-9613-4E1A-A294-40938F8FB6EF}" type="datetime1">
              <a:rPr lang="en-US" smtClean="0"/>
              <a:t>3/18/2019</a:t>
            </a:fld>
            <a:endParaRPr lang="en-US"/>
          </a:p>
        </p:txBody>
      </p:sp>
      <p:sp>
        <p:nvSpPr>
          <p:cNvPr id="3" name="عنصر نائب للتذييل 2"/>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5" name="عنصر نائب لرقم الشريحة 4"/>
          <p:cNvSpPr>
            <a:spLocks noGrp="1"/>
          </p:cNvSpPr>
          <p:nvPr>
            <p:ph type="sldNum" sz="quarter" idx="12"/>
          </p:nvPr>
        </p:nvSpPr>
        <p:spPr/>
        <p:txBody>
          <a:bodyPr/>
          <a:lstStyle/>
          <a:p>
            <a:fld id="{C49FA922-E937-408A-B6D4-CDB5727579B8}" type="slidenum">
              <a:rPr lang="en-US" smtClean="0"/>
              <a:t>1</a:t>
            </a:fld>
            <a:endParaRPr lang="en-US"/>
          </a:p>
        </p:txBody>
      </p:sp>
    </p:spTree>
    <p:extLst>
      <p:ext uri="{BB962C8B-B14F-4D97-AF65-F5344CB8AC3E}">
        <p14:creationId xmlns:p14="http://schemas.microsoft.com/office/powerpoint/2010/main" val="21741993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168043" y="0"/>
            <a:ext cx="5701145" cy="5263861"/>
          </a:xfrm>
        </p:spPr>
        <p:txBody>
          <a:bodyPr>
            <a:normAutofit/>
          </a:bodyPr>
          <a:lstStyle/>
          <a:p>
            <a:pPr marL="0" indent="0" algn="ctr">
              <a:buNone/>
            </a:pPr>
            <a:r>
              <a:rPr lang="ar-SA" sz="4000" dirty="0">
                <a:cs typeface="DecoType Naskh Special" panose="02010000000000000000" pitchFamily="2" charset="-78"/>
              </a:rPr>
              <a:t> </a:t>
            </a:r>
            <a:endParaRPr lang="en-US" sz="4000" dirty="0">
              <a:cs typeface="DecoType Naskh Special" panose="02010000000000000000" pitchFamily="2" charset="-78"/>
            </a:endParaRPr>
          </a:p>
          <a:p>
            <a:pPr marL="0" indent="0" algn="ctr">
              <a:buNone/>
            </a:pPr>
            <a:r>
              <a:rPr lang="ar-SY" sz="4000" dirty="0">
                <a:solidFill>
                  <a:srgbClr val="FF00FF"/>
                </a:solidFill>
                <a:cs typeface="DecoType Naskh Special" panose="02010000000000000000" pitchFamily="2" charset="-78"/>
              </a:rPr>
              <a:t>في هذا الدرس سوف نقص رواية ممتعة تتألف من عدة مراحل نروي من خلالها تفاصيل رحلة حياتنا، وسوف نبدأ برواية الفصل الأول، وهو أمتعها وأحلاها، ونشتاق دائما للعودة إليه، كل الأفراد في عصرنا والعصور التي مضت والعصور التي تأتي سوف يعيشونها، إنها الطفولة فدعونا نتابع وإياكم مشاهد الفصل الأول.</a:t>
            </a:r>
            <a:endParaRPr lang="en-US" sz="4000" dirty="0">
              <a:solidFill>
                <a:srgbClr val="FF00FF"/>
              </a:solidFill>
              <a:cs typeface="DecoType Naskh Special" panose="02010000000000000000" pitchFamily="2" charset="-78"/>
            </a:endParaRPr>
          </a:p>
          <a:p>
            <a:pPr marL="0" indent="0" algn="ctr">
              <a:buNone/>
            </a:pPr>
            <a:endParaRPr lang="en-US" sz="4000" dirty="0">
              <a:cs typeface="DecoType Naskh Special" panose="02010000000000000000" pitchFamily="2" charset="-78"/>
            </a:endParaRPr>
          </a:p>
        </p:txBody>
      </p:sp>
      <p:sp>
        <p:nvSpPr>
          <p:cNvPr id="2" name="عنصر نائب للتاريخ 1"/>
          <p:cNvSpPr>
            <a:spLocks noGrp="1"/>
          </p:cNvSpPr>
          <p:nvPr>
            <p:ph type="dt" sz="half" idx="10"/>
          </p:nvPr>
        </p:nvSpPr>
        <p:spPr/>
        <p:txBody>
          <a:bodyPr/>
          <a:lstStyle/>
          <a:p>
            <a:fld id="{7A986946-5AB7-4FB4-BD13-4B8F575F3B08}" type="datetime1">
              <a:rPr lang="en-US" smtClean="0"/>
              <a:t>3/18/2019</a:t>
            </a:fld>
            <a:endParaRPr lang="en-US"/>
          </a:p>
        </p:txBody>
      </p:sp>
      <p:sp>
        <p:nvSpPr>
          <p:cNvPr id="4" name="عنصر نائب للتذييل 3"/>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5" name="عنصر نائب لرقم الشريحة 4"/>
          <p:cNvSpPr>
            <a:spLocks noGrp="1"/>
          </p:cNvSpPr>
          <p:nvPr>
            <p:ph type="sldNum" sz="quarter" idx="12"/>
          </p:nvPr>
        </p:nvSpPr>
        <p:spPr/>
        <p:txBody>
          <a:bodyPr/>
          <a:lstStyle/>
          <a:p>
            <a:fld id="{C49FA922-E937-408A-B6D4-CDB5727579B8}" type="slidenum">
              <a:rPr lang="en-US" smtClean="0"/>
              <a:t>2</a:t>
            </a:fld>
            <a:endParaRPr lang="en-US"/>
          </a:p>
        </p:txBody>
      </p:sp>
    </p:spTree>
    <p:extLst>
      <p:ext uri="{BB962C8B-B14F-4D97-AF65-F5344CB8AC3E}">
        <p14:creationId xmlns:p14="http://schemas.microsoft.com/office/powerpoint/2010/main" val="334560201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8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5985604" y="415826"/>
            <a:ext cx="6206396" cy="1325563"/>
          </a:xfrm>
        </p:spPr>
        <p:txBody>
          <a:bodyPr>
            <a:noAutofit/>
          </a:bodyPr>
          <a:lstStyle/>
          <a:p>
            <a:pPr algn="ctr"/>
            <a:r>
              <a:rPr lang="ar-SY" sz="3200" dirty="0" smtClean="0">
                <a:solidFill>
                  <a:srgbClr val="002060"/>
                </a:solidFill>
                <a:cs typeface="DecoType Naskh Special" panose="02010000000000000000" pitchFamily="2" charset="-78"/>
              </a:rPr>
              <a:t>تعريف الطفولة</a:t>
            </a:r>
            <a:r>
              <a:rPr lang="en-US" sz="3200" dirty="0">
                <a:cs typeface="DecoType Naskh Special" panose="02010000000000000000" pitchFamily="2" charset="-78"/>
              </a:rPr>
              <a:t/>
            </a:r>
            <a:br>
              <a:rPr lang="en-US" sz="3200" dirty="0">
                <a:cs typeface="DecoType Naskh Special" panose="02010000000000000000" pitchFamily="2" charset="-78"/>
              </a:rPr>
            </a:br>
            <a:r>
              <a:rPr lang="ar-SY" sz="3200" dirty="0">
                <a:solidFill>
                  <a:srgbClr val="7030A0"/>
                </a:solidFill>
                <a:cs typeface="DecoType Naskh Special" panose="02010000000000000000" pitchFamily="2" charset="-78"/>
              </a:rPr>
              <a:t>تعتبر مرحلة الطفولة لدى الإنسان من أطول مراحل الطفولة بين الكائنات الحية ويمكن تقسيمها الى:</a:t>
            </a:r>
            <a:r>
              <a:rPr lang="en-US" sz="3200" dirty="0">
                <a:cs typeface="DecoType Naskh Special" panose="02010000000000000000" pitchFamily="2" charset="-78"/>
              </a:rPr>
              <a:t/>
            </a:r>
            <a:br>
              <a:rPr lang="en-US" sz="3200" dirty="0">
                <a:cs typeface="DecoType Naskh Special" panose="02010000000000000000" pitchFamily="2" charset="-78"/>
              </a:rPr>
            </a:br>
            <a:endParaRPr lang="en-US" sz="3200" dirty="0">
              <a:cs typeface="DecoType Naskh Special" panose="02010000000000000000" pitchFamily="2" charset="-78"/>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458816707"/>
              </p:ext>
            </p:extLst>
          </p:nvPr>
        </p:nvGraphicFramePr>
        <p:xfrm>
          <a:off x="6195565" y="1741389"/>
          <a:ext cx="5896869" cy="2423500"/>
        </p:xfrm>
        <a:graphic>
          <a:graphicData uri="http://schemas.openxmlformats.org/drawingml/2006/table">
            <a:tbl>
              <a:tblPr rtl="1" firstRow="1" firstCol="1" bandRow="1">
                <a:tableStyleId>{5C22544A-7EE6-4342-B048-85BDC9FD1C3A}</a:tableStyleId>
              </a:tblPr>
              <a:tblGrid>
                <a:gridCol w="623681">
                  <a:extLst>
                    <a:ext uri="{9D8B030D-6E8A-4147-A177-3AD203B41FA5}">
                      <a16:colId xmlns:a16="http://schemas.microsoft.com/office/drawing/2014/main" val="1845557921"/>
                    </a:ext>
                  </a:extLst>
                </a:gridCol>
                <a:gridCol w="1453660">
                  <a:extLst>
                    <a:ext uri="{9D8B030D-6E8A-4147-A177-3AD203B41FA5}">
                      <a16:colId xmlns:a16="http://schemas.microsoft.com/office/drawing/2014/main" val="2305079375"/>
                    </a:ext>
                  </a:extLst>
                </a:gridCol>
                <a:gridCol w="1439266">
                  <a:extLst>
                    <a:ext uri="{9D8B030D-6E8A-4147-A177-3AD203B41FA5}">
                      <a16:colId xmlns:a16="http://schemas.microsoft.com/office/drawing/2014/main" val="691470597"/>
                    </a:ext>
                  </a:extLst>
                </a:gridCol>
                <a:gridCol w="2380262">
                  <a:extLst>
                    <a:ext uri="{9D8B030D-6E8A-4147-A177-3AD203B41FA5}">
                      <a16:colId xmlns:a16="http://schemas.microsoft.com/office/drawing/2014/main" val="1342185383"/>
                    </a:ext>
                  </a:extLst>
                </a:gridCol>
              </a:tblGrid>
              <a:tr h="484700">
                <a:tc>
                  <a:txBody>
                    <a:bodyPr/>
                    <a:lstStyle/>
                    <a:p>
                      <a:pPr algn="ctr" rtl="1">
                        <a:lnSpc>
                          <a:spcPct val="107000"/>
                        </a:lnSpc>
                        <a:spcAft>
                          <a:spcPts val="800"/>
                        </a:spcAft>
                      </a:pPr>
                      <a:r>
                        <a:rPr lang="ar-SY" sz="2400" b="0">
                          <a:effectLst/>
                          <a:cs typeface="DecoType Naskh Special" panose="02010000000000000000" pitchFamily="2" charset="-78"/>
                        </a:rPr>
                        <a:t>الرقم</a:t>
                      </a:r>
                      <a:endParaRPr lang="en-US" sz="2400" b="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effectLst/>
                          <a:cs typeface="DecoType Naskh Special" panose="02010000000000000000" pitchFamily="2" charset="-78"/>
                        </a:rPr>
                        <a:t>المرحلة</a:t>
                      </a:r>
                      <a:endParaRPr lang="en-US" sz="2400" b="0" dirty="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effectLst/>
                          <a:cs typeface="DecoType Naskh Special" panose="02010000000000000000" pitchFamily="2" charset="-78"/>
                        </a:rPr>
                        <a:t>العمر</a:t>
                      </a:r>
                      <a:endParaRPr lang="en-US" sz="2400" b="0" dirty="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effectLst/>
                          <a:cs typeface="DecoType Naskh Special" panose="02010000000000000000" pitchFamily="2" charset="-78"/>
                        </a:rPr>
                        <a:t>نشاط</a:t>
                      </a:r>
                      <a:endParaRPr lang="en-US" sz="2400" b="0" dirty="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extLst>
                  <a:ext uri="{0D108BD9-81ED-4DB2-BD59-A6C34878D82A}">
                    <a16:rowId xmlns:a16="http://schemas.microsoft.com/office/drawing/2014/main" val="3407570392"/>
                  </a:ext>
                </a:extLst>
              </a:tr>
              <a:tr h="484700">
                <a:tc>
                  <a:txBody>
                    <a:bodyPr/>
                    <a:lstStyle/>
                    <a:p>
                      <a:pPr algn="ctr" rtl="1">
                        <a:lnSpc>
                          <a:spcPct val="107000"/>
                        </a:lnSpc>
                        <a:spcAft>
                          <a:spcPts val="800"/>
                        </a:spcAft>
                      </a:pPr>
                      <a:r>
                        <a:rPr lang="ar-SY" sz="2400" b="0">
                          <a:effectLst/>
                          <a:cs typeface="DecoType Naskh Special" panose="02010000000000000000" pitchFamily="2" charset="-78"/>
                        </a:rPr>
                        <a:t>1</a:t>
                      </a:r>
                      <a:endParaRPr lang="en-US" sz="2400" b="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الرضاعة</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الميلاد-سنتين</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solidFill>
                            <a:srgbClr val="FF0000"/>
                          </a:solidFill>
                          <a:effectLst/>
                          <a:cs typeface="DecoType Naskh Special" panose="02010000000000000000" pitchFamily="2" charset="-78"/>
                        </a:rPr>
                        <a:t>أعط تسمية أخرى للمرحلة</a:t>
                      </a:r>
                      <a:endParaRPr lang="en-US" sz="2400" b="0" dirty="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extLst>
                  <a:ext uri="{0D108BD9-81ED-4DB2-BD59-A6C34878D82A}">
                    <a16:rowId xmlns:a16="http://schemas.microsoft.com/office/drawing/2014/main" val="2949020188"/>
                  </a:ext>
                </a:extLst>
              </a:tr>
              <a:tr h="484700">
                <a:tc>
                  <a:txBody>
                    <a:bodyPr/>
                    <a:lstStyle/>
                    <a:p>
                      <a:pPr algn="ctr" rtl="1">
                        <a:lnSpc>
                          <a:spcPct val="107000"/>
                        </a:lnSpc>
                        <a:spcAft>
                          <a:spcPts val="800"/>
                        </a:spcAft>
                      </a:pPr>
                      <a:r>
                        <a:rPr lang="ar-SY" sz="2400" b="0">
                          <a:effectLst/>
                          <a:cs typeface="DecoType Naskh Special" panose="02010000000000000000" pitchFamily="2" charset="-78"/>
                        </a:rPr>
                        <a:t>2</a:t>
                      </a:r>
                      <a:endParaRPr lang="en-US" sz="2400" b="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الطفولة المبكرة</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3-5 سنوات</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solidFill>
                            <a:srgbClr val="FF0000"/>
                          </a:solidFill>
                          <a:effectLst/>
                          <a:cs typeface="DecoType Naskh Special" panose="02010000000000000000" pitchFamily="2" charset="-78"/>
                        </a:rPr>
                        <a:t>أعط تسمية أخرى للمرحلة</a:t>
                      </a:r>
                      <a:endParaRPr lang="en-US" sz="2400" b="0" dirty="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extLst>
                  <a:ext uri="{0D108BD9-81ED-4DB2-BD59-A6C34878D82A}">
                    <a16:rowId xmlns:a16="http://schemas.microsoft.com/office/drawing/2014/main" val="2553612515"/>
                  </a:ext>
                </a:extLst>
              </a:tr>
              <a:tr h="484700">
                <a:tc>
                  <a:txBody>
                    <a:bodyPr/>
                    <a:lstStyle/>
                    <a:p>
                      <a:pPr algn="ctr" rtl="1">
                        <a:lnSpc>
                          <a:spcPct val="107000"/>
                        </a:lnSpc>
                        <a:spcAft>
                          <a:spcPts val="800"/>
                        </a:spcAft>
                      </a:pPr>
                      <a:r>
                        <a:rPr lang="ar-SY" sz="2400" b="0">
                          <a:effectLst/>
                          <a:cs typeface="DecoType Naskh Special" panose="02010000000000000000" pitchFamily="2" charset="-78"/>
                        </a:rPr>
                        <a:t>3</a:t>
                      </a:r>
                      <a:endParaRPr lang="en-US" sz="2400" b="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الطفولة المتوسطة</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6-9سنوات</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solidFill>
                            <a:srgbClr val="FF0000"/>
                          </a:solidFill>
                          <a:effectLst/>
                          <a:cs typeface="DecoType Naskh Special" panose="02010000000000000000" pitchFamily="2" charset="-78"/>
                        </a:rPr>
                        <a:t>أعط تسمية أخرى للمرحلة</a:t>
                      </a:r>
                      <a:endParaRPr lang="en-US" sz="2400" b="0" dirty="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extLst>
                  <a:ext uri="{0D108BD9-81ED-4DB2-BD59-A6C34878D82A}">
                    <a16:rowId xmlns:a16="http://schemas.microsoft.com/office/drawing/2014/main" val="3413584685"/>
                  </a:ext>
                </a:extLst>
              </a:tr>
              <a:tr h="484700">
                <a:tc>
                  <a:txBody>
                    <a:bodyPr/>
                    <a:lstStyle/>
                    <a:p>
                      <a:pPr algn="ctr" rtl="1">
                        <a:lnSpc>
                          <a:spcPct val="107000"/>
                        </a:lnSpc>
                        <a:spcAft>
                          <a:spcPts val="800"/>
                        </a:spcAft>
                      </a:pPr>
                      <a:r>
                        <a:rPr lang="ar-SY" sz="2400" b="0">
                          <a:effectLst/>
                          <a:cs typeface="DecoType Naskh Special" panose="02010000000000000000" pitchFamily="2" charset="-78"/>
                        </a:rPr>
                        <a:t>3</a:t>
                      </a:r>
                      <a:endParaRPr lang="en-US" sz="2400" b="0">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الطفولة المتأخرة</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a:solidFill>
                            <a:srgbClr val="FF0000"/>
                          </a:solidFill>
                          <a:effectLst/>
                          <a:cs typeface="DecoType Naskh Special" panose="02010000000000000000" pitchFamily="2" charset="-78"/>
                        </a:rPr>
                        <a:t>10-12 سنة</a:t>
                      </a:r>
                      <a:endParaRPr lang="en-US" sz="2400" b="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tc>
                  <a:txBody>
                    <a:bodyPr/>
                    <a:lstStyle/>
                    <a:p>
                      <a:pPr algn="ctr" rtl="1">
                        <a:lnSpc>
                          <a:spcPct val="107000"/>
                        </a:lnSpc>
                        <a:spcAft>
                          <a:spcPts val="800"/>
                        </a:spcAft>
                      </a:pPr>
                      <a:r>
                        <a:rPr lang="ar-SY" sz="2400" b="0" dirty="0">
                          <a:solidFill>
                            <a:srgbClr val="FF0000"/>
                          </a:solidFill>
                          <a:effectLst/>
                          <a:cs typeface="DecoType Naskh Special" panose="02010000000000000000" pitchFamily="2" charset="-78"/>
                        </a:rPr>
                        <a:t>أعط تسمية أخرى للمرحلة</a:t>
                      </a:r>
                      <a:endParaRPr lang="en-US" sz="2400" b="0" dirty="0">
                        <a:solidFill>
                          <a:srgbClr val="FF0000"/>
                        </a:solidFill>
                        <a:effectLst/>
                        <a:latin typeface="Calibri" panose="020F0502020204030204" pitchFamily="34" charset="0"/>
                        <a:ea typeface="Calibri" panose="020F0502020204030204" pitchFamily="34" charset="0"/>
                        <a:cs typeface="DecoType Naskh Special" panose="02010000000000000000" pitchFamily="2" charset="-78"/>
                      </a:endParaRPr>
                    </a:p>
                  </a:txBody>
                  <a:tcPr marL="68580" marR="68580" marT="0" marB="0" anchor="ctr"/>
                </a:tc>
                <a:extLst>
                  <a:ext uri="{0D108BD9-81ED-4DB2-BD59-A6C34878D82A}">
                    <a16:rowId xmlns:a16="http://schemas.microsoft.com/office/drawing/2014/main" val="2963940931"/>
                  </a:ext>
                </a:extLst>
              </a:tr>
            </a:tbl>
          </a:graphicData>
        </a:graphic>
      </p:graphicFrame>
      <p:sp>
        <p:nvSpPr>
          <p:cNvPr id="7" name="مستطيل 6"/>
          <p:cNvSpPr/>
          <p:nvPr/>
        </p:nvSpPr>
        <p:spPr>
          <a:xfrm>
            <a:off x="6096000" y="4332679"/>
            <a:ext cx="6096000" cy="1673150"/>
          </a:xfrm>
          <a:prstGeom prst="rect">
            <a:avLst/>
          </a:prstGeom>
        </p:spPr>
        <p:txBody>
          <a:bodyPr>
            <a:spAutoFit/>
          </a:bodyPr>
          <a:lstStyle/>
          <a:p>
            <a:pPr algn="ctr">
              <a:lnSpc>
                <a:spcPct val="107000"/>
              </a:lnSpc>
              <a:spcAft>
                <a:spcPts val="800"/>
              </a:spcAft>
            </a:pPr>
            <a:r>
              <a:rPr lang="ar-SY" sz="3200" dirty="0">
                <a:solidFill>
                  <a:schemeClr val="accent6">
                    <a:lumMod val="75000"/>
                  </a:schemeClr>
                </a:solidFill>
                <a:latin typeface="Calibri" panose="020F0502020204030204" pitchFamily="34" charset="0"/>
                <a:ea typeface="Calibri" panose="020F0502020204030204" pitchFamily="34" charset="0"/>
                <a:cs typeface="DecoType Naskh Special" panose="02010000000000000000" pitchFamily="2" charset="-78"/>
              </a:rPr>
              <a:t>وتعرف </a:t>
            </a:r>
            <a:r>
              <a:rPr lang="ar-SY" sz="3200" b="1"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الطفولة</a:t>
            </a:r>
            <a:r>
              <a:rPr lang="ar-SY" sz="3200" dirty="0">
                <a:latin typeface="Calibri" panose="020F0502020204030204" pitchFamily="34" charset="0"/>
                <a:ea typeface="Calibri" panose="020F0502020204030204" pitchFamily="34" charset="0"/>
                <a:cs typeface="DecoType Naskh Special" panose="02010000000000000000" pitchFamily="2" charset="-78"/>
              </a:rPr>
              <a:t> </a:t>
            </a:r>
            <a:r>
              <a:rPr lang="ar-SY" sz="32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بأنها المرحلة النمائية التي تبدأ بولادة الإنسان وتنهي بالبلوغ  أو عمر 12 سنة، أما الطفل فهو كل إنسان لم يتجاوز 12 سنة أو لم يصل إلى البلوغ.</a:t>
            </a:r>
            <a:endParaRPr lang="en-US" sz="3200" dirty="0">
              <a:solidFill>
                <a:srgbClr val="7030A0"/>
              </a:solidFill>
              <a:effectLst/>
              <a:latin typeface="Calibri" panose="020F0502020204030204" pitchFamily="34" charset="0"/>
              <a:ea typeface="Calibri" panose="020F0502020204030204" pitchFamily="34" charset="0"/>
              <a:cs typeface="DecoType Naskh Special" panose="02010000000000000000" pitchFamily="2" charset="-78"/>
            </a:endParaRPr>
          </a:p>
        </p:txBody>
      </p:sp>
      <p:sp>
        <p:nvSpPr>
          <p:cNvPr id="3" name="عنصر نائب للتاريخ 2"/>
          <p:cNvSpPr>
            <a:spLocks noGrp="1"/>
          </p:cNvSpPr>
          <p:nvPr>
            <p:ph type="dt" sz="half" idx="10"/>
          </p:nvPr>
        </p:nvSpPr>
        <p:spPr/>
        <p:txBody>
          <a:bodyPr/>
          <a:lstStyle/>
          <a:p>
            <a:fld id="{52E90BF7-7F38-418D-8646-6AB26C10F559}"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3</a:t>
            </a:fld>
            <a:endParaRPr lang="en-US"/>
          </a:p>
        </p:txBody>
      </p:sp>
    </p:spTree>
    <p:extLst>
      <p:ext uri="{BB962C8B-B14F-4D97-AF65-F5344CB8AC3E}">
        <p14:creationId xmlns:p14="http://schemas.microsoft.com/office/powerpoint/2010/main" val="2563215910"/>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199505" y="365125"/>
            <a:ext cx="11486804" cy="1325563"/>
          </a:xfrm>
        </p:spPr>
        <p:txBody>
          <a:bodyPr>
            <a:noAutofit/>
          </a:bodyPr>
          <a:lstStyle/>
          <a:p>
            <a:pPr algn="ctr"/>
            <a:r>
              <a:rPr lang="ar-SY" sz="36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جوانب النمو في </a:t>
            </a:r>
            <a:r>
              <a:rPr lang="ar-SY" sz="3600" dirty="0" smtClean="0">
                <a:solidFill>
                  <a:srgbClr val="FF0000"/>
                </a:solidFill>
                <a:latin typeface="Calibri" panose="020F0502020204030204" pitchFamily="34" charset="0"/>
                <a:ea typeface="Calibri" panose="020F0502020204030204" pitchFamily="34" charset="0"/>
                <a:cs typeface="DecoType Naskh Special" panose="02010000000000000000" pitchFamily="2" charset="-78"/>
              </a:rPr>
              <a:t>الطفولة </a:t>
            </a:r>
            <a:r>
              <a:rPr lang="en-US" sz="3600" dirty="0" smtClean="0">
                <a:latin typeface="Calibri" panose="020F0502020204030204" pitchFamily="34" charset="0"/>
                <a:ea typeface="Calibri" panose="020F0502020204030204" pitchFamily="34" charset="0"/>
                <a:cs typeface="DecoType Naskh Special" panose="02010000000000000000" pitchFamily="2" charset="-78"/>
              </a:rPr>
              <a:t/>
            </a:r>
            <a:br>
              <a:rPr lang="en-US" sz="3600" dirty="0" smtClean="0">
                <a:latin typeface="Calibri" panose="020F0502020204030204" pitchFamily="34" charset="0"/>
                <a:ea typeface="Calibri" panose="020F0502020204030204" pitchFamily="34" charset="0"/>
                <a:cs typeface="DecoType Naskh Special" panose="02010000000000000000" pitchFamily="2" charset="-78"/>
              </a:rPr>
            </a:br>
            <a:r>
              <a:rPr lang="ar-SY" sz="3600" dirty="0" smtClean="0">
                <a:solidFill>
                  <a:srgbClr val="00B050"/>
                </a:solidFill>
                <a:latin typeface="Calibri" panose="020F0502020204030204" pitchFamily="34" charset="0"/>
                <a:ea typeface="Calibri" panose="020F0502020204030204" pitchFamily="34" charset="0"/>
                <a:cs typeface="DecoType Naskh Special" panose="02010000000000000000" pitchFamily="2" charset="-78"/>
              </a:rPr>
              <a:t>النمو </a:t>
            </a:r>
            <a:r>
              <a:rPr lang="ar-SY" sz="3600" dirty="0">
                <a:solidFill>
                  <a:srgbClr val="00B050"/>
                </a:solidFill>
                <a:latin typeface="Calibri" panose="020F0502020204030204" pitchFamily="34" charset="0"/>
                <a:ea typeface="Calibri" panose="020F0502020204030204" pitchFamily="34" charset="0"/>
                <a:cs typeface="DecoType Naskh Special" panose="02010000000000000000" pitchFamily="2" charset="-78"/>
              </a:rPr>
              <a:t>المعرفي : </a:t>
            </a:r>
            <a:r>
              <a:rPr lang="ar-SY"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تعد نظرية </a:t>
            </a:r>
            <a:r>
              <a:rPr lang="ar-SY" sz="3600" dirty="0" err="1">
                <a:solidFill>
                  <a:srgbClr val="7030A0"/>
                </a:solidFill>
                <a:latin typeface="Calibri" panose="020F0502020204030204" pitchFamily="34" charset="0"/>
                <a:ea typeface="Calibri" panose="020F0502020204030204" pitchFamily="34" charset="0"/>
                <a:cs typeface="DecoType Naskh Special" panose="02010000000000000000" pitchFamily="2" charset="-78"/>
              </a:rPr>
              <a:t>بياجيه</a:t>
            </a:r>
            <a:r>
              <a:rPr lang="ar-SY"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 في النمو المعرفي من أكثر النظريات قبولا لدى الباحثين لعدة أسباب منها:</a:t>
            </a:r>
            <a:r>
              <a:rPr lang="en-US" sz="3600" dirty="0">
                <a:solidFill>
                  <a:srgbClr val="7030A0"/>
                </a:solidFill>
              </a:rPr>
              <a:t/>
            </a:r>
            <a:br>
              <a:rPr lang="en-US" sz="3600" dirty="0">
                <a:solidFill>
                  <a:srgbClr val="7030A0"/>
                </a:solidFill>
              </a:rPr>
            </a:br>
            <a:endParaRPr lang="en-US" sz="3600" dirty="0">
              <a:solidFill>
                <a:srgbClr val="7030A0"/>
              </a:solidFill>
            </a:endParaRPr>
          </a:p>
        </p:txBody>
      </p:sp>
      <p:sp>
        <p:nvSpPr>
          <p:cNvPr id="3" name="عنصر نائب للمحتوى 2"/>
          <p:cNvSpPr>
            <a:spLocks noGrp="1"/>
          </p:cNvSpPr>
          <p:nvPr>
            <p:ph idx="1"/>
          </p:nvPr>
        </p:nvSpPr>
        <p:spPr>
          <a:xfrm>
            <a:off x="901238" y="1557685"/>
            <a:ext cx="10515600" cy="4351338"/>
          </a:xfrm>
        </p:spPr>
        <p:txBody>
          <a:bodyPr vert="horz" lIns="91440" tIns="45720" rIns="91440" bIns="45720" rtlCol="1">
            <a:normAutofit/>
          </a:bodyPr>
          <a:lstStyle/>
          <a:p>
            <a:pPr marL="0" indent="0" algn="ctr">
              <a:buNone/>
            </a:pP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استطاعت إزالة الغموض عن تفكير الطفل وطريقة تصوره للعالم الذي يعيش فيه.</a:t>
            </a:r>
            <a:endParaRPr lang="en-US"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تأكيده على اختلاف أنماط التفكير لدى الفرد وفق المراحل النمائية.</a:t>
            </a:r>
            <a:endParaRPr lang="en-US"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تأكيده على وصول الفرد إلى التفكير المجرد في المراهقة.</a:t>
            </a:r>
            <a:endParaRPr lang="en-US"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قسم مراحل تطور التفكير لدى الفرد إلى أربعة مراحل رئيسة.</a:t>
            </a:r>
            <a:endParaRPr lang="en-US"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endParaRPr lang="en-US" sz="3600" dirty="0">
              <a:latin typeface="Calibri" panose="020F0502020204030204" pitchFamily="34" charset="0"/>
              <a:ea typeface="Calibri" panose="020F0502020204030204" pitchFamily="34" charset="0"/>
              <a:cs typeface="DecoType Naskh Special" panose="02010000000000000000" pitchFamily="2" charset="-78"/>
            </a:endParaRPr>
          </a:p>
        </p:txBody>
      </p:sp>
      <p:sp>
        <p:nvSpPr>
          <p:cNvPr id="4" name="مستطيل مستدير الزوايا 3"/>
          <p:cNvSpPr/>
          <p:nvPr/>
        </p:nvSpPr>
        <p:spPr>
          <a:xfrm>
            <a:off x="-365759" y="3458095"/>
            <a:ext cx="5436524" cy="3715788"/>
          </a:xfrm>
          <a:prstGeom prst="roundRect">
            <a:avLst/>
          </a:prstGeom>
          <a:blipFill>
            <a:blip r:embed="rId2"/>
            <a:stretch>
              <a:fillRect/>
            </a:stretch>
          </a:blipFill>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مستطيل مستدير الزوايا 4"/>
          <p:cNvSpPr/>
          <p:nvPr/>
        </p:nvSpPr>
        <p:spPr>
          <a:xfrm>
            <a:off x="7513319" y="3458095"/>
            <a:ext cx="5436524" cy="3715788"/>
          </a:xfrm>
          <a:prstGeom prst="roundRect">
            <a:avLst/>
          </a:prstGeom>
          <a:blipFill dpi="0" rotWithShape="1">
            <a:blip r:embed="rId2"/>
            <a:srcRect/>
            <a:stretch>
              <a:fillRect/>
            </a:stretch>
          </a:blipFill>
          <a:effectLst>
            <a:softEdge rad="635000"/>
          </a:effectLst>
          <a:scene3d>
            <a:camera prst="orthographicFront">
              <a:rot lat="0" lon="10799999"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عنصر نائب للتاريخ 5"/>
          <p:cNvSpPr>
            <a:spLocks noGrp="1"/>
          </p:cNvSpPr>
          <p:nvPr>
            <p:ph type="dt" sz="half" idx="10"/>
          </p:nvPr>
        </p:nvSpPr>
        <p:spPr/>
        <p:txBody>
          <a:bodyPr/>
          <a:lstStyle/>
          <a:p>
            <a:fld id="{78FCF015-606C-4EB0-9EB2-53B265244467}" type="datetime1">
              <a:rPr lang="en-US" smtClean="0"/>
              <a:t>3/18/2019</a:t>
            </a:fld>
            <a:endParaRPr lang="en-US"/>
          </a:p>
        </p:txBody>
      </p:sp>
      <p:sp>
        <p:nvSpPr>
          <p:cNvPr id="7" name="عنصر نائب للتذييل 6"/>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8" name="عنصر نائب لرقم الشريحة 7"/>
          <p:cNvSpPr>
            <a:spLocks noGrp="1"/>
          </p:cNvSpPr>
          <p:nvPr>
            <p:ph type="sldNum" sz="quarter" idx="12"/>
          </p:nvPr>
        </p:nvSpPr>
        <p:spPr/>
        <p:txBody>
          <a:bodyPr/>
          <a:lstStyle/>
          <a:p>
            <a:fld id="{C49FA922-E937-408A-B6D4-CDB5727579B8}" type="slidenum">
              <a:rPr lang="en-US" smtClean="0"/>
              <a:t>4</a:t>
            </a:fld>
            <a:endParaRPr lang="en-US"/>
          </a:p>
        </p:txBody>
      </p:sp>
    </p:spTree>
    <p:extLst>
      <p:ext uri="{BB962C8B-B14F-4D97-AF65-F5344CB8AC3E}">
        <p14:creationId xmlns:p14="http://schemas.microsoft.com/office/powerpoint/2010/main" val="42757675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47898" y="562091"/>
            <a:ext cx="10688781" cy="4351338"/>
          </a:xfrm>
        </p:spPr>
        <p:txBody>
          <a:bodyPr>
            <a:normAutofit/>
          </a:bodyPr>
          <a:lstStyle/>
          <a:p>
            <a:pPr marL="0" indent="0" algn="ctr">
              <a:buNone/>
            </a:pP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ويمر الطفل خلال رحلته النمائية بثلاث مراحل نمائية معرفية وفقا </a:t>
            </a:r>
            <a:r>
              <a:rPr lang="ar-SY" sz="3600" dirty="0" err="1">
                <a:solidFill>
                  <a:srgbClr val="FF00FF"/>
                </a:solidFill>
                <a:latin typeface="Calibri" panose="020F0502020204030204" pitchFamily="34" charset="0"/>
                <a:ea typeface="Calibri" panose="020F0502020204030204" pitchFamily="34" charset="0"/>
                <a:cs typeface="DecoType Naskh Special" panose="02010000000000000000" pitchFamily="2" charset="-78"/>
              </a:rPr>
              <a:t>لبياجيه</a:t>
            </a: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 هي:</a:t>
            </a:r>
            <a:endParaRPr lang="en-US"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المرحلة الحسية الحركية: </a:t>
            </a:r>
            <a:r>
              <a:rPr lang="ar-SY" sz="3600" dirty="0">
                <a:latin typeface="Calibri" panose="020F0502020204030204" pitchFamily="34" charset="0"/>
                <a:ea typeface="Calibri" panose="020F0502020204030204" pitchFamily="34" charset="0"/>
                <a:cs typeface="DecoType Naskh Special" panose="02010000000000000000" pitchFamily="2" charset="-78"/>
              </a:rPr>
              <a:t>من الميلاد حتى السنتين، </a:t>
            </a:r>
            <a:endParaRPr lang="en-US" sz="3600" dirty="0">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مرحلة ما قبل العمليات: من آخر السنتين إلى الست سنوات، </a:t>
            </a:r>
            <a:endParaRPr lang="en-US"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solidFill>
                  <a:schemeClr val="accent6">
                    <a:lumMod val="50000"/>
                  </a:schemeClr>
                </a:solidFill>
                <a:latin typeface="Calibri" panose="020F0502020204030204" pitchFamily="34" charset="0"/>
                <a:ea typeface="Calibri" panose="020F0502020204030204" pitchFamily="34" charset="0"/>
                <a:cs typeface="DecoType Naskh Special" panose="02010000000000000000" pitchFamily="2" charset="-78"/>
              </a:rPr>
              <a:t>مرحلة العمليات العينية : </a:t>
            </a:r>
            <a:r>
              <a:rPr lang="ar-SY" sz="3600" dirty="0">
                <a:solidFill>
                  <a:srgbClr val="660066"/>
                </a:solidFill>
                <a:latin typeface="Calibri" panose="020F0502020204030204" pitchFamily="34" charset="0"/>
                <a:ea typeface="Calibri" panose="020F0502020204030204" pitchFamily="34" charset="0"/>
                <a:cs typeface="DecoType Naskh Special" panose="02010000000000000000" pitchFamily="2" charset="-78"/>
              </a:rPr>
              <a:t>وتمتد من نهاية الست سنوات إلى نهاية الحدية عشر أو الأربع عشر سنة.</a:t>
            </a:r>
            <a:endParaRPr lang="en-US" sz="3600" dirty="0">
              <a:solidFill>
                <a:srgbClr val="660066"/>
              </a:solidFill>
              <a:latin typeface="Calibri" panose="020F0502020204030204" pitchFamily="34" charset="0"/>
              <a:ea typeface="Calibri" panose="020F0502020204030204" pitchFamily="34" charset="0"/>
              <a:cs typeface="DecoType Naskh Special" panose="02010000000000000000" pitchFamily="2" charset="-78"/>
            </a:endParaRPr>
          </a:p>
        </p:txBody>
      </p:sp>
      <p:pic>
        <p:nvPicPr>
          <p:cNvPr id="3074" name="Picture 2" descr="imag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6629" y="4043276"/>
            <a:ext cx="2964501" cy="216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عنصر نائب للتاريخ 1"/>
          <p:cNvSpPr>
            <a:spLocks noGrp="1"/>
          </p:cNvSpPr>
          <p:nvPr>
            <p:ph type="dt" sz="half" idx="10"/>
          </p:nvPr>
        </p:nvSpPr>
        <p:spPr/>
        <p:txBody>
          <a:bodyPr/>
          <a:lstStyle/>
          <a:p>
            <a:fld id="{32331455-60E6-4D97-A3D7-D5655A7230F3}" type="datetime1">
              <a:rPr lang="en-US" smtClean="0"/>
              <a:t>3/18/2019</a:t>
            </a:fld>
            <a:endParaRPr lang="en-US"/>
          </a:p>
        </p:txBody>
      </p:sp>
      <p:sp>
        <p:nvSpPr>
          <p:cNvPr id="4" name="عنصر نائب للتذييل 3"/>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5" name="عنصر نائب لرقم الشريحة 4"/>
          <p:cNvSpPr>
            <a:spLocks noGrp="1"/>
          </p:cNvSpPr>
          <p:nvPr>
            <p:ph type="sldNum" sz="quarter" idx="12"/>
          </p:nvPr>
        </p:nvSpPr>
        <p:spPr/>
        <p:txBody>
          <a:bodyPr/>
          <a:lstStyle/>
          <a:p>
            <a:fld id="{C49FA922-E937-408A-B6D4-CDB5727579B8}" type="slidenum">
              <a:rPr lang="en-US" smtClean="0"/>
              <a:t>5</a:t>
            </a:fld>
            <a:endParaRPr lang="en-US"/>
          </a:p>
        </p:txBody>
      </p:sp>
    </p:spTree>
    <p:extLst>
      <p:ext uri="{BB962C8B-B14F-4D97-AF65-F5344CB8AC3E}">
        <p14:creationId xmlns:p14="http://schemas.microsoft.com/office/powerpoint/2010/main" val="690892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3004" y="379210"/>
            <a:ext cx="6749935" cy="6071466"/>
          </a:xfrm>
        </p:spPr>
        <p:txBody>
          <a:bodyPr>
            <a:normAutofit/>
          </a:bodyPr>
          <a:lstStyle/>
          <a:p>
            <a:pPr marL="0" indent="0" algn="ctr">
              <a:buNone/>
            </a:pPr>
            <a:r>
              <a:rPr lang="ar-SY" sz="3600" dirty="0">
                <a:solidFill>
                  <a:srgbClr val="0070C0"/>
                </a:solidFill>
                <a:latin typeface="Calibri" panose="020F0502020204030204" pitchFamily="34" charset="0"/>
                <a:ea typeface="Calibri" panose="020F0502020204030204" pitchFamily="34" charset="0"/>
                <a:cs typeface="DecoType Naskh Special" panose="02010000000000000000" pitchFamily="2" charset="-78"/>
              </a:rPr>
              <a:t>النمو الانفعالي </a:t>
            </a:r>
            <a:endParaRPr lang="en-US" sz="3600" dirty="0" smtClean="0">
              <a:solidFill>
                <a:srgbClr val="0070C0"/>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smtClean="0">
                <a:solidFill>
                  <a:srgbClr val="0070C0"/>
                </a:solidFill>
                <a:latin typeface="Calibri" panose="020F0502020204030204" pitchFamily="34" charset="0"/>
                <a:ea typeface="Calibri" panose="020F0502020204030204" pitchFamily="34" charset="0"/>
                <a:cs typeface="DecoType Naskh Special" panose="02010000000000000000" pitchFamily="2" charset="-78"/>
              </a:rPr>
              <a:t> </a:t>
            </a:r>
            <a:r>
              <a:rPr lang="ar-SY"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يعد </a:t>
            </a: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دارون </a:t>
            </a:r>
            <a:r>
              <a:rPr lang="ar-SY"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من أوائل العلماء الذين درسوا التعبير الانفعالي عند الأطفال واعتقد بأن الانفعال لديهم خاصية أولية، أما واطسون و مورغان فأشارا إلى وجود ثلاثة انفعالات أساسية لدى الطفل هي الخوف والغضب والحب وتشتق منهم لاحقا بقية الانفعالات</a:t>
            </a:r>
            <a:endParaRPr lang="en-US" sz="36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r>
              <a:rPr lang="ar-SY" sz="3600" dirty="0">
                <a:latin typeface="Calibri" panose="020F0502020204030204" pitchFamily="34" charset="0"/>
                <a:ea typeface="Calibri" panose="020F0502020204030204" pitchFamily="34" charset="0"/>
                <a:cs typeface="DecoType Naskh Special" panose="02010000000000000000" pitchFamily="2" charset="-78"/>
              </a:rPr>
              <a:t>وتعد </a:t>
            </a:r>
            <a:r>
              <a:rPr lang="ar-SY" sz="36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نظرية إريكسون </a:t>
            </a:r>
            <a:r>
              <a:rPr lang="ar-SY" sz="3600" dirty="0">
                <a:latin typeface="Calibri" panose="020F0502020204030204" pitchFamily="34" charset="0"/>
                <a:ea typeface="Calibri" panose="020F0502020204030204" pitchFamily="34" charset="0"/>
                <a:cs typeface="DecoType Naskh Special" panose="02010000000000000000" pitchFamily="2" charset="-78"/>
              </a:rPr>
              <a:t>من أفضل النظريات التي شرحت النمو النفس اجتماعي، إذ يرى بان الإنسان يمر خلال حياته بثمانية مراحل نمائية تبدأ بولادته وتنتهي بوفاته وكل مرحلة تحتوي على أزمة نفسية اجتماعية خاصة بها، </a:t>
            </a:r>
            <a:endParaRPr lang="en-US" sz="3600" dirty="0">
              <a:latin typeface="Calibri" panose="020F0502020204030204" pitchFamily="34" charset="0"/>
              <a:ea typeface="Calibri" panose="020F0502020204030204" pitchFamily="34" charset="0"/>
              <a:cs typeface="DecoType Naskh Special" panose="02010000000000000000" pitchFamily="2" charset="-78"/>
            </a:endParaRPr>
          </a:p>
          <a:p>
            <a:pPr marL="0" indent="0" algn="ctr">
              <a:buNone/>
            </a:pPr>
            <a:endParaRPr lang="en-US" dirty="0"/>
          </a:p>
        </p:txBody>
      </p:sp>
      <p:sp>
        <p:nvSpPr>
          <p:cNvPr id="5" name="مستطيل مستدير الزوايا 4"/>
          <p:cNvSpPr/>
          <p:nvPr/>
        </p:nvSpPr>
        <p:spPr>
          <a:xfrm>
            <a:off x="7082444" y="1026622"/>
            <a:ext cx="4943302" cy="5075900"/>
          </a:xfrm>
          <a:prstGeom prst="roundRect">
            <a:avLst/>
          </a:prstGeom>
          <a:blipFill>
            <a:blip r:embed="rId2"/>
            <a:stretch>
              <a:fillRect/>
            </a:stretch>
          </a:blipFill>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صر نائب للتاريخ 1"/>
          <p:cNvSpPr>
            <a:spLocks noGrp="1"/>
          </p:cNvSpPr>
          <p:nvPr>
            <p:ph type="dt" sz="half" idx="10"/>
          </p:nvPr>
        </p:nvSpPr>
        <p:spPr/>
        <p:txBody>
          <a:bodyPr/>
          <a:lstStyle/>
          <a:p>
            <a:fld id="{A95710F8-53A9-434A-BD2F-D25A5DB2D194}" type="datetime1">
              <a:rPr lang="en-US" smtClean="0"/>
              <a:t>3/18/2019</a:t>
            </a:fld>
            <a:endParaRPr lang="en-US"/>
          </a:p>
        </p:txBody>
      </p:sp>
      <p:sp>
        <p:nvSpPr>
          <p:cNvPr id="4" name="عنصر نائب للتذييل 3"/>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6</a:t>
            </a:fld>
            <a:endParaRPr lang="en-US"/>
          </a:p>
        </p:txBody>
      </p:sp>
    </p:spTree>
    <p:extLst>
      <p:ext uri="{BB962C8B-B14F-4D97-AF65-F5344CB8AC3E}">
        <p14:creationId xmlns:p14="http://schemas.microsoft.com/office/powerpoint/2010/main" val="450871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947093" y="4880919"/>
            <a:ext cx="10515600" cy="1618735"/>
          </a:xfrm>
        </p:spPr>
        <p:txBody>
          <a:bodyPr>
            <a:normAutofit/>
          </a:bodyPr>
          <a:lstStyle/>
          <a:p>
            <a:r>
              <a:rPr lang="ar-SY" sz="3300" dirty="0" smtClean="0">
                <a:solidFill>
                  <a:srgbClr val="FF0000"/>
                </a:solidFill>
                <a:latin typeface="Calibri" panose="020F0502020204030204" pitchFamily="34" charset="0"/>
                <a:ea typeface="Calibri" panose="020F0502020204030204" pitchFamily="34" charset="0"/>
                <a:cs typeface="DecoType Naskh Special" panose="02010000000000000000" pitchFamily="2" charset="-78"/>
              </a:rPr>
              <a:t>أعلل</a:t>
            </a:r>
            <a:r>
              <a:rPr lang="en-US" sz="33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
            </a:r>
            <a:br>
              <a:rPr lang="en-US" sz="33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br>
            <a:r>
              <a:rPr lang="ar-SY" sz="33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لماذا تختلف كفاءة الأطفال في مرحلة الاجتهاد؟</a:t>
            </a:r>
            <a:r>
              <a:rPr lang="en-US" dirty="0"/>
              <a:t/>
            </a:r>
            <a:br>
              <a:rPr lang="en-US" dirty="0"/>
            </a:br>
            <a:endParaRPr lang="en-US" dirty="0"/>
          </a:p>
        </p:txBody>
      </p:sp>
      <p:sp>
        <p:nvSpPr>
          <p:cNvPr id="3" name="عنصر نائب للمحتوى 2"/>
          <p:cNvSpPr>
            <a:spLocks noGrp="1"/>
          </p:cNvSpPr>
          <p:nvPr>
            <p:ph idx="1"/>
          </p:nvPr>
        </p:nvSpPr>
        <p:spPr>
          <a:xfrm>
            <a:off x="160639" y="182177"/>
            <a:ext cx="11788474" cy="3932623"/>
          </a:xfrm>
        </p:spPr>
        <p:txBody>
          <a:bodyPr>
            <a:normAutofit fontScale="77500" lnSpcReduction="20000"/>
          </a:bodyPr>
          <a:lstStyle/>
          <a:p>
            <a:pPr marL="0" indent="0">
              <a:buNone/>
            </a:pPr>
            <a:r>
              <a:rPr lang="ar-SY" sz="3900" dirty="0">
                <a:latin typeface="Calibri" panose="020F0502020204030204" pitchFamily="34" charset="0"/>
                <a:ea typeface="Calibri" panose="020F0502020204030204" pitchFamily="34" charset="0"/>
                <a:cs typeface="DecoType Naskh Special" panose="02010000000000000000" pitchFamily="2" charset="-78"/>
              </a:rPr>
              <a:t>وخلال مرحلة الطفولة يمر الطفل بأربعة مراحل:</a:t>
            </a:r>
            <a:endParaRPr lang="en-US" sz="3900" dirty="0">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9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المرحلة الأولى </a:t>
            </a:r>
            <a:r>
              <a:rPr lang="ar-SY"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تسمى الثقة مقابل عدم الثقة(الميلاد-نهاية السنة الأولى)  فعندما يقوم الأشخاص المهمين في حياة الطفل ولاسيما الأم بتلبية حاجاته الأساسية، فسوف يطور الرضيع الشعور بالثقة</a:t>
            </a:r>
            <a:endParaRPr lang="en-US"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900" dirty="0">
                <a:latin typeface="Calibri" panose="020F0502020204030204" pitchFamily="34" charset="0"/>
                <a:ea typeface="Calibri" panose="020F0502020204030204" pitchFamily="34" charset="0"/>
                <a:cs typeface="DecoType Naskh Special" panose="02010000000000000000" pitchFamily="2" charset="-78"/>
              </a:rPr>
              <a:t> </a:t>
            </a:r>
            <a:endParaRPr lang="en-US" sz="3900" dirty="0">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9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أما المرحلة الثانية </a:t>
            </a:r>
            <a:r>
              <a:rPr lang="ar-SY"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وتسمى الاستقلال مقابل الخجل والشك(2-3) الطفل بهذه المرحلة يتعلم المشي وتنمو لديه المهارات الحركية، ويبدأ التدريب على ضبط الخراج، فان استطاع تحقيق ذلك فسوف يطور شعورا بالاستقلال،.</a:t>
            </a:r>
            <a:endParaRPr lang="en-US"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9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والمرحلة الثالثة </a:t>
            </a:r>
            <a:r>
              <a:rPr lang="ar-SY"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وتسمى المبادأة مقابل الشعور بالذنب(  3-5 ) وتعلم الطفل فيها اللعب ويوسع من مهاراته وفيها يتوجب على الطفل تعلم ضبط مشاعر التنافس عنده بصورة مناسبة وان ينمي الشعور بالمسؤولية الأخلاقية.</a:t>
            </a:r>
          </a:p>
          <a:p>
            <a:pPr marL="0" indent="0">
              <a:buNone/>
            </a:pPr>
            <a:r>
              <a:rPr lang="ar-SY"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والمرحلة الرابعة وهي المرحلة الأخيرة في مرحلة الطفولة وتسمى الاجتهاد مقابل الشعور التقصير (6-12) وهي مرافقة لدخول الطفل المدرسة حيث يبدأ الأطفال التعلم والشعور بالكفاءة في العلاقات مع الآخرين من زملائهم.</a:t>
            </a:r>
            <a:endParaRPr lang="en-US" sz="39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endParaRPr lang="en-US" dirty="0"/>
          </a:p>
        </p:txBody>
      </p:sp>
      <p:pic>
        <p:nvPicPr>
          <p:cNvPr id="5122" name="Picture 2" descr="imagesCAII0V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575" y="3916814"/>
            <a:ext cx="3875405" cy="3040040"/>
          </a:xfrm>
          <a:prstGeom prst="rect">
            <a:avLst/>
          </a:prstGeom>
          <a:noFill/>
          <a:ln>
            <a:noFill/>
          </a:ln>
          <a:effectLst>
            <a:softEdge rad="635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عنصر نائب للتاريخ 3"/>
          <p:cNvSpPr>
            <a:spLocks noGrp="1"/>
          </p:cNvSpPr>
          <p:nvPr>
            <p:ph type="dt" sz="half" idx="10"/>
          </p:nvPr>
        </p:nvSpPr>
        <p:spPr/>
        <p:txBody>
          <a:bodyPr/>
          <a:lstStyle/>
          <a:p>
            <a:fld id="{14E85038-D13E-412B-874E-9489943ACA8A}"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7</a:t>
            </a:fld>
            <a:endParaRPr lang="en-US"/>
          </a:p>
        </p:txBody>
      </p:sp>
    </p:spTree>
    <p:extLst>
      <p:ext uri="{BB962C8B-B14F-4D97-AF65-F5344CB8AC3E}">
        <p14:creationId xmlns:p14="http://schemas.microsoft.com/office/powerpoint/2010/main" val="1707840228"/>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1486593" y="113188"/>
            <a:ext cx="10515600" cy="1964994"/>
          </a:xfrm>
        </p:spPr>
        <p:txBody>
          <a:bodyPr>
            <a:normAutofit/>
          </a:bodyPr>
          <a:lstStyle/>
          <a:p>
            <a:pPr>
              <a:spcBef>
                <a:spcPts val="1000"/>
              </a:spcBef>
            </a:pPr>
            <a:r>
              <a:rPr lang="ar-SY" sz="36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النمو اللغوي : </a:t>
            </a:r>
            <a:r>
              <a:rPr lang="en-US" sz="3600" dirty="0" smtClean="0">
                <a:latin typeface="Calibri" panose="020F0502020204030204" pitchFamily="34" charset="0"/>
                <a:ea typeface="Calibri" panose="020F0502020204030204" pitchFamily="34" charset="0"/>
                <a:cs typeface="DecoType Naskh Special" panose="02010000000000000000" pitchFamily="2" charset="-78"/>
              </a:rPr>
              <a:t/>
            </a:r>
            <a:br>
              <a:rPr lang="en-US" sz="3600" dirty="0" smtClean="0">
                <a:latin typeface="Calibri" panose="020F0502020204030204" pitchFamily="34" charset="0"/>
                <a:ea typeface="Calibri" panose="020F0502020204030204" pitchFamily="34" charset="0"/>
                <a:cs typeface="DecoType Naskh Special" panose="02010000000000000000" pitchFamily="2" charset="-78"/>
              </a:rPr>
            </a:br>
            <a:r>
              <a:rPr lang="ar-SY" sz="3600" dirty="0" smtClean="0">
                <a:solidFill>
                  <a:srgbClr val="660066"/>
                </a:solidFill>
                <a:latin typeface="Calibri" panose="020F0502020204030204" pitchFamily="34" charset="0"/>
                <a:ea typeface="Calibri" panose="020F0502020204030204" pitchFamily="34" charset="0"/>
                <a:cs typeface="DecoType Naskh Special" panose="02010000000000000000" pitchFamily="2" charset="-78"/>
              </a:rPr>
              <a:t>يكتمل </a:t>
            </a:r>
            <a:r>
              <a:rPr lang="ar-SY" sz="3600" dirty="0">
                <a:solidFill>
                  <a:srgbClr val="660066"/>
                </a:solidFill>
                <a:latin typeface="Calibri" panose="020F0502020204030204" pitchFamily="34" charset="0"/>
                <a:ea typeface="Calibri" panose="020F0502020204030204" pitchFamily="34" charset="0"/>
                <a:cs typeface="DecoType Naskh Special" panose="02010000000000000000" pitchFamily="2" charset="-78"/>
              </a:rPr>
              <a:t>بناء اللغة يكتمل تقريبا في مرحلة الطفولة ويمر نموها عبر المراحل التالية:</a:t>
            </a:r>
            <a:endParaRPr lang="en-US" sz="3600" dirty="0">
              <a:solidFill>
                <a:srgbClr val="660066"/>
              </a:solidFill>
              <a:latin typeface="Calibri" panose="020F0502020204030204" pitchFamily="34" charset="0"/>
              <a:ea typeface="Calibri" panose="020F0502020204030204" pitchFamily="34" charset="0"/>
              <a:cs typeface="DecoType Naskh Special" panose="02010000000000000000" pitchFamily="2" charset="-78"/>
            </a:endParaRPr>
          </a:p>
        </p:txBody>
      </p:sp>
      <p:sp>
        <p:nvSpPr>
          <p:cNvPr id="3" name="عنصر نائب للمحتوى 2"/>
          <p:cNvSpPr>
            <a:spLocks noGrp="1"/>
          </p:cNvSpPr>
          <p:nvPr>
            <p:ph idx="1"/>
          </p:nvPr>
        </p:nvSpPr>
        <p:spPr>
          <a:xfrm>
            <a:off x="4804756" y="2241261"/>
            <a:ext cx="7387244" cy="4974186"/>
          </a:xfrm>
        </p:spPr>
        <p:txBody>
          <a:bodyPr>
            <a:normAutofit/>
          </a:bodyPr>
          <a:lstStyle/>
          <a:p>
            <a:pPr marL="0" indent="0">
              <a:buNone/>
            </a:pP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صرخة : </a:t>
            </a:r>
            <a:r>
              <a:rPr lang="ar-SY" sz="30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الميلاد والبكاء.</a:t>
            </a:r>
          </a:p>
          <a:p>
            <a:pPr marL="0" indent="0">
              <a:buNone/>
            </a:pP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السجع : </a:t>
            </a:r>
            <a:r>
              <a:rPr lang="ar-SY" sz="30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ويظهر في الشهر الثاني من عمر الرضيع وتعتبر من أشكال التعبير قبل اللغوي، ويرتبط بشعور الطفل بالبهجة.</a:t>
            </a:r>
          </a:p>
          <a:p>
            <a:pPr marL="0" indent="0">
              <a:buNone/>
            </a:pP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المناغاة : </a:t>
            </a:r>
            <a:r>
              <a:rPr lang="ar-SY" sz="30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وتظهر في بدايات الشهر الخامس من عمر الرضيع، وهي تكرار لبعض الحروف، والأطفال يصدرون نفس الحروف بغض النظر عن اللغة التي يتكلم بها الأهل.</a:t>
            </a:r>
          </a:p>
          <a:p>
            <a:pPr marL="0" indent="0">
              <a:buNone/>
            </a:pP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الكلمة الواحدة : </a:t>
            </a:r>
            <a:r>
              <a:rPr lang="ar-SY" sz="3000" dirty="0">
                <a:solidFill>
                  <a:srgbClr val="00B050"/>
                </a:solidFill>
                <a:latin typeface="Calibri" panose="020F0502020204030204" pitchFamily="34" charset="0"/>
                <a:ea typeface="Calibri" panose="020F0502020204030204" pitchFamily="34" charset="0"/>
                <a:cs typeface="DecoType Naskh Special" panose="02010000000000000000" pitchFamily="2" charset="-78"/>
              </a:rPr>
              <a:t>وتكون في بداية السنة الأولى مع مراعاة الفروق الفردية، وتسمى أيضا الكلمة الجملة.</a:t>
            </a:r>
            <a:endParaRPr lang="en-US" sz="3000" dirty="0">
              <a:solidFill>
                <a:srgbClr val="00B050"/>
              </a:solidFill>
              <a:latin typeface="Calibri" panose="020F0502020204030204" pitchFamily="34" charset="0"/>
              <a:ea typeface="Calibri" panose="020F0502020204030204" pitchFamily="34" charset="0"/>
              <a:cs typeface="DecoType Naskh Special" panose="02010000000000000000" pitchFamily="2" charset="-78"/>
            </a:endParaRPr>
          </a:p>
        </p:txBody>
      </p:sp>
      <p:sp>
        <p:nvSpPr>
          <p:cNvPr id="4" name="مستطيل مستدير الزوايا 3"/>
          <p:cNvSpPr/>
          <p:nvPr/>
        </p:nvSpPr>
        <p:spPr>
          <a:xfrm>
            <a:off x="-349134" y="1961803"/>
            <a:ext cx="5436524" cy="4696691"/>
          </a:xfrm>
          <a:prstGeom prst="roundRect">
            <a:avLst/>
          </a:prstGeom>
          <a:blipFill>
            <a:blip r:embed="rId2"/>
            <a:stretch>
              <a:fillRect/>
            </a:stretch>
          </a:blipFill>
          <a:effectLst>
            <a:softEdge rad="635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عنصر نائب للتاريخ 4"/>
          <p:cNvSpPr>
            <a:spLocks noGrp="1"/>
          </p:cNvSpPr>
          <p:nvPr>
            <p:ph type="dt" sz="half" idx="10"/>
          </p:nvPr>
        </p:nvSpPr>
        <p:spPr/>
        <p:txBody>
          <a:bodyPr/>
          <a:lstStyle/>
          <a:p>
            <a:fld id="{74F8C1C2-EB96-4C61-B06F-31428F64C52A}" type="datetime1">
              <a:rPr lang="en-US" smtClean="0"/>
              <a:t>3/18/2019</a:t>
            </a:fld>
            <a:endParaRPr lang="en-US"/>
          </a:p>
        </p:txBody>
      </p:sp>
      <p:sp>
        <p:nvSpPr>
          <p:cNvPr id="6" name="عنصر نائب للتذييل 5"/>
          <p:cNvSpPr>
            <a:spLocks noGrp="1"/>
          </p:cNvSpPr>
          <p:nvPr>
            <p:ph type="ftr" sz="quarter" idx="11"/>
          </p:nvPr>
        </p:nvSpPr>
        <p:spPr/>
        <p:txBody>
          <a:bodyPr/>
          <a:lstStyle/>
          <a:p>
            <a:r>
              <a:rPr lang="ar-SA" b="1" dirty="0" smtClean="0">
                <a:solidFill>
                  <a:srgbClr val="FF0000"/>
                </a:solidFill>
              </a:rPr>
              <a:t>المدرس ماهر صالح </a:t>
            </a:r>
            <a:endParaRPr lang="en-US" b="1" dirty="0">
              <a:solidFill>
                <a:srgbClr val="FF0000"/>
              </a:solidFill>
            </a:endParaRPr>
          </a:p>
        </p:txBody>
      </p:sp>
      <p:sp>
        <p:nvSpPr>
          <p:cNvPr id="7" name="عنصر نائب لرقم الشريحة 6"/>
          <p:cNvSpPr>
            <a:spLocks noGrp="1"/>
          </p:cNvSpPr>
          <p:nvPr>
            <p:ph type="sldNum" sz="quarter" idx="12"/>
          </p:nvPr>
        </p:nvSpPr>
        <p:spPr/>
        <p:txBody>
          <a:bodyPr/>
          <a:lstStyle/>
          <a:p>
            <a:fld id="{C49FA922-E937-408A-B6D4-CDB5727579B8}" type="slidenum">
              <a:rPr lang="en-US" smtClean="0"/>
              <a:t>8</a:t>
            </a:fld>
            <a:endParaRPr lang="en-US"/>
          </a:p>
        </p:txBody>
      </p:sp>
    </p:spTree>
    <p:extLst>
      <p:ext uri="{BB962C8B-B14F-4D97-AF65-F5344CB8AC3E}">
        <p14:creationId xmlns:p14="http://schemas.microsoft.com/office/powerpoint/2010/main" val="87575312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330037"/>
            <a:ext cx="10515600" cy="5096308"/>
          </a:xfrm>
        </p:spPr>
        <p:txBody>
          <a:bodyPr>
            <a:normAutofit/>
          </a:bodyPr>
          <a:lstStyle/>
          <a:p>
            <a:pPr marL="0" indent="0">
              <a:buNone/>
            </a:pPr>
            <a:r>
              <a:rPr lang="ar-SY" sz="3000" dirty="0" smtClean="0">
                <a:solidFill>
                  <a:srgbClr val="FF0000"/>
                </a:solidFill>
                <a:latin typeface="Calibri" panose="020F0502020204030204" pitchFamily="34" charset="0"/>
                <a:ea typeface="Calibri" panose="020F0502020204030204" pitchFamily="34" charset="0"/>
                <a:cs typeface="DecoType Naskh Special" panose="02010000000000000000" pitchFamily="2" charset="-78"/>
              </a:rPr>
              <a:t>أجب عن الأسئلة التالية:</a:t>
            </a:r>
            <a:endParaRPr lang="en-US" sz="3000" dirty="0" smtClean="0">
              <a:solidFill>
                <a:srgbClr val="FF000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smtClean="0">
                <a:solidFill>
                  <a:srgbClr val="FF00FF"/>
                </a:solidFill>
                <a:latin typeface="Calibri" panose="020F0502020204030204" pitchFamily="34" charset="0"/>
                <a:ea typeface="Calibri" panose="020F0502020204030204" pitchFamily="34" charset="0"/>
                <a:cs typeface="DecoType Naskh Special" panose="02010000000000000000" pitchFamily="2" charset="-78"/>
              </a:rPr>
              <a:t>1 - أضع  عبارة صح أمام العبارة الصحيحة وخطأ أمام العبارة الخطأ :</a:t>
            </a:r>
            <a:endParaRPr lang="en-US" sz="3000" dirty="0" smtClean="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smtClean="0">
                <a:solidFill>
                  <a:srgbClr val="000099"/>
                </a:solidFill>
                <a:latin typeface="Calibri" panose="020F0502020204030204" pitchFamily="34" charset="0"/>
                <a:ea typeface="Calibri" panose="020F0502020204030204" pitchFamily="34" charset="0"/>
                <a:cs typeface="DecoType Naskh Special" panose="02010000000000000000" pitchFamily="2" charset="-78"/>
              </a:rPr>
              <a:t>أ- </a:t>
            </a:r>
            <a:r>
              <a:rPr lang="ar-SY"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rPr>
              <a:t>السجع من مراحل النمو </a:t>
            </a:r>
            <a:r>
              <a:rPr lang="ar-SY" sz="3000" dirty="0" err="1">
                <a:solidFill>
                  <a:srgbClr val="000099"/>
                </a:solidFill>
                <a:latin typeface="Calibri" panose="020F0502020204030204" pitchFamily="34" charset="0"/>
                <a:ea typeface="Calibri" panose="020F0502020204030204" pitchFamily="34" charset="0"/>
                <a:cs typeface="DecoType Naskh Special" panose="02010000000000000000" pitchFamily="2" charset="-78"/>
              </a:rPr>
              <a:t>الغوي</a:t>
            </a:r>
            <a:r>
              <a:rPr lang="ar-SY"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rPr>
              <a:t> عند الطفل ويظهر في بدايات الشهر الخامس .</a:t>
            </a:r>
            <a:endParaRPr lang="en-US"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rPr>
              <a:t>ب- أشار </a:t>
            </a:r>
            <a:r>
              <a:rPr lang="ar-SY" sz="3000" dirty="0" err="1">
                <a:solidFill>
                  <a:srgbClr val="000099"/>
                </a:solidFill>
                <a:latin typeface="Calibri" panose="020F0502020204030204" pitchFamily="34" charset="0"/>
                <a:ea typeface="Calibri" panose="020F0502020204030204" pitchFamily="34" charset="0"/>
                <a:cs typeface="DecoType Naskh Special" panose="02010000000000000000" pitchFamily="2" charset="-78"/>
              </a:rPr>
              <a:t>واطسن</a:t>
            </a:r>
            <a:r>
              <a:rPr lang="ar-SY"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rPr>
              <a:t> ومورغان </a:t>
            </a:r>
            <a:r>
              <a:rPr lang="ar-SY" sz="3000" dirty="0" smtClean="0">
                <a:solidFill>
                  <a:srgbClr val="000099"/>
                </a:solidFill>
                <a:latin typeface="Calibri" panose="020F0502020204030204" pitchFamily="34" charset="0"/>
                <a:ea typeface="Calibri" panose="020F0502020204030204" pitchFamily="34" charset="0"/>
                <a:cs typeface="DecoType Naskh Special" panose="02010000000000000000" pitchFamily="2" charset="-78"/>
              </a:rPr>
              <a:t>إلى </a:t>
            </a:r>
            <a:r>
              <a:rPr lang="ar-SY"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rPr>
              <a:t>وجود ثلاث انفعالات أساسية هي الخوف والغضب والحب </a:t>
            </a:r>
            <a:endParaRPr lang="en-US" sz="3000" dirty="0">
              <a:solidFill>
                <a:srgbClr val="000099"/>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2-  </a:t>
            </a:r>
            <a:r>
              <a:rPr lang="ar-SY" sz="3000" dirty="0" smtClean="0">
                <a:solidFill>
                  <a:srgbClr val="7030A0"/>
                </a:solidFill>
                <a:latin typeface="Calibri" panose="020F0502020204030204" pitchFamily="34" charset="0"/>
                <a:ea typeface="Calibri" panose="020F0502020204030204" pitchFamily="34" charset="0"/>
                <a:cs typeface="DecoType Naskh Special" panose="02010000000000000000" pitchFamily="2" charset="-78"/>
              </a:rPr>
              <a:t>أوضح معنى المصطلحات الآتية </a:t>
            </a:r>
            <a:r>
              <a:rPr lang="ar-SY"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rPr>
              <a:t>: الطفولة –المناغاة –   مرحلة المبادأة  </a:t>
            </a:r>
            <a:endParaRPr lang="en-US" sz="3000" dirty="0">
              <a:solidFill>
                <a:srgbClr val="7030A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3- </a:t>
            </a:r>
            <a:r>
              <a:rPr lang="ar-SY" sz="3000" dirty="0" smtClean="0">
                <a:solidFill>
                  <a:srgbClr val="FF0000"/>
                </a:solidFill>
                <a:latin typeface="Calibri" panose="020F0502020204030204" pitchFamily="34" charset="0"/>
                <a:ea typeface="Calibri" panose="020F0502020204030204" pitchFamily="34" charset="0"/>
                <a:cs typeface="DecoType Naskh Special" panose="02010000000000000000" pitchFamily="2" charset="-78"/>
              </a:rPr>
              <a:t>أعلل </a:t>
            </a:r>
            <a:r>
              <a:rPr lang="ar-SY" sz="30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rPr>
              <a:t>لماذا تعد نظرية بياجيه في النمو المعرفي من أكثر النظريات قبولا لدى الباحثين؟</a:t>
            </a:r>
            <a:endParaRPr lang="en-US" sz="3000" dirty="0">
              <a:solidFill>
                <a:srgbClr val="FF0000"/>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b="1" dirty="0">
                <a:solidFill>
                  <a:schemeClr val="accent6">
                    <a:lumMod val="50000"/>
                  </a:schemeClr>
                </a:solidFill>
                <a:latin typeface="Calibri" panose="020F0502020204030204" pitchFamily="34" charset="0"/>
                <a:ea typeface="Calibri" panose="020F0502020204030204" pitchFamily="34" charset="0"/>
                <a:cs typeface="DecoType Naskh Special" panose="02010000000000000000" pitchFamily="2" charset="-78"/>
              </a:rPr>
              <a:t>4- </a:t>
            </a:r>
            <a:r>
              <a:rPr lang="ar-SY" sz="3000" b="1" dirty="0" smtClean="0">
                <a:solidFill>
                  <a:schemeClr val="accent6">
                    <a:lumMod val="50000"/>
                  </a:schemeClr>
                </a:solidFill>
                <a:latin typeface="Calibri" panose="020F0502020204030204" pitchFamily="34" charset="0"/>
                <a:ea typeface="Calibri" panose="020F0502020204030204" pitchFamily="34" charset="0"/>
                <a:cs typeface="DecoType Naskh Special" panose="02010000000000000000" pitchFamily="2" charset="-78"/>
              </a:rPr>
              <a:t>أقارن </a:t>
            </a:r>
            <a:r>
              <a:rPr lang="ar-SY" sz="3000" b="1" dirty="0">
                <a:solidFill>
                  <a:schemeClr val="accent6">
                    <a:lumMod val="50000"/>
                  </a:schemeClr>
                </a:solidFill>
                <a:latin typeface="Calibri" panose="020F0502020204030204" pitchFamily="34" charset="0"/>
                <a:ea typeface="Calibri" panose="020F0502020204030204" pitchFamily="34" charset="0"/>
                <a:cs typeface="DecoType Naskh Special" panose="02010000000000000000" pitchFamily="2" charset="-78"/>
              </a:rPr>
              <a:t>بين نمو الطفل في مرحلة الثقة ومرحلة الاستقلال؟</a:t>
            </a:r>
            <a:endParaRPr lang="en-US" sz="3000" b="1" dirty="0">
              <a:solidFill>
                <a:schemeClr val="accent6">
                  <a:lumMod val="50000"/>
                </a:schemeClr>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r>
              <a:rPr lang="ar-SY" sz="30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الموضوع:  اكتب في الموضوع التالي: </a:t>
            </a:r>
            <a:r>
              <a:rPr lang="ar-SY" sz="3000" dirty="0" smtClean="0">
                <a:solidFill>
                  <a:srgbClr val="FF00FF"/>
                </a:solidFill>
                <a:latin typeface="Calibri" panose="020F0502020204030204" pitchFamily="34" charset="0"/>
                <a:ea typeface="Calibri" panose="020F0502020204030204" pitchFamily="34" charset="0"/>
                <a:cs typeface="DecoType Naskh Special" panose="02010000000000000000" pitchFamily="2" charset="-78"/>
              </a:rPr>
              <a:t>أقدم تصور أوضح به  مختلف جوانب </a:t>
            </a:r>
            <a:r>
              <a:rPr lang="ar-SY" sz="30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rPr>
              <a:t>النمو في مرحلة الطفولة؟</a:t>
            </a:r>
            <a:endParaRPr lang="en-US" sz="3000" dirty="0">
              <a:solidFill>
                <a:srgbClr val="FF00FF"/>
              </a:solidFill>
              <a:latin typeface="Calibri" panose="020F0502020204030204" pitchFamily="34" charset="0"/>
              <a:ea typeface="Calibri" panose="020F0502020204030204" pitchFamily="34" charset="0"/>
              <a:cs typeface="DecoType Naskh Special" panose="02010000000000000000" pitchFamily="2" charset="-78"/>
            </a:endParaRPr>
          </a:p>
          <a:p>
            <a:pPr marL="0" indent="0">
              <a:buNone/>
            </a:pPr>
            <a:endParaRPr lang="en-US" dirty="0"/>
          </a:p>
        </p:txBody>
      </p:sp>
      <p:sp>
        <p:nvSpPr>
          <p:cNvPr id="2" name="عنوان 1"/>
          <p:cNvSpPr>
            <a:spLocks noGrp="1"/>
          </p:cNvSpPr>
          <p:nvPr>
            <p:ph type="title"/>
          </p:nvPr>
        </p:nvSpPr>
        <p:spPr>
          <a:xfrm>
            <a:off x="838200" y="365125"/>
            <a:ext cx="10515600" cy="845489"/>
          </a:xfrm>
        </p:spPr>
        <p:txBody>
          <a:bodyPr>
            <a:noAutofit/>
          </a:bodyPr>
          <a:lstStyle/>
          <a:p>
            <a:r>
              <a:rPr lang="ar-SY" sz="5400" dirty="0">
                <a:solidFill>
                  <a:srgbClr val="002060"/>
                </a:solidFill>
                <a:latin typeface="Calibri" panose="020F0502020204030204" pitchFamily="34" charset="0"/>
                <a:ea typeface="Calibri" panose="020F0502020204030204" pitchFamily="34" charset="0"/>
                <a:cs typeface="DecoType Naskh Special" panose="02010000000000000000" pitchFamily="2" charset="-78"/>
              </a:rPr>
              <a:t>التقويم:</a:t>
            </a:r>
            <a:r>
              <a:rPr lang="en-US" sz="5400" dirty="0" smtClean="0"/>
              <a:t/>
            </a:r>
            <a:br>
              <a:rPr lang="en-US" sz="5400" dirty="0" smtClean="0"/>
            </a:br>
            <a:endParaRPr lang="en-US" sz="5400" dirty="0">
              <a:solidFill>
                <a:srgbClr val="002060"/>
              </a:solidFill>
            </a:endParaRPr>
          </a:p>
        </p:txBody>
      </p:sp>
      <p:sp>
        <p:nvSpPr>
          <p:cNvPr id="4" name="عنصر نائب للتاريخ 3"/>
          <p:cNvSpPr>
            <a:spLocks noGrp="1"/>
          </p:cNvSpPr>
          <p:nvPr>
            <p:ph type="dt" sz="half" idx="10"/>
          </p:nvPr>
        </p:nvSpPr>
        <p:spPr/>
        <p:txBody>
          <a:bodyPr/>
          <a:lstStyle/>
          <a:p>
            <a:fld id="{67DD39C4-CEDD-46DD-919B-01721C4E66FD}" type="datetime1">
              <a:rPr lang="en-US" smtClean="0"/>
              <a:t>3/18/2019</a:t>
            </a:fld>
            <a:endParaRPr lang="en-US"/>
          </a:p>
        </p:txBody>
      </p:sp>
      <p:sp>
        <p:nvSpPr>
          <p:cNvPr id="5" name="عنصر نائب للتذييل 4"/>
          <p:cNvSpPr>
            <a:spLocks noGrp="1"/>
          </p:cNvSpPr>
          <p:nvPr>
            <p:ph type="ftr" sz="quarter" idx="11"/>
          </p:nvPr>
        </p:nvSpPr>
        <p:spPr/>
        <p:txBody>
          <a:bodyPr/>
          <a:lstStyle/>
          <a:p>
            <a:r>
              <a:rPr lang="ar-SA" smtClean="0"/>
              <a:t>المدرس ماهر صالح </a:t>
            </a:r>
            <a:endParaRPr lang="en-US"/>
          </a:p>
        </p:txBody>
      </p:sp>
      <p:sp>
        <p:nvSpPr>
          <p:cNvPr id="6" name="عنصر نائب لرقم الشريحة 5"/>
          <p:cNvSpPr>
            <a:spLocks noGrp="1"/>
          </p:cNvSpPr>
          <p:nvPr>
            <p:ph type="sldNum" sz="quarter" idx="12"/>
          </p:nvPr>
        </p:nvSpPr>
        <p:spPr/>
        <p:txBody>
          <a:bodyPr/>
          <a:lstStyle/>
          <a:p>
            <a:fld id="{C49FA922-E937-408A-B6D4-CDB5727579B8}" type="slidenum">
              <a:rPr lang="en-US" smtClean="0"/>
              <a:t>9</a:t>
            </a:fld>
            <a:endParaRPr lang="en-US"/>
          </a:p>
        </p:txBody>
      </p:sp>
    </p:spTree>
    <p:extLst>
      <p:ext uri="{BB962C8B-B14F-4D97-AF65-F5344CB8AC3E}">
        <p14:creationId xmlns:p14="http://schemas.microsoft.com/office/powerpoint/2010/main" val="35702454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 calcmode="lin" valueType="num">
                                      <p:cBhvr>
                                        <p:cTn id="5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5"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6" dur="500"/>
                                        <p:tgtEl>
                                          <p:spTgt spid="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 calcmode="lin" valueType="num">
                                      <p:cBhvr>
                                        <p:cTn id="6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513</Words>
  <Application>Microsoft Office PowerPoint</Application>
  <PresentationFormat>شاشة عريضة</PresentationFormat>
  <Paragraphs>85</Paragraphs>
  <Slides>9</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9</vt:i4>
      </vt:variant>
    </vt:vector>
  </HeadingPairs>
  <TitlesOfParts>
    <vt:vector size="16" baseType="lpstr">
      <vt:lpstr>Arial</vt:lpstr>
      <vt:lpstr>Calibri</vt:lpstr>
      <vt:lpstr>Calibri Light</vt:lpstr>
      <vt:lpstr>DecoType Naskh Special</vt:lpstr>
      <vt:lpstr>HSN Sara</vt:lpstr>
      <vt:lpstr>Times New Roman</vt:lpstr>
      <vt:lpstr>نسق Office</vt:lpstr>
      <vt:lpstr>عرض تقديمي في PowerPoint</vt:lpstr>
      <vt:lpstr>عرض تقديمي في PowerPoint</vt:lpstr>
      <vt:lpstr>تعريف الطفولة تعتبر مرحلة الطفولة لدى الإنسان من أطول مراحل الطفولة بين الكائنات الحية ويمكن تقسيمها الى: </vt:lpstr>
      <vt:lpstr>جوانب النمو في الطفولة  النمو المعرفي : تعد نظرية بياجيه في النمو المعرفي من أكثر النظريات قبولا لدى الباحثين لعدة أسباب منها: </vt:lpstr>
      <vt:lpstr>عرض تقديمي في PowerPoint</vt:lpstr>
      <vt:lpstr>عرض تقديمي في PowerPoint</vt:lpstr>
      <vt:lpstr>أعلل لماذا تختلف كفاءة الأطفال في مرحلة الاجتهاد؟ </vt:lpstr>
      <vt:lpstr>النمو اللغوي :  يكتمل بناء اللغة يكتمل تقريبا في مرحلة الطفولة ويمر نموها عبر المراحل التالية:</vt:lpstr>
      <vt:lpstr>التقويم: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مرحلة الطفولة</dc:title>
  <dc:creator>NEW</dc:creator>
  <cp:lastModifiedBy>asus</cp:lastModifiedBy>
  <cp:revision>16</cp:revision>
  <dcterms:created xsi:type="dcterms:W3CDTF">2017-10-13T17:12:17Z</dcterms:created>
  <dcterms:modified xsi:type="dcterms:W3CDTF">2019-03-18T01:36:40Z</dcterms:modified>
  <cp:contentStatus>نهائي</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