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8511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145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31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49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03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3966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7471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288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6180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2662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6755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573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851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8797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7508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6465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D0E1-A2BD-4CED-BB50-BFEAA8989B6A}" type="datetimeFigureOut">
              <a:rPr lang="ar-SY" smtClean="0"/>
              <a:t>27/05/1440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DACD2F-3274-4D94-9465-C6E81A9B31A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185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663700" y="254000"/>
            <a:ext cx="3581400" cy="2298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7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</a:t>
            </a:r>
            <a:endParaRPr lang="ar-SY" sz="72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موجة 5"/>
          <p:cNvSpPr/>
          <p:nvPr/>
        </p:nvSpPr>
        <p:spPr>
          <a:xfrm>
            <a:off x="5562600" y="88900"/>
            <a:ext cx="3429000" cy="147320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العاشر الأدبي</a:t>
            </a:r>
            <a:endParaRPr lang="ar-SY" sz="28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اقصر موسيقى هادئ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2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36810"/>
            <a:ext cx="8911687" cy="103959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Y" sz="48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تعريف النمو</a:t>
            </a:r>
            <a:endParaRPr lang="ar-SY" sz="48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07100" y="1676400"/>
            <a:ext cx="5497512" cy="42348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كافة التغيرات المتتابعة المتداخلة المنظمة من النواحي </a:t>
            </a:r>
            <a:r>
              <a:rPr lang="ar-SY" sz="2400" b="1" dirty="0" err="1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الجسمبة</a:t>
            </a:r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والعقلية والاجتماعية والانفعالية والسلوكية التي تطرأ على الفرد</a:t>
            </a:r>
          </a:p>
          <a:p>
            <a:pPr algn="just"/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وهو التغيرات المستمرة في </a:t>
            </a:r>
            <a:r>
              <a:rPr lang="ar-SY" sz="2400" b="1" dirty="0" err="1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الواظائف</a:t>
            </a:r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الكيفية المرتبطة بالزمن.</a:t>
            </a:r>
          </a:p>
          <a:p>
            <a:pPr algn="just"/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يوجد فرع خاص بدراسته هو علم النفس النمو: الذي يهتم بدراسة التغيرات التي تطرأ على سلوك الفرد منذ تشكله. </a:t>
            </a:r>
            <a:endParaRPr lang="ar-SY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778000"/>
            <a:ext cx="3962400" cy="41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1988800" cy="7835900"/>
          </a:xfrm>
        </p:spPr>
      </p:pic>
      <p:sp>
        <p:nvSpPr>
          <p:cNvPr id="5" name="وسيلة شرح على شكل سحابة 4"/>
          <p:cNvSpPr/>
          <p:nvPr/>
        </p:nvSpPr>
        <p:spPr>
          <a:xfrm>
            <a:off x="4394200" y="228600"/>
            <a:ext cx="4711700" cy="233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قوانين النمو</a:t>
            </a:r>
            <a:endParaRPr lang="ar-SY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5168900" y="3175000"/>
            <a:ext cx="6146800" cy="30099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Y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1- النمو يعتمد على نضج الأجهزة العضوية:</a:t>
            </a:r>
          </a:p>
          <a:p>
            <a:endParaRPr lang="ar-SY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SY" sz="24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حتى يتمكن الفرد من التعلم المهارات اللازمة لحياته فلا بد من نضج الأجهزة العضوية والعصبية ولاسيما الجهاز العصبي.</a:t>
            </a:r>
          </a:p>
          <a:p>
            <a:r>
              <a:rPr lang="ar-SY" sz="24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مثال: النطق يعتمد على نمو الدماغ والأجهزة المتعلقة بالكلام. </a:t>
            </a:r>
            <a:endParaRPr lang="ar-SY" sz="24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1892300"/>
            <a:ext cx="41401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/>
            <a:r>
              <a:rPr lang="ar-SY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 عملية مستمرة</a:t>
            </a:r>
            <a:endParaRPr lang="ar-SY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endParaRPr lang="ar-SY" sz="3200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SY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عملية كلية متصلة دائماً منذ بدء الحمل حتى نهاية الحياة ولو طرأ توقف في بعض جوانبه في مرحلة ما </a:t>
            </a:r>
          </a:p>
          <a:p>
            <a:r>
              <a:rPr lang="ar-SY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مثال: الطول</a:t>
            </a:r>
          </a:p>
          <a:p>
            <a:r>
              <a:rPr lang="ar-SY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 التطور النوعي يبقى مستمراً طوال حياة الفرد</a:t>
            </a:r>
          </a:p>
          <a:p>
            <a:endParaRPr lang="ar-SY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88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Y" sz="6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الفروق الفردية</a:t>
            </a:r>
            <a:endParaRPr lang="ar-SY" sz="6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4053425" cy="3860800"/>
          </a:xfrm>
        </p:spPr>
      </p:pic>
      <p:sp>
        <p:nvSpPr>
          <p:cNvPr id="6" name="مستطيل 5"/>
          <p:cNvSpPr/>
          <p:nvPr/>
        </p:nvSpPr>
        <p:spPr>
          <a:xfrm>
            <a:off x="6646350" y="1905000"/>
            <a:ext cx="4858262" cy="386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36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الرغم من تتابع النمو في مظاهره لدى كل الأفراد إلا أنهم يختلفون بسرعة النمو كيفا وكماً</a:t>
            </a:r>
            <a:endParaRPr lang="ar-SY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38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482600"/>
            <a:ext cx="8915400" cy="54286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 يسير في مراحل:</a:t>
            </a:r>
          </a:p>
          <a:p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لكل مرحلة نمائية خصائصها </a:t>
            </a:r>
            <a:r>
              <a:rPr lang="ar-SY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وسماتها</a:t>
            </a:r>
            <a:r>
              <a:rPr lang="ar-SY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الواضحة علماً بأن المراحل النمائية تتداخل فيما بينها.</a:t>
            </a:r>
          </a:p>
          <a:p>
            <a:endParaRPr lang="ar-SY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SY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Y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سرعة النمو متفاوتة في المراحل النمائية:</a:t>
            </a:r>
          </a:p>
          <a:p>
            <a:r>
              <a:rPr lang="ar-SY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تتفاوت سرعة النمو بثين المراحل النمائية المتتابعة ، فمثلاً تعد مرحلة الجنين من اسرع المراحل، ثم تبطئ بعد الولادة لكن تبقى سرعتها كبيرة في مرحلتي الرضاعة والطفولة المبكرة ثم تتباطأ وتيرتها في المراحل اللاحقة.</a:t>
            </a:r>
          </a:p>
          <a:p>
            <a:endParaRPr lang="ar-SY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SY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 عبارة عن تغير دائم يشمل مجالات عديدة بموجب عدة مبادئ تفسر تطوره</a:t>
            </a:r>
            <a:endParaRPr lang="ar-SY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384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220</Words>
  <Application>Microsoft Office PowerPoint</Application>
  <PresentationFormat>ملء الشاشة</PresentationFormat>
  <Paragraphs>25</Paragraphs>
  <Slides>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Andalus</vt:lpstr>
      <vt:lpstr>Arial</vt:lpstr>
      <vt:lpstr>Century Gothic</vt:lpstr>
      <vt:lpstr>Simplified Arabic</vt:lpstr>
      <vt:lpstr>Tahoma</vt:lpstr>
      <vt:lpstr>Wingdings 3</vt:lpstr>
      <vt:lpstr>Wisp</vt:lpstr>
      <vt:lpstr>عرض تقديمي في PowerPoint</vt:lpstr>
      <vt:lpstr>تعريف النمو</vt:lpstr>
      <vt:lpstr>عرض تقديمي في PowerPoint</vt:lpstr>
      <vt:lpstr>النمو عملية مستمرة</vt:lpstr>
      <vt:lpstr>الفروق الفردية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6</cp:revision>
  <dcterms:created xsi:type="dcterms:W3CDTF">2019-02-02T18:53:14Z</dcterms:created>
  <dcterms:modified xsi:type="dcterms:W3CDTF">2019-02-02T19:37:19Z</dcterms:modified>
</cp:coreProperties>
</file>