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38"/>
  </p:notesMasterIdLst>
  <p:sldIdLst>
    <p:sldId id="302" r:id="rId2"/>
    <p:sldId id="257" r:id="rId3"/>
    <p:sldId id="258" r:id="rId4"/>
    <p:sldId id="261" r:id="rId5"/>
    <p:sldId id="259" r:id="rId6"/>
    <p:sldId id="301" r:id="rId7"/>
    <p:sldId id="262" r:id="rId8"/>
    <p:sldId id="263" r:id="rId9"/>
    <p:sldId id="265" r:id="rId10"/>
    <p:sldId id="266" r:id="rId11"/>
    <p:sldId id="268" r:id="rId12"/>
    <p:sldId id="269" r:id="rId13"/>
    <p:sldId id="270" r:id="rId14"/>
    <p:sldId id="271" r:id="rId15"/>
    <p:sldId id="272" r:id="rId16"/>
    <p:sldId id="273" r:id="rId17"/>
    <p:sldId id="274" r:id="rId18"/>
    <p:sldId id="275" r:id="rId19"/>
    <p:sldId id="277" r:id="rId20"/>
    <p:sldId id="278" r:id="rId21"/>
    <p:sldId id="280" r:id="rId22"/>
    <p:sldId id="281" r:id="rId23"/>
    <p:sldId id="282" r:id="rId24"/>
    <p:sldId id="283" r:id="rId25"/>
    <p:sldId id="284" r:id="rId26"/>
    <p:sldId id="285" r:id="rId27"/>
    <p:sldId id="286" r:id="rId28"/>
    <p:sldId id="287" r:id="rId29"/>
    <p:sldId id="288" r:id="rId30"/>
    <p:sldId id="289" r:id="rId31"/>
    <p:sldId id="290" r:id="rId32"/>
    <p:sldId id="292" r:id="rId33"/>
    <p:sldId id="294" r:id="rId34"/>
    <p:sldId id="295" r:id="rId35"/>
    <p:sldId id="296" r:id="rId36"/>
    <p:sldId id="297" r:id="rId37"/>
  </p:sldIdLst>
  <p:sldSz cx="9144000" cy="6858000" type="screen4x3"/>
  <p:notesSz cx="6858000" cy="9144000"/>
  <p:defaultTextStyle>
    <a:defPPr>
      <a:defRPr lang="ar-SY"/>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r" defTabSz="914400" rtl="1"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009900"/>
    <a:srgbClr val="FF0066"/>
    <a:srgbClr val="00FF00"/>
    <a:srgbClr val="FF6600"/>
    <a:srgbClr val="99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aximized" horzBarState="maximized">
    <p:restoredLeft sz="84380"/>
    <p:restoredTop sz="94660"/>
  </p:normalViewPr>
  <p:slideViewPr>
    <p:cSldViewPr>
      <p:cViewPr varScale="1">
        <p:scale>
          <a:sx n="74" d="100"/>
          <a:sy n="74" d="100"/>
        </p:scale>
        <p:origin x="1668"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rtl="1" eaLnBrk="1" hangingPunct="1">
              <a:defRPr sz="1200"/>
            </a:lvl1pPr>
          </a:lstStyle>
          <a:p>
            <a:pPr>
              <a:defRPr/>
            </a:pPr>
            <a:endParaRPr lang="ar-SY"/>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rtl="1" eaLnBrk="1" hangingPunct="1">
              <a:defRPr sz="1200"/>
            </a:lvl1pPr>
          </a:lstStyle>
          <a:p>
            <a:pPr>
              <a:defRPr/>
            </a:pPr>
            <a:fld id="{B9A62B4A-A64D-4E56-B078-591474E4327F}" type="datetimeFigureOut">
              <a:rPr lang="ar-SY"/>
              <a:pPr>
                <a:defRPr/>
              </a:pPr>
              <a:t>02/05/1440</a:t>
            </a:fld>
            <a:endParaRPr lang="ar-SY"/>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pPr lvl="0"/>
            <a:endParaRPr lang="ar-SY" noProof="0" smtClean="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ar-SA" noProof="0" smtClean="0"/>
              <a:t>انقر لتحرير أنماط النص الرئيسي</a:t>
            </a:r>
          </a:p>
          <a:p>
            <a:pPr lvl="1"/>
            <a:r>
              <a:rPr lang="ar-SA" noProof="0" smtClean="0"/>
              <a:t>المستوى الثاني</a:t>
            </a:r>
          </a:p>
          <a:p>
            <a:pPr lvl="2"/>
            <a:r>
              <a:rPr lang="ar-SA" noProof="0" smtClean="0"/>
              <a:t>المستوى الثالث</a:t>
            </a:r>
          </a:p>
          <a:p>
            <a:pPr lvl="3"/>
            <a:r>
              <a:rPr lang="ar-SA" noProof="0" smtClean="0"/>
              <a:t>المستوى الرابع</a:t>
            </a:r>
          </a:p>
          <a:p>
            <a:pPr lvl="4"/>
            <a:r>
              <a:rPr lang="ar-SA" noProof="0" smtClean="0"/>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rtl="1" eaLnBrk="1" hangingPunct="1">
              <a:defRPr sz="1200"/>
            </a:lvl1pPr>
          </a:lstStyle>
          <a:p>
            <a:pPr>
              <a:defRPr/>
            </a:pPr>
            <a:endParaRPr lang="ar-SY"/>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wrap="square" lIns="91440" tIns="45720" rIns="91440" bIns="45720" numCol="1" anchor="b" anchorCtr="0" compatLnSpc="1">
            <a:prstTxWarp prst="textNoShape">
              <a:avLst/>
            </a:prstTxWarp>
          </a:bodyPr>
          <a:lstStyle>
            <a:lvl1pPr algn="l" rtl="1" eaLnBrk="1" hangingPunct="1">
              <a:defRPr sz="1200"/>
            </a:lvl1pPr>
          </a:lstStyle>
          <a:p>
            <a:pPr>
              <a:defRPr/>
            </a:pPr>
            <a:fld id="{9E2A16E5-2272-4356-9089-5B607A29ADEB}" type="slidenum">
              <a:rPr lang="ar-SY" altLang="ar-SA"/>
              <a:pPr>
                <a:defRPr/>
              </a:pPr>
              <a:t>‹#›</a:t>
            </a:fld>
            <a:endParaRPr lang="ar-SY" altLang="ar-SA"/>
          </a:p>
        </p:txBody>
      </p:sp>
    </p:spTree>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Y"/>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Y"/>
          </a:p>
        </p:txBody>
      </p:sp>
      <p:sp>
        <p:nvSpPr>
          <p:cNvPr id="4" name="عنصر نائب للتاريخ 3"/>
          <p:cNvSpPr>
            <a:spLocks noGrp="1"/>
          </p:cNvSpPr>
          <p:nvPr>
            <p:ph type="dt" sz="half" idx="10"/>
          </p:nvPr>
        </p:nvSpPr>
        <p:spPr/>
        <p:txBody>
          <a:bodyPr/>
          <a:lstStyle>
            <a:lvl1pPr>
              <a:defRPr/>
            </a:lvl1pPr>
          </a:lstStyle>
          <a:p>
            <a:pPr>
              <a:defRPr/>
            </a:pPr>
            <a:fld id="{FB9C0820-5975-466A-9751-066B7F4A5326}"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6" name="عنصر نائب لرقم الشريحة 5"/>
          <p:cNvSpPr>
            <a:spLocks noGrp="1"/>
          </p:cNvSpPr>
          <p:nvPr>
            <p:ph type="sldNum" sz="quarter" idx="12"/>
          </p:nvPr>
        </p:nvSpPr>
        <p:spPr/>
        <p:txBody>
          <a:bodyPr/>
          <a:lstStyle>
            <a:lvl1pPr>
              <a:defRPr/>
            </a:lvl1pPr>
          </a:lstStyle>
          <a:p>
            <a:pPr>
              <a:defRPr/>
            </a:pPr>
            <a:fld id="{1CBFAAA6-CE0B-4B5B-8A9C-CFEC2C51FC26}" type="slidenum">
              <a:rPr lang="ar-SY" altLang="ar-SA"/>
              <a:pPr>
                <a:defRPr/>
              </a:pPr>
              <a:t>‹#›</a:t>
            </a:fld>
            <a:endParaRPr lang="ar-SY" altLang="ar-SA"/>
          </a:p>
        </p:txBody>
      </p:sp>
    </p:spTree>
    <p:extLst>
      <p:ext uri="{BB962C8B-B14F-4D97-AF65-F5344CB8AC3E}">
        <p14:creationId xmlns:p14="http://schemas.microsoft.com/office/powerpoint/2010/main" val="1098593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lvl1pPr>
              <a:defRPr/>
            </a:lvl1pPr>
          </a:lstStyle>
          <a:p>
            <a:pPr>
              <a:defRPr/>
            </a:pPr>
            <a:fld id="{502B88F5-5847-4AF1-8BF8-953D6D561AFF}"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6" name="عنصر نائب لرقم الشريحة 5"/>
          <p:cNvSpPr>
            <a:spLocks noGrp="1"/>
          </p:cNvSpPr>
          <p:nvPr>
            <p:ph type="sldNum" sz="quarter" idx="12"/>
          </p:nvPr>
        </p:nvSpPr>
        <p:spPr/>
        <p:txBody>
          <a:bodyPr/>
          <a:lstStyle>
            <a:lvl1pPr>
              <a:defRPr/>
            </a:lvl1pPr>
          </a:lstStyle>
          <a:p>
            <a:pPr>
              <a:defRPr/>
            </a:pPr>
            <a:fld id="{77819B94-D38B-4E42-B0A2-D32561529CEB}" type="slidenum">
              <a:rPr lang="ar-SY" altLang="ar-SA"/>
              <a:pPr>
                <a:defRPr/>
              </a:pPr>
              <a:t>‹#›</a:t>
            </a:fld>
            <a:endParaRPr lang="ar-SY" altLang="ar-SA"/>
          </a:p>
        </p:txBody>
      </p:sp>
    </p:spTree>
    <p:extLst>
      <p:ext uri="{BB962C8B-B14F-4D97-AF65-F5344CB8AC3E}">
        <p14:creationId xmlns:p14="http://schemas.microsoft.com/office/powerpoint/2010/main" val="3078368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Y"/>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lvl1pPr>
              <a:defRPr/>
            </a:lvl1pPr>
          </a:lstStyle>
          <a:p>
            <a:pPr>
              <a:defRPr/>
            </a:pPr>
            <a:fld id="{A9E956B2-D83C-428C-9EC8-387E85B89026}"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6" name="عنصر نائب لرقم الشريحة 5"/>
          <p:cNvSpPr>
            <a:spLocks noGrp="1"/>
          </p:cNvSpPr>
          <p:nvPr>
            <p:ph type="sldNum" sz="quarter" idx="12"/>
          </p:nvPr>
        </p:nvSpPr>
        <p:spPr/>
        <p:txBody>
          <a:bodyPr/>
          <a:lstStyle>
            <a:lvl1pPr>
              <a:defRPr/>
            </a:lvl1pPr>
          </a:lstStyle>
          <a:p>
            <a:pPr>
              <a:defRPr/>
            </a:pPr>
            <a:fld id="{BC640E10-0B7F-4A89-AE98-6D80FE54E526}" type="slidenum">
              <a:rPr lang="ar-SY" altLang="ar-SA"/>
              <a:pPr>
                <a:defRPr/>
              </a:pPr>
              <a:t>‹#›</a:t>
            </a:fld>
            <a:endParaRPr lang="ar-SY" altLang="ar-SA"/>
          </a:p>
        </p:txBody>
      </p:sp>
    </p:spTree>
    <p:extLst>
      <p:ext uri="{BB962C8B-B14F-4D97-AF65-F5344CB8AC3E}">
        <p14:creationId xmlns:p14="http://schemas.microsoft.com/office/powerpoint/2010/main" val="948551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تاريخ 3"/>
          <p:cNvSpPr>
            <a:spLocks noGrp="1"/>
          </p:cNvSpPr>
          <p:nvPr>
            <p:ph type="dt" sz="half" idx="10"/>
          </p:nvPr>
        </p:nvSpPr>
        <p:spPr/>
        <p:txBody>
          <a:bodyPr/>
          <a:lstStyle>
            <a:lvl1pPr>
              <a:defRPr/>
            </a:lvl1pPr>
          </a:lstStyle>
          <a:p>
            <a:pPr>
              <a:defRPr/>
            </a:pPr>
            <a:fld id="{F86E875E-1272-426A-846F-93716D3E5193}"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6" name="عنصر نائب لرقم الشريحة 5"/>
          <p:cNvSpPr>
            <a:spLocks noGrp="1"/>
          </p:cNvSpPr>
          <p:nvPr>
            <p:ph type="sldNum" sz="quarter" idx="12"/>
          </p:nvPr>
        </p:nvSpPr>
        <p:spPr/>
        <p:txBody>
          <a:bodyPr/>
          <a:lstStyle>
            <a:lvl1pPr>
              <a:defRPr/>
            </a:lvl1pPr>
          </a:lstStyle>
          <a:p>
            <a:pPr>
              <a:defRPr/>
            </a:pPr>
            <a:fld id="{6C5DACFB-B013-40BD-A456-CF4418C40AF2}" type="slidenum">
              <a:rPr lang="ar-SY" altLang="ar-SA"/>
              <a:pPr>
                <a:defRPr/>
              </a:pPr>
              <a:t>‹#›</a:t>
            </a:fld>
            <a:endParaRPr lang="ar-SY" altLang="ar-SA"/>
          </a:p>
        </p:txBody>
      </p:sp>
    </p:spTree>
    <p:extLst>
      <p:ext uri="{BB962C8B-B14F-4D97-AF65-F5344CB8AC3E}">
        <p14:creationId xmlns:p14="http://schemas.microsoft.com/office/powerpoint/2010/main" val="3347966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lvl1pPr>
              <a:defRPr/>
            </a:lvl1pPr>
          </a:lstStyle>
          <a:p>
            <a:pPr>
              <a:defRPr/>
            </a:pPr>
            <a:fld id="{E34029A6-9390-4EC3-9C88-5972AF15A865}"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6" name="عنصر نائب لرقم الشريحة 5"/>
          <p:cNvSpPr>
            <a:spLocks noGrp="1"/>
          </p:cNvSpPr>
          <p:nvPr>
            <p:ph type="sldNum" sz="quarter" idx="12"/>
          </p:nvPr>
        </p:nvSpPr>
        <p:spPr/>
        <p:txBody>
          <a:bodyPr/>
          <a:lstStyle>
            <a:lvl1pPr>
              <a:defRPr/>
            </a:lvl1pPr>
          </a:lstStyle>
          <a:p>
            <a:pPr>
              <a:defRPr/>
            </a:pPr>
            <a:fld id="{12DFF2CE-BF09-4CED-A307-31E01330AF61}" type="slidenum">
              <a:rPr lang="ar-SY" altLang="ar-SA"/>
              <a:pPr>
                <a:defRPr/>
              </a:pPr>
              <a:t>‹#›</a:t>
            </a:fld>
            <a:endParaRPr lang="ar-SY" altLang="ar-SA"/>
          </a:p>
        </p:txBody>
      </p:sp>
    </p:spTree>
    <p:extLst>
      <p:ext uri="{BB962C8B-B14F-4D97-AF65-F5344CB8AC3E}">
        <p14:creationId xmlns:p14="http://schemas.microsoft.com/office/powerpoint/2010/main" val="138328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تاريخ 3"/>
          <p:cNvSpPr>
            <a:spLocks noGrp="1"/>
          </p:cNvSpPr>
          <p:nvPr>
            <p:ph type="dt" sz="half" idx="10"/>
          </p:nvPr>
        </p:nvSpPr>
        <p:spPr/>
        <p:txBody>
          <a:bodyPr/>
          <a:lstStyle>
            <a:lvl1pPr>
              <a:defRPr/>
            </a:lvl1pPr>
          </a:lstStyle>
          <a:p>
            <a:pPr>
              <a:defRPr/>
            </a:pPr>
            <a:fld id="{DA3D4C16-F3C0-4AB9-9FAD-8D994EB466C3}" type="datetime8">
              <a:rPr lang="ar-SY"/>
              <a:pPr>
                <a:defRPr/>
              </a:pPr>
              <a:t>08 كانون الثاني، 19</a:t>
            </a:fld>
            <a:endParaRPr lang="ar-SY"/>
          </a:p>
        </p:txBody>
      </p:sp>
      <p:sp>
        <p:nvSpPr>
          <p:cNvPr id="6"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7" name="عنصر نائب لرقم الشريحة 5"/>
          <p:cNvSpPr>
            <a:spLocks noGrp="1"/>
          </p:cNvSpPr>
          <p:nvPr>
            <p:ph type="sldNum" sz="quarter" idx="12"/>
          </p:nvPr>
        </p:nvSpPr>
        <p:spPr/>
        <p:txBody>
          <a:bodyPr/>
          <a:lstStyle>
            <a:lvl1pPr>
              <a:defRPr/>
            </a:lvl1pPr>
          </a:lstStyle>
          <a:p>
            <a:pPr>
              <a:defRPr/>
            </a:pPr>
            <a:fld id="{BD3FFB3F-7568-488C-90FA-60C652CA3B1F}" type="slidenum">
              <a:rPr lang="ar-SY" altLang="ar-SA"/>
              <a:pPr>
                <a:defRPr/>
              </a:pPr>
              <a:t>‹#›</a:t>
            </a:fld>
            <a:endParaRPr lang="ar-SY" altLang="ar-SA"/>
          </a:p>
        </p:txBody>
      </p:sp>
    </p:spTree>
    <p:extLst>
      <p:ext uri="{BB962C8B-B14F-4D97-AF65-F5344CB8AC3E}">
        <p14:creationId xmlns:p14="http://schemas.microsoft.com/office/powerpoint/2010/main" val="3044897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Y"/>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7" name="عنصر نائب للتاريخ 3"/>
          <p:cNvSpPr>
            <a:spLocks noGrp="1"/>
          </p:cNvSpPr>
          <p:nvPr>
            <p:ph type="dt" sz="half" idx="10"/>
          </p:nvPr>
        </p:nvSpPr>
        <p:spPr/>
        <p:txBody>
          <a:bodyPr/>
          <a:lstStyle>
            <a:lvl1pPr>
              <a:defRPr/>
            </a:lvl1pPr>
          </a:lstStyle>
          <a:p>
            <a:pPr>
              <a:defRPr/>
            </a:pPr>
            <a:fld id="{A2B3D292-4CA3-4838-9EDB-919BBE288676}" type="datetime8">
              <a:rPr lang="ar-SY"/>
              <a:pPr>
                <a:defRPr/>
              </a:pPr>
              <a:t>08 كانون الثاني، 19</a:t>
            </a:fld>
            <a:endParaRPr lang="ar-SY"/>
          </a:p>
        </p:txBody>
      </p:sp>
      <p:sp>
        <p:nvSpPr>
          <p:cNvPr id="8"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9" name="عنصر نائب لرقم الشريحة 5"/>
          <p:cNvSpPr>
            <a:spLocks noGrp="1"/>
          </p:cNvSpPr>
          <p:nvPr>
            <p:ph type="sldNum" sz="quarter" idx="12"/>
          </p:nvPr>
        </p:nvSpPr>
        <p:spPr/>
        <p:txBody>
          <a:bodyPr/>
          <a:lstStyle>
            <a:lvl1pPr>
              <a:defRPr/>
            </a:lvl1pPr>
          </a:lstStyle>
          <a:p>
            <a:pPr>
              <a:defRPr/>
            </a:pPr>
            <a:fld id="{20171192-5CFE-40FB-8CBB-1E502847E1B3}" type="slidenum">
              <a:rPr lang="ar-SY" altLang="ar-SA"/>
              <a:pPr>
                <a:defRPr/>
              </a:pPr>
              <a:t>‹#›</a:t>
            </a:fld>
            <a:endParaRPr lang="ar-SY" altLang="ar-SA"/>
          </a:p>
        </p:txBody>
      </p:sp>
    </p:spTree>
    <p:extLst>
      <p:ext uri="{BB962C8B-B14F-4D97-AF65-F5344CB8AC3E}">
        <p14:creationId xmlns:p14="http://schemas.microsoft.com/office/powerpoint/2010/main" val="3424827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Y"/>
          </a:p>
        </p:txBody>
      </p:sp>
      <p:sp>
        <p:nvSpPr>
          <p:cNvPr id="3" name="عنصر نائب للتاريخ 3"/>
          <p:cNvSpPr>
            <a:spLocks noGrp="1"/>
          </p:cNvSpPr>
          <p:nvPr>
            <p:ph type="dt" sz="half" idx="10"/>
          </p:nvPr>
        </p:nvSpPr>
        <p:spPr/>
        <p:txBody>
          <a:bodyPr/>
          <a:lstStyle>
            <a:lvl1pPr>
              <a:defRPr/>
            </a:lvl1pPr>
          </a:lstStyle>
          <a:p>
            <a:pPr>
              <a:defRPr/>
            </a:pPr>
            <a:fld id="{8CE99B46-DF36-4CB4-93AB-1DAC6B28A571}" type="datetime8">
              <a:rPr lang="ar-SY"/>
              <a:pPr>
                <a:defRPr/>
              </a:pPr>
              <a:t>08 كانون الثاني، 19</a:t>
            </a:fld>
            <a:endParaRPr lang="ar-SY"/>
          </a:p>
        </p:txBody>
      </p:sp>
      <p:sp>
        <p:nvSpPr>
          <p:cNvPr id="4"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5" name="عنصر نائب لرقم الشريحة 5"/>
          <p:cNvSpPr>
            <a:spLocks noGrp="1"/>
          </p:cNvSpPr>
          <p:nvPr>
            <p:ph type="sldNum" sz="quarter" idx="12"/>
          </p:nvPr>
        </p:nvSpPr>
        <p:spPr/>
        <p:txBody>
          <a:bodyPr/>
          <a:lstStyle>
            <a:lvl1pPr>
              <a:defRPr/>
            </a:lvl1pPr>
          </a:lstStyle>
          <a:p>
            <a:pPr>
              <a:defRPr/>
            </a:pPr>
            <a:fld id="{3E26AC19-0B46-45DC-8AA9-36C219A79FD8}" type="slidenum">
              <a:rPr lang="ar-SY" altLang="ar-SA"/>
              <a:pPr>
                <a:defRPr/>
              </a:pPr>
              <a:t>‹#›</a:t>
            </a:fld>
            <a:endParaRPr lang="ar-SY" altLang="ar-SA"/>
          </a:p>
        </p:txBody>
      </p:sp>
    </p:spTree>
    <p:extLst>
      <p:ext uri="{BB962C8B-B14F-4D97-AF65-F5344CB8AC3E}">
        <p14:creationId xmlns:p14="http://schemas.microsoft.com/office/powerpoint/2010/main" val="83584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3"/>
          <p:cNvSpPr>
            <a:spLocks noGrp="1"/>
          </p:cNvSpPr>
          <p:nvPr>
            <p:ph type="dt" sz="half" idx="10"/>
          </p:nvPr>
        </p:nvSpPr>
        <p:spPr/>
        <p:txBody>
          <a:bodyPr/>
          <a:lstStyle>
            <a:lvl1pPr>
              <a:defRPr/>
            </a:lvl1pPr>
          </a:lstStyle>
          <a:p>
            <a:pPr>
              <a:defRPr/>
            </a:pPr>
            <a:fld id="{A3437CF8-2F3E-459A-B98B-6ECEB4259A23}" type="datetime8">
              <a:rPr lang="ar-SY"/>
              <a:pPr>
                <a:defRPr/>
              </a:pPr>
              <a:t>08 كانون الثاني، 19</a:t>
            </a:fld>
            <a:endParaRPr lang="ar-SY"/>
          </a:p>
        </p:txBody>
      </p:sp>
      <p:sp>
        <p:nvSpPr>
          <p:cNvPr id="3"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4" name="عنصر نائب لرقم الشريحة 5"/>
          <p:cNvSpPr>
            <a:spLocks noGrp="1"/>
          </p:cNvSpPr>
          <p:nvPr>
            <p:ph type="sldNum" sz="quarter" idx="12"/>
          </p:nvPr>
        </p:nvSpPr>
        <p:spPr/>
        <p:txBody>
          <a:bodyPr/>
          <a:lstStyle>
            <a:lvl1pPr>
              <a:defRPr/>
            </a:lvl1pPr>
          </a:lstStyle>
          <a:p>
            <a:pPr>
              <a:defRPr/>
            </a:pPr>
            <a:fld id="{D4A8BD86-B96D-4B3E-A1DB-299E49DB79FE}" type="slidenum">
              <a:rPr lang="ar-SY" altLang="ar-SA"/>
              <a:pPr>
                <a:defRPr/>
              </a:pPr>
              <a:t>‹#›</a:t>
            </a:fld>
            <a:endParaRPr lang="ar-SY" altLang="ar-SA"/>
          </a:p>
        </p:txBody>
      </p:sp>
    </p:spTree>
    <p:extLst>
      <p:ext uri="{BB962C8B-B14F-4D97-AF65-F5344CB8AC3E}">
        <p14:creationId xmlns:p14="http://schemas.microsoft.com/office/powerpoint/2010/main" val="963808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Y"/>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D39A7D82-1518-44B9-AFC7-AF9DD2DD11A7}" type="datetime8">
              <a:rPr lang="ar-SY"/>
              <a:pPr>
                <a:defRPr/>
              </a:pPr>
              <a:t>08 كانون الثاني، 19</a:t>
            </a:fld>
            <a:endParaRPr lang="ar-SY"/>
          </a:p>
        </p:txBody>
      </p:sp>
      <p:sp>
        <p:nvSpPr>
          <p:cNvPr id="6"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7" name="عنصر نائب لرقم الشريحة 5"/>
          <p:cNvSpPr>
            <a:spLocks noGrp="1"/>
          </p:cNvSpPr>
          <p:nvPr>
            <p:ph type="sldNum" sz="quarter" idx="12"/>
          </p:nvPr>
        </p:nvSpPr>
        <p:spPr/>
        <p:txBody>
          <a:bodyPr/>
          <a:lstStyle>
            <a:lvl1pPr>
              <a:defRPr/>
            </a:lvl1pPr>
          </a:lstStyle>
          <a:p>
            <a:pPr>
              <a:defRPr/>
            </a:pPr>
            <a:fld id="{3CC38DB1-E63E-4964-839A-C5D087EB3423}" type="slidenum">
              <a:rPr lang="ar-SY" altLang="ar-SA"/>
              <a:pPr>
                <a:defRPr/>
              </a:pPr>
              <a:t>‹#›</a:t>
            </a:fld>
            <a:endParaRPr lang="ar-SY" altLang="ar-SA"/>
          </a:p>
        </p:txBody>
      </p:sp>
    </p:spTree>
    <p:extLst>
      <p:ext uri="{BB962C8B-B14F-4D97-AF65-F5344CB8AC3E}">
        <p14:creationId xmlns:p14="http://schemas.microsoft.com/office/powerpoint/2010/main" val="2133159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Y"/>
          </a:p>
        </p:txBody>
      </p:sp>
      <p:sp>
        <p:nvSpPr>
          <p:cNvPr id="3" name="عنصر نائب للصورة 2"/>
          <p:cNvSpPr>
            <a:spLocks noGrp="1"/>
          </p:cNvSpPr>
          <p:nvPr>
            <p:ph type="pic" idx="1"/>
          </p:nvPr>
        </p:nvSpPr>
        <p:spPr>
          <a:xfrm>
            <a:off x="1792288" y="612775"/>
            <a:ext cx="5486400" cy="4114800"/>
          </a:xfrm>
        </p:spPr>
        <p:txBody>
          <a:bodyPr rtlCol="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r-SY" noProof="0" smtClean="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3"/>
          <p:cNvSpPr>
            <a:spLocks noGrp="1"/>
          </p:cNvSpPr>
          <p:nvPr>
            <p:ph type="dt" sz="half" idx="10"/>
          </p:nvPr>
        </p:nvSpPr>
        <p:spPr/>
        <p:txBody>
          <a:bodyPr/>
          <a:lstStyle>
            <a:lvl1pPr>
              <a:defRPr/>
            </a:lvl1pPr>
          </a:lstStyle>
          <a:p>
            <a:pPr>
              <a:defRPr/>
            </a:pPr>
            <a:fld id="{49D904F4-6D98-4677-9CA4-A1434AEE6A9D}" type="datetime8">
              <a:rPr lang="ar-SY"/>
              <a:pPr>
                <a:defRPr/>
              </a:pPr>
              <a:t>08 كانون الثاني، 19</a:t>
            </a:fld>
            <a:endParaRPr lang="ar-SY"/>
          </a:p>
        </p:txBody>
      </p:sp>
      <p:sp>
        <p:nvSpPr>
          <p:cNvPr id="6" name="عنصر نائب للتذييل 4"/>
          <p:cNvSpPr>
            <a:spLocks noGrp="1"/>
          </p:cNvSpPr>
          <p:nvPr>
            <p:ph type="ftr" sz="quarter" idx="11"/>
          </p:nvPr>
        </p:nvSpPr>
        <p:spPr/>
        <p:txBody>
          <a:bodyPr/>
          <a:lstStyle>
            <a:lvl1pPr>
              <a:defRPr/>
            </a:lvl1pPr>
          </a:lstStyle>
          <a:p>
            <a:pPr>
              <a:defRPr/>
            </a:pPr>
            <a:r>
              <a:rPr lang="ar-SY"/>
              <a:t>المنصة التربوية السورية </a:t>
            </a:r>
          </a:p>
        </p:txBody>
      </p:sp>
      <p:sp>
        <p:nvSpPr>
          <p:cNvPr id="7" name="عنصر نائب لرقم الشريحة 5"/>
          <p:cNvSpPr>
            <a:spLocks noGrp="1"/>
          </p:cNvSpPr>
          <p:nvPr>
            <p:ph type="sldNum" sz="quarter" idx="12"/>
          </p:nvPr>
        </p:nvSpPr>
        <p:spPr/>
        <p:txBody>
          <a:bodyPr/>
          <a:lstStyle>
            <a:lvl1pPr>
              <a:defRPr/>
            </a:lvl1pPr>
          </a:lstStyle>
          <a:p>
            <a:pPr>
              <a:defRPr/>
            </a:pPr>
            <a:fld id="{EFB1A33C-C4ED-4DB0-81FD-6F46B0ABE302}" type="slidenum">
              <a:rPr lang="ar-SY" altLang="ar-SA"/>
              <a:pPr>
                <a:defRPr/>
              </a:pPr>
              <a:t>‹#›</a:t>
            </a:fld>
            <a:endParaRPr lang="ar-SY" altLang="ar-SA"/>
          </a:p>
        </p:txBody>
      </p:sp>
    </p:spTree>
    <p:extLst>
      <p:ext uri="{BB962C8B-B14F-4D97-AF65-F5344CB8AC3E}">
        <p14:creationId xmlns:p14="http://schemas.microsoft.com/office/powerpoint/2010/main" val="2624108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عنصر نائب للعنوان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ar-SA" altLang="ar-SA" smtClean="0"/>
              <a:t>انقر لتحرير نمط العنوان الرئيسي</a:t>
            </a:r>
            <a:endParaRPr lang="ar-SY" altLang="ar-SA" smtClean="0"/>
          </a:p>
        </p:txBody>
      </p:sp>
      <p:sp>
        <p:nvSpPr>
          <p:cNvPr id="1027" name="عنصر نائب للنص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ar-SA" altLang="ar-SA" smtClean="0"/>
              <a:t>انقر لتحرير أنماط النص الرئيسي</a:t>
            </a:r>
          </a:p>
          <a:p>
            <a:pPr lvl="1"/>
            <a:r>
              <a:rPr lang="ar-SA" altLang="ar-SA" smtClean="0"/>
              <a:t>المستوى الثاني</a:t>
            </a:r>
          </a:p>
          <a:p>
            <a:pPr lvl="2"/>
            <a:r>
              <a:rPr lang="ar-SA" altLang="ar-SA" smtClean="0"/>
              <a:t>المستوى الثالث</a:t>
            </a:r>
          </a:p>
          <a:p>
            <a:pPr lvl="3"/>
            <a:r>
              <a:rPr lang="ar-SA" altLang="ar-SA" smtClean="0"/>
              <a:t>المستوى الرابع</a:t>
            </a:r>
          </a:p>
          <a:p>
            <a:pPr lvl="4"/>
            <a:r>
              <a:rPr lang="ar-SA" altLang="ar-SA" smtClean="0"/>
              <a:t>المستوى الخامس</a:t>
            </a:r>
            <a:endParaRPr lang="ar-SY" altLang="ar-SA" smtClean="0"/>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rtl="1" eaLnBrk="1" fontAlgn="auto" hangingPunct="1">
              <a:spcBef>
                <a:spcPts val="0"/>
              </a:spcBef>
              <a:spcAft>
                <a:spcPts val="0"/>
              </a:spcAft>
              <a:defRPr sz="1200">
                <a:solidFill>
                  <a:schemeClr val="tx1">
                    <a:tint val="75000"/>
                  </a:schemeClr>
                </a:solidFill>
                <a:latin typeface="+mn-lt"/>
                <a:cs typeface="+mn-cs"/>
              </a:defRPr>
            </a:lvl1pPr>
          </a:lstStyle>
          <a:p>
            <a:pPr>
              <a:defRPr/>
            </a:pPr>
            <a:fld id="{F6EB5090-77E1-4524-8093-4CCA20D3F2A7}" type="datetime8">
              <a:rPr lang="ar-SY"/>
              <a:pPr>
                <a:defRPr/>
              </a:pPr>
              <a:t>08 كانون الثاني، 19</a:t>
            </a:fld>
            <a:endParaRPr lang="ar-SY"/>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rtl="1" eaLnBrk="1" fontAlgn="auto" hangingPunct="1">
              <a:spcBef>
                <a:spcPts val="0"/>
              </a:spcBef>
              <a:spcAft>
                <a:spcPts val="0"/>
              </a:spcAft>
              <a:defRPr sz="1200">
                <a:solidFill>
                  <a:schemeClr val="tx1">
                    <a:tint val="75000"/>
                  </a:schemeClr>
                </a:solidFill>
                <a:latin typeface="+mn-lt"/>
                <a:cs typeface="+mn-cs"/>
              </a:defRPr>
            </a:lvl1pPr>
          </a:lstStyle>
          <a:p>
            <a:pPr>
              <a:defRPr/>
            </a:pPr>
            <a:r>
              <a:rPr lang="ar-SY"/>
              <a:t>المنصة التربوية السورية </a:t>
            </a:r>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l" rtl="1" eaLnBrk="1" hangingPunct="1">
              <a:defRPr sz="1200">
                <a:solidFill>
                  <a:srgbClr val="898989"/>
                </a:solidFill>
                <a:latin typeface="Calibri" panose="020F0502020204030204" pitchFamily="34" charset="0"/>
              </a:defRPr>
            </a:lvl1pPr>
          </a:lstStyle>
          <a:p>
            <a:pPr>
              <a:defRPr/>
            </a:pPr>
            <a:fld id="{0445EAA5-6D3B-40B1-AD81-2513B2E192D4}" type="slidenum">
              <a:rPr lang="ar-SY" altLang="ar-SA"/>
              <a:pPr>
                <a:defRPr/>
              </a:pPr>
              <a:t>‹#›</a:t>
            </a:fld>
            <a:endParaRPr lang="ar-SY" alt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1" eaLnBrk="0" fontAlgn="base" hangingPunct="0">
        <a:spcBef>
          <a:spcPct val="0"/>
        </a:spcBef>
        <a:spcAft>
          <a:spcPct val="0"/>
        </a:spcAft>
        <a:defRPr sz="4400" kern="1200">
          <a:solidFill>
            <a:schemeClr val="tx1"/>
          </a:solidFill>
          <a:latin typeface="+mj-lt"/>
          <a:ea typeface="+mj-ea"/>
          <a:cs typeface="+mj-cs"/>
        </a:defRPr>
      </a:lvl1pPr>
      <a:lvl2pPr algn="ctr" rtl="1" eaLnBrk="0" fontAlgn="base" hangingPunct="0">
        <a:spcBef>
          <a:spcPct val="0"/>
        </a:spcBef>
        <a:spcAft>
          <a:spcPct val="0"/>
        </a:spcAft>
        <a:defRPr sz="4400">
          <a:solidFill>
            <a:schemeClr val="tx1"/>
          </a:solidFill>
          <a:latin typeface="Calibri" pitchFamily="34" charset="0"/>
          <a:cs typeface="Times New Roman" pitchFamily="18" charset="0"/>
        </a:defRPr>
      </a:lvl2pPr>
      <a:lvl3pPr algn="ctr" rtl="1" eaLnBrk="0" fontAlgn="base" hangingPunct="0">
        <a:spcBef>
          <a:spcPct val="0"/>
        </a:spcBef>
        <a:spcAft>
          <a:spcPct val="0"/>
        </a:spcAft>
        <a:defRPr sz="4400">
          <a:solidFill>
            <a:schemeClr val="tx1"/>
          </a:solidFill>
          <a:latin typeface="Calibri" pitchFamily="34" charset="0"/>
          <a:cs typeface="Times New Roman" pitchFamily="18" charset="0"/>
        </a:defRPr>
      </a:lvl3pPr>
      <a:lvl4pPr algn="ctr" rtl="1" eaLnBrk="0" fontAlgn="base" hangingPunct="0">
        <a:spcBef>
          <a:spcPct val="0"/>
        </a:spcBef>
        <a:spcAft>
          <a:spcPct val="0"/>
        </a:spcAft>
        <a:defRPr sz="4400">
          <a:solidFill>
            <a:schemeClr val="tx1"/>
          </a:solidFill>
          <a:latin typeface="Calibri" pitchFamily="34" charset="0"/>
          <a:cs typeface="Times New Roman" pitchFamily="18" charset="0"/>
        </a:defRPr>
      </a:lvl4pPr>
      <a:lvl5pPr algn="ctr" rtl="1" eaLnBrk="0" fontAlgn="base" hangingPunct="0">
        <a:spcBef>
          <a:spcPct val="0"/>
        </a:spcBef>
        <a:spcAft>
          <a:spcPct val="0"/>
        </a:spcAft>
        <a:defRPr sz="4400">
          <a:solidFill>
            <a:schemeClr val="tx1"/>
          </a:solidFill>
          <a:latin typeface="Calibri" pitchFamily="34" charset="0"/>
          <a:cs typeface="Times New Roman" pitchFamily="18" charset="0"/>
        </a:defRPr>
      </a:lvl5pPr>
      <a:lvl6pPr marL="457200" algn="ctr" rtl="1" fontAlgn="base">
        <a:spcBef>
          <a:spcPct val="0"/>
        </a:spcBef>
        <a:spcAft>
          <a:spcPct val="0"/>
        </a:spcAft>
        <a:defRPr sz="4400">
          <a:solidFill>
            <a:schemeClr val="tx1"/>
          </a:solidFill>
          <a:latin typeface="Calibri" pitchFamily="34" charset="0"/>
          <a:cs typeface="Times New Roman" pitchFamily="18" charset="0"/>
        </a:defRPr>
      </a:lvl6pPr>
      <a:lvl7pPr marL="914400" algn="ctr" rtl="1" fontAlgn="base">
        <a:spcBef>
          <a:spcPct val="0"/>
        </a:spcBef>
        <a:spcAft>
          <a:spcPct val="0"/>
        </a:spcAft>
        <a:defRPr sz="4400">
          <a:solidFill>
            <a:schemeClr val="tx1"/>
          </a:solidFill>
          <a:latin typeface="Calibri" pitchFamily="34" charset="0"/>
          <a:cs typeface="Times New Roman" pitchFamily="18" charset="0"/>
        </a:defRPr>
      </a:lvl7pPr>
      <a:lvl8pPr marL="1371600" algn="ctr" rtl="1" fontAlgn="base">
        <a:spcBef>
          <a:spcPct val="0"/>
        </a:spcBef>
        <a:spcAft>
          <a:spcPct val="0"/>
        </a:spcAft>
        <a:defRPr sz="4400">
          <a:solidFill>
            <a:schemeClr val="tx1"/>
          </a:solidFill>
          <a:latin typeface="Calibri" pitchFamily="34" charset="0"/>
          <a:cs typeface="Times New Roman" pitchFamily="18" charset="0"/>
        </a:defRPr>
      </a:lvl8pPr>
      <a:lvl9pPr marL="1828800" algn="ctr" rtl="1" fontAlgn="base">
        <a:spcBef>
          <a:spcPct val="0"/>
        </a:spcBef>
        <a:spcAft>
          <a:spcPct val="0"/>
        </a:spcAft>
        <a:defRPr sz="4400">
          <a:solidFill>
            <a:schemeClr val="tx1"/>
          </a:solidFill>
          <a:latin typeface="Calibri" pitchFamily="34" charset="0"/>
          <a:cs typeface="Times New Roman" pitchFamily="18" charset="0"/>
        </a:defRPr>
      </a:lvl9pPr>
    </p:titleStyle>
    <p:bodyStyle>
      <a:lvl1pPr marL="342900" indent="-342900" algn="r" rtl="1"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Y"/>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hyperlink" Target="&#1605;&#1588;&#1603;&#1604;&#1577;%20&#1575;&#1604;&#1588;&#1585;%20&#1576;&#1575;&#1604;&#1601;&#1604;&#1587;&#1601;&#1577;%20&#1575;&#1604;&#1610;&#1608;&#1606;&#1575;&#1606;&#1610;&#1577;-1.ppt" TargetMode="External"/><Relationship Id="rId2" Type="http://schemas.openxmlformats.org/officeDocument/2006/relationships/slide" Target="slide2.xml"/><Relationship Id="rId1" Type="http://schemas.openxmlformats.org/officeDocument/2006/relationships/slideLayout" Target="../slideLayouts/slideLayout2.xml"/><Relationship Id="rId6" Type="http://schemas.openxmlformats.org/officeDocument/2006/relationships/slide" Target="slide29.xml"/><Relationship Id="rId5" Type="http://schemas.openxmlformats.org/officeDocument/2006/relationships/slide" Target="slide22.xml"/><Relationship Id="rId4" Type="http://schemas.openxmlformats.org/officeDocument/2006/relationships/slide" Target="slide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file:///D:\&#1605;&#1608;&#1587;&#1610;&#1602;&#1575;%20&#1583;&#1585;&#1608;&#1587;\Clay0317.mp3" TargetMode="External"/><Relationship Id="rId1" Type="http://schemas.microsoft.com/office/2007/relationships/media" Target="file:///D:\&#1605;&#1608;&#1587;&#1610;&#1602;&#1575;%20&#1583;&#1585;&#1608;&#1587;\Clay0317.mp3" TargetMode="Externa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عنوان 1"/>
          <p:cNvSpPr>
            <a:spLocks noGrp="1"/>
          </p:cNvSpPr>
          <p:nvPr>
            <p:ph type="title"/>
          </p:nvPr>
        </p:nvSpPr>
        <p:spPr/>
        <p:txBody>
          <a:bodyPr/>
          <a:lstStyle/>
          <a:p>
            <a:r>
              <a:rPr lang="ar-SY" altLang="ar-SA" sz="5400" smtClean="0">
                <a:solidFill>
                  <a:srgbClr val="FF0000"/>
                </a:solidFill>
              </a:rPr>
              <a:t>وحدة القيم </a:t>
            </a:r>
            <a:endParaRPr lang="ar-SA" altLang="ar-SA" sz="5400" smtClean="0">
              <a:solidFill>
                <a:srgbClr val="FF0000"/>
              </a:solidFill>
            </a:endParaRPr>
          </a:p>
        </p:txBody>
      </p:sp>
      <p:graphicFrame>
        <p:nvGraphicFramePr>
          <p:cNvPr id="8" name="عنصر نائب للمحتوى 7"/>
          <p:cNvGraphicFramePr>
            <a:graphicFrameLocks noGrp="1"/>
          </p:cNvGraphicFramePr>
          <p:nvPr>
            <p:ph idx="1"/>
            <p:extLst>
              <p:ext uri="{D42A27DB-BD31-4B8C-83A1-F6EECF244321}">
                <p14:modId xmlns:p14="http://schemas.microsoft.com/office/powerpoint/2010/main" val="1600636301"/>
              </p:ext>
            </p:extLst>
          </p:nvPr>
        </p:nvGraphicFramePr>
        <p:xfrm>
          <a:off x="457200" y="1600200"/>
          <a:ext cx="8229600" cy="4359276"/>
        </p:xfrm>
        <a:graphic>
          <a:graphicData uri="http://schemas.openxmlformats.org/drawingml/2006/table">
            <a:tbl>
              <a:tblPr rtl="1" firstRow="1" bandRow="1">
                <a:tableStyleId>{5C22544A-7EE6-4342-B048-85BDC9FD1C3A}</a:tableStyleId>
              </a:tblPr>
              <a:tblGrid>
                <a:gridCol w="8229600">
                  <a:extLst>
                    <a:ext uri="{9D8B030D-6E8A-4147-A177-3AD203B41FA5}">
                      <a16:colId xmlns:a16="http://schemas.microsoft.com/office/drawing/2014/main" val="2097734452"/>
                    </a:ext>
                  </a:extLst>
                </a:gridCol>
              </a:tblGrid>
              <a:tr h="518235">
                <a:tc>
                  <a:txBody>
                    <a:bodyPr/>
                    <a:lstStyle/>
                    <a:p>
                      <a:pPr algn="ctr" rtl="1"/>
                      <a:r>
                        <a:rPr lang="ar-SY" sz="2800" dirty="0" smtClean="0">
                          <a:solidFill>
                            <a:srgbClr val="FFFF00"/>
                          </a:solidFill>
                        </a:rPr>
                        <a:t>الدرس </a:t>
                      </a:r>
                      <a:endParaRPr lang="ar-SA" sz="2800" dirty="0">
                        <a:solidFill>
                          <a:srgbClr val="FFFF00"/>
                        </a:solidFill>
                      </a:endParaRPr>
                    </a:p>
                  </a:txBody>
                  <a:tcPr marT="45727" marB="45727"/>
                </a:tc>
                <a:extLst>
                  <a:ext uri="{0D108BD9-81ED-4DB2-BD59-A6C34878D82A}">
                    <a16:rowId xmlns:a16="http://schemas.microsoft.com/office/drawing/2014/main" val="289789455"/>
                  </a:ext>
                </a:extLst>
              </a:tr>
              <a:tr h="792595">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Y" sz="2800" b="0" i="0" u="none" strike="noStrike" kern="1200" cap="none" spc="0" normalizeH="0" baseline="0" noProof="0" dirty="0" smtClean="0">
                          <a:ln>
                            <a:noFill/>
                          </a:ln>
                          <a:solidFill>
                            <a:srgbClr val="7030A0"/>
                          </a:solidFill>
                          <a:effectLst/>
                          <a:uLnTx/>
                          <a:uFillTx/>
                          <a:latin typeface="+mn-lt"/>
                          <a:ea typeface="+mn-ea"/>
                          <a:cs typeface="+mn-cs"/>
                          <a:hlinkClick r:id="rId2" action="ppaction://hlinksldjump"/>
                        </a:rPr>
                        <a:t>مفهوم القيمة ودلالاتها </a:t>
                      </a:r>
                      <a:endParaRPr kumimoji="0" lang="ar-SY" sz="2800" b="1" i="0" u="none" strike="noStrike" kern="1200" cap="none" spc="0" normalizeH="0" baseline="0" noProof="0" dirty="0" smtClean="0">
                        <a:ln>
                          <a:noFill/>
                        </a:ln>
                        <a:solidFill>
                          <a:srgbClr val="7030A0"/>
                        </a:solidFill>
                        <a:effectLst/>
                        <a:uLnTx/>
                        <a:uFillTx/>
                        <a:latin typeface="+mn-lt"/>
                        <a:ea typeface="+mn-ea"/>
                        <a:cs typeface="+mn-cs"/>
                      </a:endParaRPr>
                    </a:p>
                    <a:p>
                      <a:pPr algn="ctr" rtl="1"/>
                      <a:endParaRPr lang="ar-SA" sz="1800" dirty="0"/>
                    </a:p>
                  </a:txBody>
                  <a:tcPr marT="45727" marB="45727"/>
                </a:tc>
                <a:extLst>
                  <a:ext uri="{0D108BD9-81ED-4DB2-BD59-A6C34878D82A}">
                    <a16:rowId xmlns:a16="http://schemas.microsoft.com/office/drawing/2014/main" val="1086812187"/>
                  </a:ext>
                </a:extLst>
              </a:tr>
              <a:tr h="45726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Y" sz="2400" b="0" i="0" u="none" strike="noStrike" kern="1200" cap="none" spc="0" normalizeH="0" baseline="0" noProof="0" dirty="0" smtClean="0">
                          <a:ln>
                            <a:noFill/>
                          </a:ln>
                          <a:solidFill>
                            <a:schemeClr val="accent2">
                              <a:lumMod val="75000"/>
                            </a:schemeClr>
                          </a:solidFill>
                          <a:effectLst/>
                          <a:uLnTx/>
                          <a:uFillTx/>
                          <a:latin typeface="+mn-lt"/>
                          <a:ea typeface="+mn-ea"/>
                          <a:cs typeface="+mn-cs"/>
                          <a:hlinkClick r:id="rId3" action="ppaction://hlinksldjump"/>
                        </a:rPr>
                        <a:t>القيمة كمشكلة فلسفية </a:t>
                      </a:r>
                      <a:endParaRPr kumimoji="0" lang="ar-SA" sz="2400" b="0" i="0" u="none" strike="noStrike" kern="1200" cap="none" spc="0" normalizeH="0" baseline="0" noProof="0" dirty="0">
                        <a:ln>
                          <a:noFill/>
                        </a:ln>
                        <a:solidFill>
                          <a:schemeClr val="accent2">
                            <a:lumMod val="75000"/>
                          </a:schemeClr>
                        </a:solidFill>
                        <a:effectLst/>
                        <a:uLnTx/>
                        <a:uFillTx/>
                        <a:latin typeface="+mn-lt"/>
                        <a:ea typeface="+mn-ea"/>
                        <a:cs typeface="+mn-cs"/>
                      </a:endParaRPr>
                    </a:p>
                  </a:txBody>
                  <a:tcPr marT="45727" marB="45727"/>
                </a:tc>
                <a:extLst>
                  <a:ext uri="{0D108BD9-81ED-4DB2-BD59-A6C34878D82A}">
                    <a16:rowId xmlns:a16="http://schemas.microsoft.com/office/drawing/2014/main" val="2187329071"/>
                  </a:ext>
                </a:extLst>
              </a:tr>
              <a:tr h="73162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Y" sz="2400" b="0" i="0" u="none" strike="noStrike" kern="1200" cap="none" spc="0" normalizeH="0" baseline="0" noProof="0" dirty="0" smtClean="0">
                          <a:ln>
                            <a:noFill/>
                          </a:ln>
                          <a:solidFill>
                            <a:srgbClr val="FF0000"/>
                          </a:solidFill>
                          <a:effectLst/>
                          <a:uLnTx/>
                          <a:uFillTx/>
                          <a:latin typeface="+mn-lt"/>
                          <a:ea typeface="+mn-ea"/>
                          <a:cs typeface="+mn-cs"/>
                          <a:hlinkClick r:id="rId4" action="ppaction://hlinksldjump"/>
                        </a:rPr>
                        <a:t>التصنيف التقليدي للقيم </a:t>
                      </a:r>
                      <a:endParaRPr kumimoji="0" lang="ar-SY" sz="2400" b="0" i="0" u="none" strike="noStrike" kern="1200" cap="none" spc="0" normalizeH="0" baseline="0" noProof="0" dirty="0" smtClean="0">
                        <a:ln>
                          <a:noFill/>
                        </a:ln>
                        <a:solidFill>
                          <a:srgbClr val="FF0000"/>
                        </a:solidFill>
                        <a:effectLst/>
                        <a:uLnTx/>
                        <a:uFillTx/>
                        <a:latin typeface="+mn-lt"/>
                        <a:ea typeface="+mn-ea"/>
                        <a:cs typeface="+mn-cs"/>
                      </a:endParaRPr>
                    </a:p>
                    <a:p>
                      <a:pPr algn="ctr" rtl="1"/>
                      <a:endParaRPr lang="ar-SA" sz="1800" dirty="0"/>
                    </a:p>
                  </a:txBody>
                  <a:tcPr marT="45727" marB="45727"/>
                </a:tc>
                <a:extLst>
                  <a:ext uri="{0D108BD9-81ED-4DB2-BD59-A6C34878D82A}">
                    <a16:rowId xmlns:a16="http://schemas.microsoft.com/office/drawing/2014/main" val="4118656181"/>
                  </a:ext>
                </a:extLst>
              </a:tr>
              <a:tr h="73162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Y" sz="2400" b="1" i="0" u="none" strike="noStrike" kern="1200" cap="none" spc="0" normalizeH="0" baseline="0" noProof="0" dirty="0" smtClean="0">
                          <a:ln>
                            <a:noFill/>
                          </a:ln>
                          <a:solidFill>
                            <a:schemeClr val="accent2"/>
                          </a:solidFill>
                          <a:effectLst/>
                          <a:uLnTx/>
                          <a:uFillTx/>
                          <a:latin typeface="+mn-lt"/>
                          <a:ea typeface="+mn-ea"/>
                          <a:cs typeface="+mn-cs"/>
                          <a:hlinkClick r:id="rId5" action="ppaction://hlinksldjump"/>
                        </a:rPr>
                        <a:t>التصنيف المعاصر للقيم </a:t>
                      </a:r>
                      <a:endParaRPr kumimoji="0" lang="ar-SY" sz="2400" b="1" i="0" u="none" strike="noStrike" kern="1200" cap="none" spc="0" normalizeH="0" baseline="0" noProof="0" dirty="0" smtClean="0">
                        <a:ln>
                          <a:noFill/>
                        </a:ln>
                        <a:solidFill>
                          <a:schemeClr val="accent2"/>
                        </a:solidFill>
                        <a:effectLst/>
                        <a:uLnTx/>
                        <a:uFillTx/>
                        <a:latin typeface="+mn-lt"/>
                        <a:ea typeface="+mn-ea"/>
                        <a:cs typeface="+mn-cs"/>
                      </a:endParaRPr>
                    </a:p>
                    <a:p>
                      <a:pPr algn="ctr" rtl="1"/>
                      <a:endParaRPr lang="ar-SA" sz="1800" dirty="0"/>
                    </a:p>
                  </a:txBody>
                  <a:tcPr marT="45727" marB="45727"/>
                </a:tc>
                <a:extLst>
                  <a:ext uri="{0D108BD9-81ED-4DB2-BD59-A6C34878D82A}">
                    <a16:rowId xmlns:a16="http://schemas.microsoft.com/office/drawing/2014/main" val="2892485001"/>
                  </a:ext>
                </a:extLst>
              </a:tr>
              <a:tr h="73162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SY" sz="2400" b="1" i="0" u="none" strike="noStrike" kern="1200" cap="none" spc="0" normalizeH="0" baseline="0" noProof="0" dirty="0" smtClean="0">
                          <a:ln>
                            <a:noFill/>
                          </a:ln>
                          <a:solidFill>
                            <a:srgbClr val="FF0066"/>
                          </a:solidFill>
                          <a:effectLst/>
                          <a:uLnTx/>
                          <a:uFillTx/>
                          <a:latin typeface="+mn-lt"/>
                          <a:ea typeface="+mn-ea"/>
                          <a:cs typeface="+mn-cs"/>
                          <a:hlinkClick r:id="rId6" action="ppaction://hlinksldjump"/>
                        </a:rPr>
                        <a:t>الوعي القيمي </a:t>
                      </a:r>
                      <a:endParaRPr kumimoji="0" lang="ar-SY" sz="2400" b="1" i="0" u="none" strike="noStrike" kern="1200" cap="none" spc="0" normalizeH="0" baseline="0" noProof="0" dirty="0" smtClean="0">
                        <a:ln>
                          <a:noFill/>
                        </a:ln>
                        <a:solidFill>
                          <a:srgbClr val="FF0066"/>
                        </a:solidFill>
                        <a:effectLst/>
                        <a:uLnTx/>
                        <a:uFillTx/>
                        <a:latin typeface="+mn-lt"/>
                        <a:ea typeface="+mn-ea"/>
                        <a:cs typeface="+mn-cs"/>
                      </a:endParaRPr>
                    </a:p>
                    <a:p>
                      <a:pPr algn="ctr" rtl="1"/>
                      <a:endParaRPr lang="ar-SA" sz="1800" dirty="0"/>
                    </a:p>
                  </a:txBody>
                  <a:tcPr marT="45727" marB="45727"/>
                </a:tc>
                <a:extLst>
                  <a:ext uri="{0D108BD9-81ED-4DB2-BD59-A6C34878D82A}">
                    <a16:rowId xmlns:a16="http://schemas.microsoft.com/office/drawing/2014/main" val="3599225192"/>
                  </a:ext>
                </a:extLst>
              </a:tr>
              <a:tr h="396298">
                <a:tc>
                  <a:txBody>
                    <a:bodyPr/>
                    <a:lstStyle/>
                    <a:p>
                      <a:pPr algn="ctr" rtl="1"/>
                      <a:r>
                        <a:rPr kumimoji="0" lang="ar-SY" sz="2000" b="1" i="0" u="none" strike="noStrike" kern="1200" cap="none" spc="0" normalizeH="0" baseline="0" noProof="0" dirty="0" smtClean="0">
                          <a:ln>
                            <a:noFill/>
                          </a:ln>
                          <a:solidFill>
                            <a:srgbClr val="009900"/>
                          </a:solidFill>
                          <a:effectLst/>
                          <a:uLnTx/>
                          <a:uFillTx/>
                          <a:latin typeface="+mn-lt"/>
                          <a:ea typeface="+mn-ea"/>
                          <a:cs typeface="+mn-cs"/>
                          <a:hlinkClick r:id="rId7" action="ppaction://hlinkpres?slideindex=1&amp;slidetitle="/>
                        </a:rPr>
                        <a:t>مشكلة الشر في الفلسفة اليونانية ل عبد الرحمن بدوي </a:t>
                      </a:r>
                      <a:endParaRPr lang="ar-SA" sz="1800" b="1" dirty="0">
                        <a:solidFill>
                          <a:srgbClr val="009900"/>
                        </a:solidFill>
                      </a:endParaRPr>
                    </a:p>
                  </a:txBody>
                  <a:tcPr marT="45727" marB="45727"/>
                </a:tc>
                <a:extLst>
                  <a:ext uri="{0D108BD9-81ED-4DB2-BD59-A6C34878D82A}">
                    <a16:rowId xmlns:a16="http://schemas.microsoft.com/office/drawing/2014/main" val="2451232142"/>
                  </a:ext>
                </a:extLst>
              </a:tr>
            </a:tbl>
          </a:graphicData>
        </a:graphic>
      </p:graphicFrame>
      <p:sp>
        <p:nvSpPr>
          <p:cNvPr id="4" name="عنصر نائب للتاريخ 3"/>
          <p:cNvSpPr>
            <a:spLocks noGrp="1"/>
          </p:cNvSpPr>
          <p:nvPr>
            <p:ph type="dt" sz="quarter" idx="10"/>
          </p:nvPr>
        </p:nvSpPr>
        <p:spPr/>
        <p:txBody>
          <a:bodyPr/>
          <a:lstStyle/>
          <a:p>
            <a:pPr>
              <a:defRPr/>
            </a:pPr>
            <a:fld id="{CCF052BA-2D12-47EF-86B9-4953AF1CAFC4}" type="datetime8">
              <a:rPr lang="ar-SY" smtClean="0"/>
              <a:pPr>
                <a:defRPr/>
              </a:pPr>
              <a:t>08 كانون الثاني، 19</a:t>
            </a:fld>
            <a:endParaRPr lang="ar-SY"/>
          </a:p>
        </p:txBody>
      </p:sp>
      <p:sp>
        <p:nvSpPr>
          <p:cNvPr id="5" name="عنصر نائب للتذييل 4"/>
          <p:cNvSpPr>
            <a:spLocks noGrp="1"/>
          </p:cNvSpPr>
          <p:nvPr>
            <p:ph type="ftr" sz="quarter" idx="11"/>
          </p:nvPr>
        </p:nvSpPr>
        <p:spPr/>
        <p:txBody>
          <a:bodyPr/>
          <a:lstStyle/>
          <a:p>
            <a:pPr>
              <a:defRPr/>
            </a:pPr>
            <a:r>
              <a:rPr lang="ar-SY" smtClean="0"/>
              <a:t>المنصة التربوية السورية </a:t>
            </a:r>
            <a:endParaRPr lang="ar-SY"/>
          </a:p>
        </p:txBody>
      </p:sp>
      <p:sp>
        <p:nvSpPr>
          <p:cNvPr id="3095" name="عنصر نائب لرقم الشريحة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l" rtl="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43D7CEB-C3E6-4F69-8FE0-CCA8F3329C7D}" type="slidenum">
              <a:rPr lang="ar-SY" altLang="ar-SA" smtClean="0">
                <a:solidFill>
                  <a:srgbClr val="898989"/>
                </a:solidFill>
                <a:latin typeface="Calibri" panose="020F0502020204030204" pitchFamily="34" charset="0"/>
              </a:rPr>
              <a:pPr/>
              <a:t>1</a:t>
            </a:fld>
            <a:endParaRPr lang="ar-SY" altLang="ar-SA" smtClean="0">
              <a:solidFill>
                <a:srgbClr val="898989"/>
              </a:solidFill>
              <a:latin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heel(1)">
                                      <p:cBhvr>
                                        <p:cTn id="7"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عنصر نائب للمحتوى 2"/>
          <p:cNvSpPr>
            <a:spLocks noGrp="1"/>
          </p:cNvSpPr>
          <p:nvPr>
            <p:ph idx="1"/>
          </p:nvPr>
        </p:nvSpPr>
        <p:spPr>
          <a:xfrm>
            <a:off x="457200" y="285750"/>
            <a:ext cx="8229600" cy="6215063"/>
          </a:xfrm>
        </p:spPr>
        <p:txBody>
          <a:bodyPr/>
          <a:lstStyle/>
          <a:p>
            <a:pPr eaLnBrk="1" hangingPunct="1"/>
            <a:r>
              <a:rPr lang="ar-SA" altLang="ar-SA" sz="1600" b="1" dirty="0" smtClean="0">
                <a:solidFill>
                  <a:srgbClr val="FF6600"/>
                </a:solidFill>
              </a:rPr>
              <a:t>ثالثاً- القيم بين الإطلاق والنسبيّة:</a:t>
            </a:r>
            <a:endParaRPr lang="en-US" altLang="ar-SA" sz="1600" dirty="0" smtClean="0">
              <a:solidFill>
                <a:srgbClr val="FF6600"/>
              </a:solidFill>
            </a:endParaRPr>
          </a:p>
          <a:p>
            <a:pPr eaLnBrk="1" hangingPunct="1"/>
            <a:r>
              <a:rPr lang="ar-SA" altLang="ar-SA" sz="1600" dirty="0" smtClean="0">
                <a:solidFill>
                  <a:srgbClr val="00B050"/>
                </a:solidFill>
              </a:rPr>
              <a:t>البحث في </a:t>
            </a:r>
            <a:r>
              <a:rPr lang="ar-SA" altLang="ar-SA" sz="1600" dirty="0" err="1" smtClean="0">
                <a:solidFill>
                  <a:srgbClr val="00B050"/>
                </a:solidFill>
              </a:rPr>
              <a:t>مطلقيّة</a:t>
            </a:r>
            <a:r>
              <a:rPr lang="ar-SA" altLang="ar-SA" sz="1600" dirty="0" smtClean="0">
                <a:solidFill>
                  <a:srgbClr val="00B050"/>
                </a:solidFill>
              </a:rPr>
              <a:t> القيم ونسبيّتها يتصل بتجسّد هذه القيم وارتباطها بالسلوك والممارسة، </a:t>
            </a:r>
            <a:endParaRPr lang="en-US" altLang="ar-SA" sz="1600" dirty="0" smtClean="0">
              <a:solidFill>
                <a:srgbClr val="00B050"/>
              </a:solidFill>
            </a:endParaRPr>
          </a:p>
          <a:p>
            <a:pPr eaLnBrk="1" hangingPunct="1"/>
            <a:r>
              <a:rPr lang="ar-SA" altLang="ar-SA" sz="1600" b="1" dirty="0" smtClean="0">
                <a:solidFill>
                  <a:srgbClr val="FF00FF"/>
                </a:solidFill>
              </a:rPr>
              <a:t>النظريّة </a:t>
            </a:r>
            <a:r>
              <a:rPr lang="ar-SA" altLang="ar-SA" sz="1600" b="1" dirty="0" err="1" smtClean="0">
                <a:solidFill>
                  <a:srgbClr val="FF00FF"/>
                </a:solidFill>
              </a:rPr>
              <a:t>المطلقيّة</a:t>
            </a:r>
            <a:r>
              <a:rPr lang="ar-SA" altLang="ar-SA" sz="1600" b="1" dirty="0" smtClean="0">
                <a:solidFill>
                  <a:srgbClr val="FF00FF"/>
                </a:solidFill>
              </a:rPr>
              <a:t>: </a:t>
            </a:r>
            <a:r>
              <a:rPr lang="ar-SA" altLang="ar-SA" sz="1600" dirty="0" smtClean="0">
                <a:solidFill>
                  <a:srgbClr val="00B050"/>
                </a:solidFill>
              </a:rPr>
              <a:t>أصحاب هذه النظرة يرون </a:t>
            </a:r>
            <a:r>
              <a:rPr lang="ar-SA" altLang="ar-SA" sz="1600" b="1" dirty="0" smtClean="0">
                <a:solidFill>
                  <a:srgbClr val="00B050"/>
                </a:solidFill>
              </a:rPr>
              <a:t>وجود مثاليّ لا زماني قائم بذاته</a:t>
            </a:r>
            <a:r>
              <a:rPr lang="ar-SA" altLang="ar-SA" sz="1600" dirty="0" smtClean="0">
                <a:solidFill>
                  <a:srgbClr val="00B050"/>
                </a:solidFill>
              </a:rPr>
              <a:t>، ومستقلٌّ عن العقول الفرديّة وعن الأشياء الموجودة، ومتعالٍ عليها جميعاً، والقيم المطلقة هي القيم الثابتة التي </a:t>
            </a:r>
            <a:r>
              <a:rPr lang="ar-SA" altLang="ar-SA" sz="1600" b="1" dirty="0" smtClean="0">
                <a:solidFill>
                  <a:srgbClr val="00B050"/>
                </a:solidFill>
              </a:rPr>
              <a:t>لا</a:t>
            </a:r>
            <a:r>
              <a:rPr lang="ar-SA" altLang="ar-SA" sz="1600" dirty="0" smtClean="0">
                <a:solidFill>
                  <a:srgbClr val="00B050"/>
                </a:solidFill>
              </a:rPr>
              <a:t> </a:t>
            </a:r>
            <a:r>
              <a:rPr lang="ar-SA" altLang="ar-SA" sz="1600" b="1" dirty="0" smtClean="0">
                <a:solidFill>
                  <a:srgbClr val="00B050"/>
                </a:solidFill>
              </a:rPr>
              <a:t>يطرأ عليها تحوّل أو تَبدّل</a:t>
            </a:r>
            <a:r>
              <a:rPr lang="ar-SA" altLang="ar-SA" sz="1600" dirty="0" smtClean="0">
                <a:solidFill>
                  <a:srgbClr val="00B050"/>
                </a:solidFill>
              </a:rPr>
              <a:t>، ولا تتكوّن عبر التاريخ، وتصلح لكل زمان ومكان تصبح القيم المطلقة </a:t>
            </a:r>
            <a:r>
              <a:rPr lang="ar-SA" altLang="ar-SA" sz="1600" b="1" dirty="0" smtClean="0">
                <a:solidFill>
                  <a:srgbClr val="00B050"/>
                </a:solidFill>
              </a:rPr>
              <a:t>معياراً </a:t>
            </a:r>
            <a:r>
              <a:rPr lang="ar-SA" altLang="ar-SA" sz="1600" dirty="0" smtClean="0">
                <a:solidFill>
                  <a:srgbClr val="00B050"/>
                </a:solidFill>
              </a:rPr>
              <a:t>تتحدّد قيمة الأفعال والحوادث والأشياء كلّها وفقاً له.</a:t>
            </a:r>
            <a:endParaRPr lang="en-US" altLang="ar-SA" sz="1600" dirty="0" smtClean="0">
              <a:solidFill>
                <a:srgbClr val="00B050"/>
              </a:solidFill>
            </a:endParaRPr>
          </a:p>
          <a:p>
            <a:pPr eaLnBrk="1" hangingPunct="1"/>
            <a:r>
              <a:rPr lang="ar-SA" altLang="ar-SA" sz="1600" dirty="0" smtClean="0">
                <a:solidFill>
                  <a:srgbClr val="00B050"/>
                </a:solidFill>
              </a:rPr>
              <a:t>أنّه ثمَّة </a:t>
            </a:r>
            <a:r>
              <a:rPr lang="ar-SA" altLang="ar-SA" sz="1600" b="1" dirty="0" smtClean="0">
                <a:solidFill>
                  <a:srgbClr val="00B050"/>
                </a:solidFill>
              </a:rPr>
              <a:t>جمال بالذَّات وحقّ بالذات</a:t>
            </a:r>
            <a:r>
              <a:rPr lang="ar-SA" altLang="ar-SA" sz="1600" dirty="0" smtClean="0">
                <a:solidFill>
                  <a:srgbClr val="00B050"/>
                </a:solidFill>
              </a:rPr>
              <a:t>، وأنّ الأشياء والأفعال تكون جميلة وحقه وخيّرة </a:t>
            </a:r>
            <a:r>
              <a:rPr lang="ar-SA" altLang="ar-SA" sz="1600" b="1" dirty="0" smtClean="0">
                <a:solidFill>
                  <a:srgbClr val="00B050"/>
                </a:solidFill>
              </a:rPr>
              <a:t>بقدر اتفاقها</a:t>
            </a:r>
            <a:r>
              <a:rPr lang="ar-SA" altLang="ar-SA" sz="1600" dirty="0" smtClean="0">
                <a:solidFill>
                  <a:srgbClr val="00B050"/>
                </a:solidFill>
              </a:rPr>
              <a:t> مع الطبيعة المثاليّة للجمال والحقّ والخير. </a:t>
            </a:r>
          </a:p>
          <a:p>
            <a:pPr eaLnBrk="1" hangingPunct="1"/>
            <a:r>
              <a:rPr lang="ar-SA" altLang="ar-SA" sz="1600" b="1" dirty="0" smtClean="0">
                <a:solidFill>
                  <a:srgbClr val="7030A0"/>
                </a:solidFill>
              </a:rPr>
              <a:t>وغالبا ما </a:t>
            </a:r>
            <a:r>
              <a:rPr lang="ar-SA" altLang="ar-SA" sz="1600" b="1" u="sng" dirty="0" smtClean="0">
                <a:solidFill>
                  <a:srgbClr val="7030A0"/>
                </a:solidFill>
              </a:rPr>
              <a:t>ترتبط النظريّة </a:t>
            </a:r>
            <a:r>
              <a:rPr lang="ar-SA" altLang="ar-SA" sz="1600" b="1" u="sng" dirty="0" err="1" smtClean="0">
                <a:solidFill>
                  <a:srgbClr val="7030A0"/>
                </a:solidFill>
              </a:rPr>
              <a:t>المطلقيّة</a:t>
            </a:r>
            <a:r>
              <a:rPr lang="ar-SA" altLang="ar-SA" sz="1600" b="1" u="sng" dirty="0" smtClean="0">
                <a:solidFill>
                  <a:srgbClr val="7030A0"/>
                </a:solidFill>
              </a:rPr>
              <a:t> للقيم بالنظريّة الموضوعيّة التي تفسّر طبيعة وجودها</a:t>
            </a:r>
            <a:r>
              <a:rPr lang="ar-SA" altLang="ar-SA" sz="1600" b="1" dirty="0" smtClean="0">
                <a:solidFill>
                  <a:srgbClr val="7030A0"/>
                </a:solidFill>
              </a:rPr>
              <a:t>، </a:t>
            </a:r>
            <a:r>
              <a:rPr lang="ar-SA" altLang="ar-SA" sz="1600" dirty="0" smtClean="0">
                <a:solidFill>
                  <a:srgbClr val="00B050"/>
                </a:solidFill>
              </a:rPr>
              <a:t>ويعود السبب في ذلك إلى أنّ الإنسان </a:t>
            </a:r>
            <a:r>
              <a:rPr lang="ar-SA" altLang="ar-SA" sz="1600" b="1" dirty="0" smtClean="0">
                <a:solidFill>
                  <a:srgbClr val="00B050"/>
                </a:solidFill>
              </a:rPr>
              <a:t>كائن نسبيّ لا يمكن أن يصدر عنه ما هو مطلق</a:t>
            </a:r>
            <a:r>
              <a:rPr lang="ar-SA" altLang="ar-SA" sz="1600" dirty="0" smtClean="0">
                <a:solidFill>
                  <a:srgbClr val="00B050"/>
                </a:solidFill>
              </a:rPr>
              <a:t>، لذلك نجد أفلاطون </a:t>
            </a:r>
            <a:r>
              <a:rPr lang="ar-SA" altLang="ar-SA" sz="1600" dirty="0" err="1" smtClean="0">
                <a:solidFill>
                  <a:srgbClr val="00B050"/>
                </a:solidFill>
              </a:rPr>
              <a:t>وهارتمان</a:t>
            </a:r>
            <a:r>
              <a:rPr lang="ar-SA" altLang="ar-SA" sz="1600" dirty="0" smtClean="0">
                <a:solidFill>
                  <a:srgbClr val="00B050"/>
                </a:solidFill>
              </a:rPr>
              <a:t> من أهمِّ أنصار القيم المطلقة، وهما في الوقت نفسه من القائلين بموضوعيّة القيم.</a:t>
            </a:r>
            <a:endParaRPr lang="en-US" altLang="ar-SA" sz="1600" dirty="0" smtClean="0">
              <a:solidFill>
                <a:srgbClr val="00B050"/>
              </a:solidFill>
            </a:endParaRPr>
          </a:p>
          <a:p>
            <a:pPr eaLnBrk="1" hangingPunct="1"/>
            <a:r>
              <a:rPr lang="ar-SA" altLang="ar-SA" sz="1600" b="1" dirty="0" smtClean="0">
                <a:solidFill>
                  <a:srgbClr val="FF00FF"/>
                </a:solidFill>
              </a:rPr>
              <a:t>كانط نادى بالقيم المطلقة في نظريّته عن الواجب الأخلاقيّ الذي يبقى واجباً ملزِماً للإنسان تحت أيّ ظرف وفي أيّ زمان، </a:t>
            </a:r>
            <a:r>
              <a:rPr lang="ar-SA" altLang="ar-SA" sz="1600" dirty="0" smtClean="0">
                <a:solidFill>
                  <a:srgbClr val="00B050"/>
                </a:solidFill>
              </a:rPr>
              <a:t>وله الرأي الشهير الذي يقول</a:t>
            </a:r>
            <a:r>
              <a:rPr lang="ar-SA" altLang="ar-SA" sz="1600" dirty="0" smtClean="0">
                <a:solidFill>
                  <a:srgbClr val="002060"/>
                </a:solidFill>
              </a:rPr>
              <a:t>:(لو أنّ سعادة البشرّية تتوقف على قتل طفل واحد فإنّ قتله عمل غير أخلاقيّ).</a:t>
            </a:r>
          </a:p>
          <a:p>
            <a:pPr eaLnBrk="1" hangingPunct="1"/>
            <a:r>
              <a:rPr lang="ar-SA" altLang="ar-SA" sz="1600" b="1" dirty="0" smtClean="0">
                <a:solidFill>
                  <a:srgbClr val="C00000"/>
                </a:solidFill>
              </a:rPr>
              <a:t>النظريّة النسبيّة:</a:t>
            </a:r>
            <a:endParaRPr lang="en-US" altLang="ar-SA" sz="1600" dirty="0" smtClean="0">
              <a:solidFill>
                <a:srgbClr val="C00000"/>
              </a:solidFill>
            </a:endParaRPr>
          </a:p>
          <a:p>
            <a:pPr eaLnBrk="1" hangingPunct="1"/>
            <a:r>
              <a:rPr lang="ar-SA" altLang="ar-SA" sz="1600" b="1" dirty="0" smtClean="0">
                <a:solidFill>
                  <a:srgbClr val="002060"/>
                </a:solidFill>
              </a:rPr>
              <a:t>يذهب أنصار النظريّة النسبيّة إلى أن القيم ليست معاييرَ مستقلّة وقائمة بذاتها، بل هي أنواع للفعل الإراديّ المحض، وللتفضيل الشخصيِّ الذي يقوم على الميل والرغبة لدى الأفراد، فالجمال ليس خاصيّة تحملها الأشياء في ذاتها، وترغمنا جميعاً على الاستمتاع بها، إنّما هو تفضيل شخصيٌّ يختلف تبعاً لاختلاف رغبات المتذوّقين وعواطفهم وثقافاتهم. والأمر نفسه ينطبق على الخير الذي هو بحسب القواعد النسبيّة ليس مبدأ عاما ثابتاً يفرض نفسه علينا جميعاً، بل يتوقف وصف الفعل بالخير أو الشرّ على المردود الذي يعود به هذا الفعل على كلّ فرد منا، فالخير بالنسبة إلي هو ما يسبب سعادتي أو يدفع عني الألم والشقاء.</a:t>
            </a:r>
            <a:endParaRPr lang="en-US" altLang="ar-SA" sz="1600" b="1" dirty="0" smtClean="0">
              <a:solidFill>
                <a:srgbClr val="002060"/>
              </a:solidFill>
            </a:endParaRPr>
          </a:p>
          <a:p>
            <a:pPr eaLnBrk="1" hangingPunct="1"/>
            <a:r>
              <a:rPr lang="ar-SA" altLang="ar-SA" sz="1600" b="1" dirty="0" smtClean="0">
                <a:solidFill>
                  <a:srgbClr val="002060"/>
                </a:solidFill>
              </a:rPr>
              <a:t>ولقد كان السفسطائيون أولَ القائلين بنسبيّة القيم عندما أطلق </a:t>
            </a:r>
            <a:r>
              <a:rPr lang="ar-SA" altLang="ar-SA" sz="1600" b="1" dirty="0" err="1" smtClean="0">
                <a:solidFill>
                  <a:srgbClr val="FF00FF"/>
                </a:solidFill>
              </a:rPr>
              <a:t>بروتاغوراس</a:t>
            </a:r>
            <a:r>
              <a:rPr lang="ar-SA" altLang="ar-SA" sz="1600" b="1" dirty="0" smtClean="0">
                <a:solidFill>
                  <a:srgbClr val="FF00FF"/>
                </a:solidFill>
              </a:rPr>
              <a:t> </a:t>
            </a:r>
            <a:r>
              <a:rPr lang="ar-SA" altLang="ar-SA" sz="1600" b="1" dirty="0" smtClean="0">
                <a:solidFill>
                  <a:srgbClr val="002060"/>
                </a:solidFill>
              </a:rPr>
              <a:t>عبارتَه الشهيرة: "الإنسان مقياس الأشياء جميعاً"، لكنَّ الفلاسفة الآخرين اتهموا السفسطائيّة بالمغالاة في النزعة النسبيّة الفرديّة التي يمكن أن تؤدي، في النهاية، إلى هدم جميع المعايير والقيم التي تتمسّك بها الجماعة الإنسانيّة.</a:t>
            </a:r>
            <a:endParaRPr lang="en-US" altLang="ar-SA" sz="1600" b="1" dirty="0" smtClean="0">
              <a:solidFill>
                <a:srgbClr val="002060"/>
              </a:solidFill>
            </a:endParaRPr>
          </a:p>
          <a:p>
            <a:pPr eaLnBrk="1" hangingPunct="1"/>
            <a:endParaRPr lang="en-US" altLang="ar-SA" sz="1600" dirty="0" smtClean="0">
              <a:solidFill>
                <a:srgbClr val="00B050"/>
              </a:solidFill>
            </a:endParaRPr>
          </a:p>
        </p:txBody>
      </p:sp>
      <p:sp>
        <p:nvSpPr>
          <p:cNvPr id="3" name="عنصر نائب للتاريخ 2"/>
          <p:cNvSpPr>
            <a:spLocks noGrp="1"/>
          </p:cNvSpPr>
          <p:nvPr>
            <p:ph type="dt" sz="quarter" idx="10"/>
          </p:nvPr>
        </p:nvSpPr>
        <p:spPr/>
        <p:txBody>
          <a:bodyPr/>
          <a:lstStyle/>
          <a:p>
            <a:pPr>
              <a:defRPr/>
            </a:pPr>
            <a:fld id="{F4B9756A-63D7-4334-B59A-3220E5B340F8}" type="datetime8">
              <a:rPr lang="ar-SY"/>
              <a:pPr>
                <a:defRPr/>
              </a:pPr>
              <a:t>08 كانون الثاني، 19</a:t>
            </a:fld>
            <a:endParaRPr lang="ar-SY"/>
          </a:p>
        </p:txBody>
      </p:sp>
      <p:sp>
        <p:nvSpPr>
          <p:cNvPr id="4" name="عنصر نائب للتذييل 3"/>
          <p:cNvSpPr>
            <a:spLocks noGrp="1"/>
          </p:cNvSpPr>
          <p:nvPr>
            <p:ph type="ftr" sz="quarter" idx="11"/>
          </p:nvPr>
        </p:nvSpPr>
        <p:spPr>
          <a:xfrm>
            <a:off x="3124200" y="6215063"/>
            <a:ext cx="2895600" cy="357187"/>
          </a:xfrm>
        </p:spPr>
        <p:txBody>
          <a:bodyPr/>
          <a:lstStyle/>
          <a:p>
            <a:pPr>
              <a:defRPr/>
            </a:pPr>
            <a:r>
              <a:rPr lang="ar-SY" dirty="0">
                <a:solidFill>
                  <a:srgbClr val="FF0066"/>
                </a:solidFill>
              </a:rPr>
              <a:t>المنصة التربوية السورية </a:t>
            </a:r>
          </a:p>
        </p:txBody>
      </p:sp>
      <p:sp>
        <p:nvSpPr>
          <p:cNvPr id="13317"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F69E9849-B68A-4588-9341-890D970B1D6E}" type="slidenum">
              <a:rPr lang="ar-SY" altLang="ar-SA" sz="1200" smtClean="0">
                <a:solidFill>
                  <a:srgbClr val="898989"/>
                </a:solidFill>
              </a:rPr>
              <a:pPr algn="l">
                <a:spcBef>
                  <a:spcPct val="0"/>
                </a:spcBef>
                <a:buFontTx/>
                <a:buNone/>
              </a:pPr>
              <a:t>10</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wipe(down)">
                                      <p:cBhvr>
                                        <p:cTn id="7" dur="500"/>
                                        <p:tgtEl>
                                          <p:spTgt spid="133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wipe(down)">
                                      <p:cBhvr>
                                        <p:cTn id="12" dur="500"/>
                                        <p:tgtEl>
                                          <p:spTgt spid="133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314">
                                            <p:txEl>
                                              <p:pRg st="2" end="2"/>
                                            </p:txEl>
                                          </p:spTgt>
                                        </p:tgtEl>
                                        <p:attrNameLst>
                                          <p:attrName>style.visibility</p:attrName>
                                        </p:attrNameLst>
                                      </p:cBhvr>
                                      <p:to>
                                        <p:strVal val="visible"/>
                                      </p:to>
                                    </p:set>
                                    <p:animEffect transition="in" filter="wipe(down)">
                                      <p:cBhvr>
                                        <p:cTn id="17" dur="500"/>
                                        <p:tgtEl>
                                          <p:spTgt spid="1331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3314">
                                            <p:txEl>
                                              <p:pRg st="3" end="3"/>
                                            </p:txEl>
                                          </p:spTgt>
                                        </p:tgtEl>
                                        <p:attrNameLst>
                                          <p:attrName>style.visibility</p:attrName>
                                        </p:attrNameLst>
                                      </p:cBhvr>
                                      <p:to>
                                        <p:strVal val="visible"/>
                                      </p:to>
                                    </p:set>
                                    <p:animEffect transition="in" filter="wipe(down)">
                                      <p:cBhvr>
                                        <p:cTn id="22" dur="500"/>
                                        <p:tgtEl>
                                          <p:spTgt spid="1331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3314">
                                            <p:txEl>
                                              <p:pRg st="4" end="4"/>
                                            </p:txEl>
                                          </p:spTgt>
                                        </p:tgtEl>
                                        <p:attrNameLst>
                                          <p:attrName>style.visibility</p:attrName>
                                        </p:attrNameLst>
                                      </p:cBhvr>
                                      <p:to>
                                        <p:strVal val="visible"/>
                                      </p:to>
                                    </p:set>
                                    <p:animEffect transition="in" filter="wipe(down)">
                                      <p:cBhvr>
                                        <p:cTn id="27" dur="500"/>
                                        <p:tgtEl>
                                          <p:spTgt spid="1331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3314">
                                            <p:txEl>
                                              <p:pRg st="5" end="5"/>
                                            </p:txEl>
                                          </p:spTgt>
                                        </p:tgtEl>
                                        <p:attrNameLst>
                                          <p:attrName>style.visibility</p:attrName>
                                        </p:attrNameLst>
                                      </p:cBhvr>
                                      <p:to>
                                        <p:strVal val="visible"/>
                                      </p:to>
                                    </p:set>
                                    <p:animEffect transition="in" filter="wipe(down)">
                                      <p:cBhvr>
                                        <p:cTn id="32" dur="500"/>
                                        <p:tgtEl>
                                          <p:spTgt spid="1331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3314">
                                            <p:txEl>
                                              <p:pRg st="6" end="6"/>
                                            </p:txEl>
                                          </p:spTgt>
                                        </p:tgtEl>
                                        <p:attrNameLst>
                                          <p:attrName>style.visibility</p:attrName>
                                        </p:attrNameLst>
                                      </p:cBhvr>
                                      <p:to>
                                        <p:strVal val="visible"/>
                                      </p:to>
                                    </p:set>
                                    <p:animEffect transition="in" filter="wipe(down)">
                                      <p:cBhvr>
                                        <p:cTn id="37" dur="500"/>
                                        <p:tgtEl>
                                          <p:spTgt spid="1331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3314">
                                            <p:txEl>
                                              <p:pRg st="7" end="7"/>
                                            </p:txEl>
                                          </p:spTgt>
                                        </p:tgtEl>
                                        <p:attrNameLst>
                                          <p:attrName>style.visibility</p:attrName>
                                        </p:attrNameLst>
                                      </p:cBhvr>
                                      <p:to>
                                        <p:strVal val="visible"/>
                                      </p:to>
                                    </p:set>
                                    <p:animEffect transition="in" filter="wipe(down)">
                                      <p:cBhvr>
                                        <p:cTn id="42" dur="500"/>
                                        <p:tgtEl>
                                          <p:spTgt spid="1331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3314">
                                            <p:txEl>
                                              <p:pRg st="8" end="8"/>
                                            </p:txEl>
                                          </p:spTgt>
                                        </p:tgtEl>
                                        <p:attrNameLst>
                                          <p:attrName>style.visibility</p:attrName>
                                        </p:attrNameLst>
                                      </p:cBhvr>
                                      <p:to>
                                        <p:strVal val="visible"/>
                                      </p:to>
                                    </p:set>
                                    <p:animEffect transition="in" filter="wipe(down)">
                                      <p:cBhvr>
                                        <p:cTn id="47" dur="500"/>
                                        <p:tgtEl>
                                          <p:spTgt spid="1331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صر نائب للمحتوى 2"/>
          <p:cNvSpPr>
            <a:spLocks noGrp="1"/>
          </p:cNvSpPr>
          <p:nvPr>
            <p:ph idx="1"/>
          </p:nvPr>
        </p:nvSpPr>
        <p:spPr>
          <a:xfrm>
            <a:off x="457200" y="285750"/>
            <a:ext cx="8229600" cy="5840413"/>
          </a:xfrm>
        </p:spPr>
        <p:txBody>
          <a:bodyPr/>
          <a:lstStyle/>
          <a:p>
            <a:pPr eaLnBrk="1" hangingPunct="1">
              <a:defRPr/>
            </a:pPr>
            <a:r>
              <a:rPr lang="ar-SA" sz="2300" b="1" dirty="0" smtClean="0">
                <a:solidFill>
                  <a:srgbClr val="C00000"/>
                </a:solidFill>
              </a:rPr>
              <a:t>رابعاً- توافقيّة القيم:</a:t>
            </a:r>
            <a:endParaRPr lang="en-US" sz="2300" dirty="0" smtClean="0">
              <a:solidFill>
                <a:srgbClr val="C00000"/>
              </a:solidFill>
              <a:cs typeface="Arial" pitchFamily="34" charset="0"/>
            </a:endParaRPr>
          </a:p>
          <a:p>
            <a:pPr eaLnBrk="1" hangingPunct="1">
              <a:defRPr/>
            </a:pPr>
            <a:r>
              <a:rPr lang="ar-SA" sz="2000" dirty="0" smtClean="0">
                <a:solidFill>
                  <a:schemeClr val="accent5">
                    <a:lumMod val="50000"/>
                  </a:schemeClr>
                </a:solidFill>
              </a:rPr>
              <a:t>رفض بعض الفلاسفة الانتصار لرأي دون آخر، أو الأخذ باتجاه واحد وترك الاتجاهات الأخرى، وأكّدوا أنّ القيم ينبغي أنْ تقوم على نوع من </a:t>
            </a:r>
            <a:r>
              <a:rPr lang="ar-SA" sz="2000" b="1" dirty="0" smtClean="0">
                <a:solidFill>
                  <a:schemeClr val="accent5">
                    <a:lumMod val="50000"/>
                  </a:schemeClr>
                </a:solidFill>
              </a:rPr>
              <a:t>الاتزان بين الذاتيّة المتغيّرة والموضوعيّة الثابتة</a:t>
            </a:r>
            <a:r>
              <a:rPr lang="ar-SA" sz="2000" dirty="0" smtClean="0">
                <a:solidFill>
                  <a:schemeClr val="accent5">
                    <a:lumMod val="50000"/>
                  </a:schemeClr>
                </a:solidFill>
              </a:rPr>
              <a:t>، لأنّها لا تخص الفرد وحده، بل هي </a:t>
            </a:r>
            <a:r>
              <a:rPr lang="ar-SA" sz="2000" b="1" dirty="0" smtClean="0">
                <a:solidFill>
                  <a:schemeClr val="accent5">
                    <a:lumMod val="50000"/>
                  </a:schemeClr>
                </a:solidFill>
              </a:rPr>
              <a:t>قاسم</a:t>
            </a:r>
            <a:r>
              <a:rPr lang="ar-SA" sz="2000" dirty="0" smtClean="0">
                <a:solidFill>
                  <a:schemeClr val="accent5">
                    <a:lumMod val="50000"/>
                  </a:schemeClr>
                </a:solidFill>
              </a:rPr>
              <a:t> </a:t>
            </a:r>
            <a:r>
              <a:rPr lang="ar-SA" sz="2000" b="1" dirty="0" smtClean="0">
                <a:solidFill>
                  <a:schemeClr val="accent5">
                    <a:lumMod val="50000"/>
                  </a:schemeClr>
                </a:solidFill>
              </a:rPr>
              <a:t>مشترك</a:t>
            </a:r>
            <a:r>
              <a:rPr lang="ar-SA" sz="2000" dirty="0" smtClean="0">
                <a:solidFill>
                  <a:schemeClr val="accent5">
                    <a:lumMod val="50000"/>
                  </a:schemeClr>
                </a:solidFill>
              </a:rPr>
              <a:t> بين الأفراد، سواء ضمن الجماعة أو المجتمع أو الإنسانيّة جمعاء.</a:t>
            </a:r>
            <a:endParaRPr lang="en-US" sz="2000" dirty="0" smtClean="0">
              <a:solidFill>
                <a:schemeClr val="accent5">
                  <a:lumMod val="50000"/>
                </a:schemeClr>
              </a:solidFill>
              <a:cs typeface="Arial" pitchFamily="34" charset="0"/>
            </a:endParaRPr>
          </a:p>
          <a:p>
            <a:pPr eaLnBrk="1" hangingPunct="1">
              <a:defRPr/>
            </a:pPr>
            <a:r>
              <a:rPr lang="ar-SA" sz="2000" dirty="0" smtClean="0">
                <a:solidFill>
                  <a:schemeClr val="accent5">
                    <a:lumMod val="50000"/>
                  </a:schemeClr>
                </a:solidFill>
              </a:rPr>
              <a:t>ويبدو أنه </a:t>
            </a:r>
            <a:r>
              <a:rPr lang="ar-SA" sz="2000" b="1" dirty="0" smtClean="0">
                <a:solidFill>
                  <a:schemeClr val="accent5">
                    <a:lumMod val="50000"/>
                  </a:schemeClr>
                </a:solidFill>
              </a:rPr>
              <a:t>لا يمكن المساواة</a:t>
            </a:r>
            <a:r>
              <a:rPr lang="ar-SA" sz="2000" dirty="0" smtClean="0">
                <a:solidFill>
                  <a:schemeClr val="accent5">
                    <a:lumMod val="50000"/>
                  </a:schemeClr>
                </a:solidFill>
              </a:rPr>
              <a:t> بين القيم جميعها في الحكم عليها بالموضوعيّة أو الذاتيّة، أو الحكم بالنسبيّة أو الإطلاق، فقد لا يكون ثمَّة مشكلة في اختلاف الأفراد حول الجمال، وتمسّك كلّ فرد برأيه الخاصِّ حول ما هو جميل وما هو قبيح، ولكنَّ الاختلاف حول الحقوق والواجبات والمساواة لا يمكن أن يُردَّ إلى موقف تفضيلي شخصي، بل ينبغي أن يقوم على </a:t>
            </a:r>
            <a:r>
              <a:rPr lang="ar-SA" sz="2000" b="1" dirty="0" smtClean="0">
                <a:solidFill>
                  <a:schemeClr val="accent5">
                    <a:lumMod val="50000"/>
                  </a:schemeClr>
                </a:solidFill>
              </a:rPr>
              <a:t>توافق عام بين</a:t>
            </a:r>
            <a:r>
              <a:rPr lang="ar-SA" sz="2000" dirty="0" smtClean="0">
                <a:solidFill>
                  <a:schemeClr val="accent5">
                    <a:lumMod val="50000"/>
                  </a:schemeClr>
                </a:solidFill>
              </a:rPr>
              <a:t> </a:t>
            </a:r>
            <a:r>
              <a:rPr lang="ar-SA" sz="2000" b="1" dirty="0" smtClean="0">
                <a:solidFill>
                  <a:schemeClr val="accent5">
                    <a:lumMod val="50000"/>
                  </a:schemeClr>
                </a:solidFill>
              </a:rPr>
              <a:t>الأفراد</a:t>
            </a:r>
            <a:r>
              <a:rPr lang="ar-SA" sz="2000" dirty="0" smtClean="0">
                <a:solidFill>
                  <a:schemeClr val="accent5">
                    <a:lumMod val="50000"/>
                  </a:schemeClr>
                </a:solidFill>
              </a:rPr>
              <a:t> في تقرير ما هو خير وما هو شرّ، وما هو عادل وما هو غير عادل. </a:t>
            </a:r>
          </a:p>
          <a:p>
            <a:pPr eaLnBrk="1" hangingPunct="1">
              <a:defRPr/>
            </a:pPr>
            <a:r>
              <a:rPr lang="ar-SA" sz="2000" dirty="0" smtClean="0">
                <a:solidFill>
                  <a:schemeClr val="accent5">
                    <a:lumMod val="50000"/>
                  </a:schemeClr>
                </a:solidFill>
              </a:rPr>
              <a:t>من جهة أخرى، إذا كانت بعض القيم ذاتيّةً فرديّةً كالقيم الجماليّة، وبعضها عامّة ضمن مجتمع ما كالقيم الأخلاقيّة، فإن القيم العلميّة تتصف بأنها مطلقة وموضوعيّة ولا تتأثّرُ بموقف الأفراد أو تباين المجتمعات واختلاف ثقافاتها، وهذا يعني أنّه ما يصحّ على قيمة من الصفات قد لا يصحّ على أخرى غيرها.</a:t>
            </a:r>
            <a:endParaRPr lang="en-US" sz="2000" dirty="0" smtClean="0">
              <a:solidFill>
                <a:schemeClr val="accent5">
                  <a:lumMod val="50000"/>
                </a:schemeClr>
              </a:solidFill>
              <a:cs typeface="Arial" pitchFamily="34" charset="0"/>
            </a:endParaRPr>
          </a:p>
          <a:p>
            <a:pPr eaLnBrk="1" hangingPunct="1">
              <a:defRPr/>
            </a:pPr>
            <a:endParaRPr lang="ar-SY" sz="2000" dirty="0" smtClean="0"/>
          </a:p>
        </p:txBody>
      </p:sp>
      <p:sp>
        <p:nvSpPr>
          <p:cNvPr id="3" name="عنصر نائب للتاريخ 2"/>
          <p:cNvSpPr>
            <a:spLocks noGrp="1"/>
          </p:cNvSpPr>
          <p:nvPr>
            <p:ph type="dt" sz="quarter" idx="10"/>
          </p:nvPr>
        </p:nvSpPr>
        <p:spPr/>
        <p:txBody>
          <a:bodyPr/>
          <a:lstStyle/>
          <a:p>
            <a:pPr>
              <a:defRPr/>
            </a:pPr>
            <a:fld id="{3EA164FB-AA49-481A-95AD-800421445068}"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solidFill>
                  <a:srgbClr val="002060"/>
                </a:solidFill>
              </a:rPr>
              <a:t>المنصة التربوية السورية </a:t>
            </a:r>
            <a:endParaRPr lang="ar-SY" dirty="0">
              <a:solidFill>
                <a:srgbClr val="002060"/>
              </a:solidFill>
            </a:endParaRPr>
          </a:p>
        </p:txBody>
      </p:sp>
      <p:sp>
        <p:nvSpPr>
          <p:cNvPr id="14341"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6F9E15E2-1407-42CD-A474-76FC75410300}" type="slidenum">
              <a:rPr lang="ar-SY" altLang="ar-SA" sz="1200" smtClean="0">
                <a:solidFill>
                  <a:srgbClr val="898989"/>
                </a:solidFill>
              </a:rPr>
              <a:pPr algn="l">
                <a:spcBef>
                  <a:spcPct val="0"/>
                </a:spcBef>
                <a:buFontTx/>
                <a:buNone/>
              </a:pPr>
              <a:t>11</a:t>
            </a:fld>
            <a:endParaRPr lang="ar-SY" altLang="ar-SA" sz="1200" smtClean="0">
              <a:solidFill>
                <a:srgbClr val="898989"/>
              </a:solidFill>
            </a:endParaRPr>
          </a:p>
        </p:txBody>
      </p:sp>
      <p:sp>
        <p:nvSpPr>
          <p:cNvPr id="2" name="سهم منحني إلى اليمين 1">
            <a:hlinkClick r:id="" action="ppaction://hlinkshowjump?jump=firstslide"/>
          </p:cNvPr>
          <p:cNvSpPr/>
          <p:nvPr/>
        </p:nvSpPr>
        <p:spPr>
          <a:xfrm>
            <a:off x="900113" y="5661025"/>
            <a:ext cx="730250" cy="576263"/>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Effect transition="in" filter="wipe(down)">
                                      <p:cBhvr>
                                        <p:cTn id="7" dur="500"/>
                                        <p:tgtEl>
                                          <p:spTgt spid="1536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5362">
                                            <p:txEl>
                                              <p:pRg st="1" end="1"/>
                                            </p:txEl>
                                          </p:spTgt>
                                        </p:tgtEl>
                                        <p:attrNameLst>
                                          <p:attrName>style.visibility</p:attrName>
                                        </p:attrNameLst>
                                      </p:cBhvr>
                                      <p:to>
                                        <p:strVal val="visible"/>
                                      </p:to>
                                    </p:set>
                                    <p:animEffect transition="in" filter="wipe(down)">
                                      <p:cBhvr>
                                        <p:cTn id="12" dur="500"/>
                                        <p:tgtEl>
                                          <p:spTgt spid="1536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362">
                                            <p:txEl>
                                              <p:pRg st="2" end="2"/>
                                            </p:txEl>
                                          </p:spTgt>
                                        </p:tgtEl>
                                        <p:attrNameLst>
                                          <p:attrName>style.visibility</p:attrName>
                                        </p:attrNameLst>
                                      </p:cBhvr>
                                      <p:to>
                                        <p:strVal val="visible"/>
                                      </p:to>
                                    </p:set>
                                    <p:animEffect transition="in" filter="wipe(down)">
                                      <p:cBhvr>
                                        <p:cTn id="17" dur="500"/>
                                        <p:tgtEl>
                                          <p:spTgt spid="1536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5362">
                                            <p:txEl>
                                              <p:pRg st="3" end="3"/>
                                            </p:txEl>
                                          </p:spTgt>
                                        </p:tgtEl>
                                        <p:attrNameLst>
                                          <p:attrName>style.visibility</p:attrName>
                                        </p:attrNameLst>
                                      </p:cBhvr>
                                      <p:to>
                                        <p:strVal val="visible"/>
                                      </p:to>
                                    </p:set>
                                    <p:animEffect transition="in" filter="wipe(down)">
                                      <p:cBhvr>
                                        <p:cTn id="22" dur="500"/>
                                        <p:tgtEl>
                                          <p:spTgt spid="1536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عنصر نائب للمحتوى 2"/>
          <p:cNvSpPr>
            <a:spLocks noGrp="1"/>
          </p:cNvSpPr>
          <p:nvPr>
            <p:ph idx="1"/>
          </p:nvPr>
        </p:nvSpPr>
        <p:spPr>
          <a:xfrm>
            <a:off x="500063" y="357188"/>
            <a:ext cx="8229600" cy="5840412"/>
          </a:xfrm>
        </p:spPr>
        <p:txBody>
          <a:bodyPr/>
          <a:lstStyle/>
          <a:p>
            <a:pPr eaLnBrk="1" hangingPunct="1"/>
            <a:endParaRPr lang="ar-SA" altLang="ar-SA" smtClean="0"/>
          </a:p>
          <a:p>
            <a:pPr eaLnBrk="1" hangingPunct="1"/>
            <a:endParaRPr lang="ar-SA" altLang="ar-SA" smtClean="0"/>
          </a:p>
          <a:p>
            <a:pPr eaLnBrk="1" hangingPunct="1"/>
            <a:endParaRPr lang="ar-SA" altLang="ar-SA" smtClean="0"/>
          </a:p>
          <a:p>
            <a:pPr eaLnBrk="1" hangingPunct="1"/>
            <a:endParaRPr lang="ar-SA" altLang="ar-SA" smtClean="0"/>
          </a:p>
          <a:p>
            <a:pPr eaLnBrk="1" hangingPunct="1"/>
            <a:endParaRPr lang="ar-SA" altLang="ar-SA" smtClean="0"/>
          </a:p>
          <a:p>
            <a:pPr eaLnBrk="1" hangingPunct="1"/>
            <a:endParaRPr lang="ar-SA" altLang="ar-SA" smtClean="0"/>
          </a:p>
        </p:txBody>
      </p:sp>
      <p:sp>
        <p:nvSpPr>
          <p:cNvPr id="4" name="شكل بيضاوي 3"/>
          <p:cNvSpPr/>
          <p:nvPr/>
        </p:nvSpPr>
        <p:spPr>
          <a:xfrm>
            <a:off x="3071813" y="642938"/>
            <a:ext cx="3286125"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sz="2400" dirty="0">
                <a:solidFill>
                  <a:srgbClr val="C00000"/>
                </a:solidFill>
              </a:rPr>
              <a:t>التصنيف التقليدي للقيم </a:t>
            </a:r>
            <a:endParaRPr lang="ar-SY" sz="2400" dirty="0">
              <a:solidFill>
                <a:srgbClr val="C00000"/>
              </a:solidFill>
            </a:endParaRPr>
          </a:p>
        </p:txBody>
      </p:sp>
      <p:cxnSp>
        <p:nvCxnSpPr>
          <p:cNvPr id="6" name="رابط كسهم مستقيم 5"/>
          <p:cNvCxnSpPr/>
          <p:nvPr/>
        </p:nvCxnSpPr>
        <p:spPr>
          <a:xfrm>
            <a:off x="5643563" y="1428750"/>
            <a:ext cx="1857375" cy="10715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رابط كسهم مستقيم 9"/>
          <p:cNvCxnSpPr/>
          <p:nvPr/>
        </p:nvCxnSpPr>
        <p:spPr>
          <a:xfrm rot="16200000" flipH="1">
            <a:off x="4964906" y="1893094"/>
            <a:ext cx="1285875" cy="642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رابط كسهم مستقيم 12"/>
          <p:cNvCxnSpPr/>
          <p:nvPr/>
        </p:nvCxnSpPr>
        <p:spPr>
          <a:xfrm rot="5400000">
            <a:off x="4179094" y="1893094"/>
            <a:ext cx="1214438"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رابط كسهم مستقيم 15"/>
          <p:cNvCxnSpPr/>
          <p:nvPr/>
        </p:nvCxnSpPr>
        <p:spPr>
          <a:xfrm rot="10800000" flipV="1">
            <a:off x="3500438" y="1571625"/>
            <a:ext cx="1357312"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رابط كسهم مستقيم 18"/>
          <p:cNvCxnSpPr/>
          <p:nvPr/>
        </p:nvCxnSpPr>
        <p:spPr>
          <a:xfrm rot="10800000" flipV="1">
            <a:off x="2000250" y="1571625"/>
            <a:ext cx="2357438" cy="714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متوازي أضلاع 23"/>
          <p:cNvSpPr/>
          <p:nvPr/>
        </p:nvSpPr>
        <p:spPr>
          <a:xfrm>
            <a:off x="7143750" y="2643188"/>
            <a:ext cx="1430338" cy="1357312"/>
          </a:xfrm>
          <a:prstGeom prst="parallelogram">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sz="2400" b="1" dirty="0">
                <a:solidFill>
                  <a:srgbClr val="7030A0"/>
                </a:solidFill>
              </a:rPr>
              <a:t>ولادة مفهوم القيمة </a:t>
            </a:r>
            <a:endParaRPr lang="ar-SY" sz="2400" b="1" dirty="0">
              <a:solidFill>
                <a:srgbClr val="7030A0"/>
              </a:solidFill>
            </a:endParaRPr>
          </a:p>
        </p:txBody>
      </p:sp>
      <p:sp>
        <p:nvSpPr>
          <p:cNvPr id="25" name="متوازي أضلاع 24"/>
          <p:cNvSpPr/>
          <p:nvPr/>
        </p:nvSpPr>
        <p:spPr>
          <a:xfrm>
            <a:off x="5357813" y="2928938"/>
            <a:ext cx="1430337" cy="1500187"/>
          </a:xfrm>
          <a:prstGeom prst="parallelogram">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sz="2000" b="1" dirty="0">
                <a:solidFill>
                  <a:srgbClr val="00B050"/>
                </a:solidFill>
              </a:rPr>
              <a:t>ثالوث القيم عند أفلاطون </a:t>
            </a:r>
            <a:endParaRPr lang="ar-SY" sz="2000" b="1" dirty="0">
              <a:solidFill>
                <a:srgbClr val="00B050"/>
              </a:solidFill>
            </a:endParaRPr>
          </a:p>
        </p:txBody>
      </p:sp>
      <p:sp>
        <p:nvSpPr>
          <p:cNvPr id="26" name="متوازي أضلاع 25"/>
          <p:cNvSpPr/>
          <p:nvPr/>
        </p:nvSpPr>
        <p:spPr>
          <a:xfrm>
            <a:off x="3929063" y="3071813"/>
            <a:ext cx="1216025" cy="1214437"/>
          </a:xfrm>
          <a:prstGeom prst="parallelogram">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sz="2400" b="1" dirty="0">
                <a:solidFill>
                  <a:srgbClr val="002060"/>
                </a:solidFill>
              </a:rPr>
              <a:t>الخير</a:t>
            </a:r>
            <a:r>
              <a:rPr lang="ar-SA" dirty="0">
                <a:solidFill>
                  <a:srgbClr val="002060"/>
                </a:solidFill>
              </a:rPr>
              <a:t> </a:t>
            </a:r>
            <a:endParaRPr lang="ar-SY" dirty="0">
              <a:solidFill>
                <a:srgbClr val="002060"/>
              </a:solidFill>
            </a:endParaRPr>
          </a:p>
        </p:txBody>
      </p:sp>
      <p:sp>
        <p:nvSpPr>
          <p:cNvPr id="27" name="متوازي أضلاع 26"/>
          <p:cNvSpPr/>
          <p:nvPr/>
        </p:nvSpPr>
        <p:spPr>
          <a:xfrm>
            <a:off x="2571750" y="2928938"/>
            <a:ext cx="1216025" cy="1214437"/>
          </a:xfrm>
          <a:prstGeom prst="parallelogram">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sz="2400" b="1" dirty="0">
                <a:solidFill>
                  <a:schemeClr val="accent2">
                    <a:lumMod val="50000"/>
                  </a:schemeClr>
                </a:solidFill>
              </a:rPr>
              <a:t>الحق</a:t>
            </a:r>
            <a:r>
              <a:rPr lang="ar-SA" dirty="0"/>
              <a:t> </a:t>
            </a:r>
            <a:endParaRPr lang="ar-SY" dirty="0"/>
          </a:p>
        </p:txBody>
      </p:sp>
      <p:sp>
        <p:nvSpPr>
          <p:cNvPr id="28" name="متوازي أضلاع 27"/>
          <p:cNvSpPr/>
          <p:nvPr/>
        </p:nvSpPr>
        <p:spPr>
          <a:xfrm>
            <a:off x="857250" y="2428875"/>
            <a:ext cx="1357313" cy="1357313"/>
          </a:xfrm>
          <a:prstGeom prst="parallelogram">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sz="2400" b="1" dirty="0">
                <a:solidFill>
                  <a:schemeClr val="accent3">
                    <a:lumMod val="50000"/>
                  </a:schemeClr>
                </a:solidFill>
              </a:rPr>
              <a:t>الجمال</a:t>
            </a:r>
            <a:endParaRPr lang="ar-SY" sz="2400" b="1" dirty="0">
              <a:solidFill>
                <a:schemeClr val="accent3">
                  <a:lumMod val="50000"/>
                </a:schemeClr>
              </a:solidFill>
            </a:endParaRPr>
          </a:p>
        </p:txBody>
      </p:sp>
      <p:cxnSp>
        <p:nvCxnSpPr>
          <p:cNvPr id="33" name="رابط كسهم مستقيم 32"/>
          <p:cNvCxnSpPr/>
          <p:nvPr/>
        </p:nvCxnSpPr>
        <p:spPr>
          <a:xfrm>
            <a:off x="6429375" y="4429125"/>
            <a:ext cx="928688"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5" name="رابط كسهم مستقيم 34"/>
          <p:cNvCxnSpPr/>
          <p:nvPr/>
        </p:nvCxnSpPr>
        <p:spPr>
          <a:xfrm rot="16200000" flipH="1">
            <a:off x="6179344" y="4679156"/>
            <a:ext cx="642938" cy="1428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8" name="رابط كسهم مستقيم 37"/>
          <p:cNvCxnSpPr/>
          <p:nvPr/>
        </p:nvCxnSpPr>
        <p:spPr>
          <a:xfrm rot="5400000">
            <a:off x="6000750" y="4572000"/>
            <a:ext cx="500063" cy="214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2" name="مخطط انسيابي: رابط خارج الصفحة 41"/>
          <p:cNvSpPr/>
          <p:nvPr/>
        </p:nvSpPr>
        <p:spPr>
          <a:xfrm>
            <a:off x="7143750" y="5079999"/>
            <a:ext cx="612775" cy="849313"/>
          </a:xfrm>
          <a:prstGeom prst="flowChartOffpage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dirty="0">
                <a:solidFill>
                  <a:srgbClr val="FF0000"/>
                </a:solidFill>
              </a:rPr>
              <a:t>الحق</a:t>
            </a:r>
            <a:endParaRPr lang="ar-SY" dirty="0">
              <a:solidFill>
                <a:srgbClr val="FF0000"/>
              </a:solidFill>
            </a:endParaRPr>
          </a:p>
        </p:txBody>
      </p:sp>
      <p:sp>
        <p:nvSpPr>
          <p:cNvPr id="43" name="مخطط انسيابي: رابط خارج الصفحة 42"/>
          <p:cNvSpPr/>
          <p:nvPr/>
        </p:nvSpPr>
        <p:spPr>
          <a:xfrm>
            <a:off x="6429375" y="5072063"/>
            <a:ext cx="612775" cy="857250"/>
          </a:xfrm>
          <a:prstGeom prst="flowChartOffpageConnec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dirty="0">
                <a:solidFill>
                  <a:srgbClr val="FF0000"/>
                </a:solidFill>
              </a:rPr>
              <a:t>الخير</a:t>
            </a:r>
            <a:endParaRPr lang="ar-SY" dirty="0">
              <a:solidFill>
                <a:srgbClr val="FF0000"/>
              </a:solidFill>
            </a:endParaRPr>
          </a:p>
        </p:txBody>
      </p:sp>
      <p:sp>
        <p:nvSpPr>
          <p:cNvPr id="44" name="مخطط انسيابي: رابط خارج الصفحة 43"/>
          <p:cNvSpPr/>
          <p:nvPr/>
        </p:nvSpPr>
        <p:spPr>
          <a:xfrm>
            <a:off x="5643563" y="5000625"/>
            <a:ext cx="684212" cy="785813"/>
          </a:xfrm>
          <a:prstGeom prst="flowChartOffpageConnector">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dirty="0">
                <a:solidFill>
                  <a:srgbClr val="FF0000"/>
                </a:solidFill>
              </a:rPr>
              <a:t>الجمال</a:t>
            </a:r>
            <a:endParaRPr lang="ar-SY" dirty="0">
              <a:solidFill>
                <a:srgbClr val="FF0000"/>
              </a:solidFill>
            </a:endParaRPr>
          </a:p>
        </p:txBody>
      </p:sp>
      <p:cxnSp>
        <p:nvCxnSpPr>
          <p:cNvPr id="56" name="رابط كسهم مستقيم 55"/>
          <p:cNvCxnSpPr>
            <a:endCxn id="67" idx="3"/>
          </p:cNvCxnSpPr>
          <p:nvPr/>
        </p:nvCxnSpPr>
        <p:spPr>
          <a:xfrm rot="10800000" flipV="1">
            <a:off x="3100388" y="4286250"/>
            <a:ext cx="828675" cy="428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رابط كسهم مستقيم 58"/>
          <p:cNvCxnSpPr/>
          <p:nvPr/>
        </p:nvCxnSpPr>
        <p:spPr>
          <a:xfrm rot="5400000">
            <a:off x="3536157" y="4464843"/>
            <a:ext cx="571500" cy="21431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رابط كسهم مستقيم 61"/>
          <p:cNvCxnSpPr/>
          <p:nvPr/>
        </p:nvCxnSpPr>
        <p:spPr>
          <a:xfrm rot="16200000" flipH="1">
            <a:off x="3750469" y="4536281"/>
            <a:ext cx="928688" cy="4286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رابط كسهم مستقيم 64"/>
          <p:cNvCxnSpPr/>
          <p:nvPr/>
        </p:nvCxnSpPr>
        <p:spPr>
          <a:xfrm>
            <a:off x="4000500" y="4286250"/>
            <a:ext cx="1000125" cy="9286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خماسي 65"/>
          <p:cNvSpPr/>
          <p:nvPr/>
        </p:nvSpPr>
        <p:spPr>
          <a:xfrm rot="16200000">
            <a:off x="4610894" y="5461794"/>
            <a:ext cx="977900" cy="484188"/>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b="1" dirty="0">
                <a:solidFill>
                  <a:srgbClr val="002060"/>
                </a:solidFill>
              </a:rPr>
              <a:t>كانط</a:t>
            </a:r>
            <a:r>
              <a:rPr lang="ar-SA" dirty="0"/>
              <a:t> </a:t>
            </a:r>
            <a:endParaRPr lang="ar-SY" dirty="0"/>
          </a:p>
        </p:txBody>
      </p:sp>
      <p:sp>
        <p:nvSpPr>
          <p:cNvPr id="67" name="خماسي 66"/>
          <p:cNvSpPr/>
          <p:nvPr/>
        </p:nvSpPr>
        <p:spPr>
          <a:xfrm rot="16200000">
            <a:off x="2610644" y="4961731"/>
            <a:ext cx="977900" cy="484188"/>
          </a:xfrm>
          <a:prstGeom prst="homePlate">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dirty="0">
                <a:solidFill>
                  <a:srgbClr val="002060"/>
                </a:solidFill>
              </a:rPr>
              <a:t>مسكوية</a:t>
            </a:r>
            <a:endParaRPr lang="ar-SY" dirty="0">
              <a:solidFill>
                <a:srgbClr val="002060"/>
              </a:solidFill>
            </a:endParaRPr>
          </a:p>
        </p:txBody>
      </p:sp>
      <p:sp>
        <p:nvSpPr>
          <p:cNvPr id="70" name="خماسي 69"/>
          <p:cNvSpPr/>
          <p:nvPr/>
        </p:nvSpPr>
        <p:spPr>
          <a:xfrm rot="16200000">
            <a:off x="3253582" y="5104606"/>
            <a:ext cx="977900" cy="484187"/>
          </a:xfrm>
          <a:prstGeom prst="homePlat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b="1" dirty="0">
                <a:solidFill>
                  <a:srgbClr val="002060"/>
                </a:solidFill>
              </a:rPr>
              <a:t>أرسطو</a:t>
            </a:r>
            <a:r>
              <a:rPr lang="ar-SA" dirty="0"/>
              <a:t> </a:t>
            </a:r>
            <a:endParaRPr lang="ar-SY" dirty="0"/>
          </a:p>
        </p:txBody>
      </p:sp>
      <p:sp>
        <p:nvSpPr>
          <p:cNvPr id="72" name="خماسي 71"/>
          <p:cNvSpPr/>
          <p:nvPr/>
        </p:nvSpPr>
        <p:spPr>
          <a:xfrm rot="16200000">
            <a:off x="3896519" y="5461794"/>
            <a:ext cx="977900" cy="484188"/>
          </a:xfrm>
          <a:prstGeom prst="homePlat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A" dirty="0">
                <a:solidFill>
                  <a:srgbClr val="002060"/>
                </a:solidFill>
              </a:rPr>
              <a:t>سقراط</a:t>
            </a:r>
            <a:endParaRPr lang="ar-SY" dirty="0">
              <a:solidFill>
                <a:srgbClr val="002060"/>
              </a:solidFill>
            </a:endParaRPr>
          </a:p>
        </p:txBody>
      </p:sp>
      <p:sp>
        <p:nvSpPr>
          <p:cNvPr id="29" name="عنصر نائب للتاريخ 28"/>
          <p:cNvSpPr>
            <a:spLocks noGrp="1"/>
          </p:cNvSpPr>
          <p:nvPr>
            <p:ph type="dt" sz="quarter" idx="10"/>
          </p:nvPr>
        </p:nvSpPr>
        <p:spPr/>
        <p:txBody>
          <a:bodyPr/>
          <a:lstStyle/>
          <a:p>
            <a:pPr>
              <a:defRPr/>
            </a:pPr>
            <a:fld id="{F3131181-C5B6-43DC-AAE6-2D2A09B5F3C1}" type="datetime8">
              <a:rPr lang="ar-SY"/>
              <a:pPr>
                <a:defRPr/>
              </a:pPr>
              <a:t>08 كانون الثاني، 19</a:t>
            </a:fld>
            <a:endParaRPr lang="ar-SY"/>
          </a:p>
        </p:txBody>
      </p:sp>
      <p:sp>
        <p:nvSpPr>
          <p:cNvPr id="30" name="عنصر نائب للتذييل 29"/>
          <p:cNvSpPr>
            <a:spLocks noGrp="1"/>
          </p:cNvSpPr>
          <p:nvPr>
            <p:ph type="ftr" sz="quarter" idx="11"/>
          </p:nvPr>
        </p:nvSpPr>
        <p:spPr/>
        <p:txBody>
          <a:bodyPr/>
          <a:lstStyle/>
          <a:p>
            <a:pPr>
              <a:defRPr/>
            </a:pPr>
            <a:r>
              <a:rPr lang="ar-SY"/>
              <a:t>المنصة التربوية السورية </a:t>
            </a:r>
          </a:p>
        </p:txBody>
      </p:sp>
      <p:sp>
        <p:nvSpPr>
          <p:cNvPr id="15390" name="عنصر نائب لرقم الشريحة 30"/>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71ED11A4-4051-445E-A236-9F83789646EA}" type="slidenum">
              <a:rPr lang="ar-SY" altLang="ar-SA" sz="1200" smtClean="0">
                <a:solidFill>
                  <a:srgbClr val="898989"/>
                </a:solidFill>
              </a:rPr>
              <a:pPr algn="l">
                <a:spcBef>
                  <a:spcPct val="0"/>
                </a:spcBef>
                <a:buFontTx/>
                <a:buNone/>
              </a:pPr>
              <a:t>12</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circle(in)">
                                      <p:cBhvr>
                                        <p:cTn id="17" dur="20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animEffect transition="in" filter="circle(in)">
                                      <p:cBhvr>
                                        <p:cTn id="27" dur="2000"/>
                                        <p:tgtEl>
                                          <p:spTgt spid="25"/>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circle(in)">
                                      <p:cBhvr>
                                        <p:cTn id="32" dur="20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animEffect transition="in" filter="circle(in)">
                                      <p:cBhvr>
                                        <p:cTn id="37" dur="2000"/>
                                        <p:tgtEl>
                                          <p:spTgt spid="26"/>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circle(in)">
                                      <p:cBhvr>
                                        <p:cTn id="42" dur="20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circle(in)">
                                      <p:cBhvr>
                                        <p:cTn id="47" dur="2000"/>
                                        <p:tgtEl>
                                          <p:spTgt spid="27"/>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circle(in)">
                                      <p:cBhvr>
                                        <p:cTn id="52" dur="20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28"/>
                                        </p:tgtEl>
                                        <p:attrNameLst>
                                          <p:attrName>style.visibility</p:attrName>
                                        </p:attrNameLst>
                                      </p:cBhvr>
                                      <p:to>
                                        <p:strVal val="visible"/>
                                      </p:to>
                                    </p:set>
                                    <p:animEffect transition="in" filter="wheel(1)">
                                      <p:cBhvr>
                                        <p:cTn id="57" dur="2000"/>
                                        <p:tgtEl>
                                          <p:spTgt spid="28"/>
                                        </p:tgtEl>
                                      </p:cBhvr>
                                    </p:animEffect>
                                  </p:childTnLst>
                                </p:cTn>
                              </p:par>
                            </p:childTnLst>
                          </p:cTn>
                        </p:par>
                      </p:childTnLst>
                    </p:cTn>
                  </p:par>
                  <p:par>
                    <p:cTn id="58" fill="hold">
                      <p:stCondLst>
                        <p:cond delay="indefinite"/>
                      </p:stCondLst>
                      <p:childTnLst>
                        <p:par>
                          <p:cTn id="59" fill="hold">
                            <p:stCondLst>
                              <p:cond delay="0"/>
                            </p:stCondLst>
                            <p:childTnLst>
                              <p:par>
                                <p:cTn id="60" presetID="6" presetClass="entr" presetSubtype="16" fill="hold" nodeType="clickEffect">
                                  <p:stCondLst>
                                    <p:cond delay="0"/>
                                  </p:stCondLst>
                                  <p:childTnLst>
                                    <p:set>
                                      <p:cBhvr>
                                        <p:cTn id="61" dur="1" fill="hold">
                                          <p:stCondLst>
                                            <p:cond delay="0"/>
                                          </p:stCondLst>
                                        </p:cTn>
                                        <p:tgtEl>
                                          <p:spTgt spid="33"/>
                                        </p:tgtEl>
                                        <p:attrNameLst>
                                          <p:attrName>style.visibility</p:attrName>
                                        </p:attrNameLst>
                                      </p:cBhvr>
                                      <p:to>
                                        <p:strVal val="visible"/>
                                      </p:to>
                                    </p:set>
                                    <p:animEffect transition="in" filter="circle(in)">
                                      <p:cBhvr>
                                        <p:cTn id="62" dur="2000"/>
                                        <p:tgtEl>
                                          <p:spTgt spid="33"/>
                                        </p:tgtEl>
                                      </p:cBhvr>
                                    </p:animEffect>
                                  </p:childTnLst>
                                </p:cTn>
                              </p:par>
                            </p:childTnLst>
                          </p:cTn>
                        </p:par>
                      </p:childTnLst>
                    </p:cTn>
                  </p:par>
                  <p:par>
                    <p:cTn id="63" fill="hold">
                      <p:stCondLst>
                        <p:cond delay="indefinite"/>
                      </p:stCondLst>
                      <p:childTnLst>
                        <p:par>
                          <p:cTn id="64" fill="hold">
                            <p:stCondLst>
                              <p:cond delay="0"/>
                            </p:stCondLst>
                            <p:childTnLst>
                              <p:par>
                                <p:cTn id="65" presetID="6" presetClass="entr" presetSubtype="16" fill="hold" grpId="0" nodeType="clickEffect">
                                  <p:stCondLst>
                                    <p:cond delay="0"/>
                                  </p:stCondLst>
                                  <p:childTnLst>
                                    <p:set>
                                      <p:cBhvr>
                                        <p:cTn id="66" dur="1" fill="hold">
                                          <p:stCondLst>
                                            <p:cond delay="0"/>
                                          </p:stCondLst>
                                        </p:cTn>
                                        <p:tgtEl>
                                          <p:spTgt spid="42"/>
                                        </p:tgtEl>
                                        <p:attrNameLst>
                                          <p:attrName>style.visibility</p:attrName>
                                        </p:attrNameLst>
                                      </p:cBhvr>
                                      <p:to>
                                        <p:strVal val="visible"/>
                                      </p:to>
                                    </p:set>
                                    <p:animEffect transition="in" filter="circle(in)">
                                      <p:cBhvr>
                                        <p:cTn id="67" dur="2000"/>
                                        <p:tgtEl>
                                          <p:spTgt spid="42"/>
                                        </p:tgtEl>
                                      </p:cBhvr>
                                    </p:animEffect>
                                  </p:childTnLst>
                                </p:cTn>
                              </p:par>
                            </p:childTnLst>
                          </p:cTn>
                        </p:par>
                      </p:childTnLst>
                    </p:cTn>
                  </p:par>
                  <p:par>
                    <p:cTn id="68" fill="hold">
                      <p:stCondLst>
                        <p:cond delay="indefinite"/>
                      </p:stCondLst>
                      <p:childTnLst>
                        <p:par>
                          <p:cTn id="69" fill="hold">
                            <p:stCondLst>
                              <p:cond delay="0"/>
                            </p:stCondLst>
                            <p:childTnLst>
                              <p:par>
                                <p:cTn id="70" presetID="6" presetClass="entr" presetSubtype="16" fill="hold" nodeType="clickEffect">
                                  <p:stCondLst>
                                    <p:cond delay="0"/>
                                  </p:stCondLst>
                                  <p:childTnLst>
                                    <p:set>
                                      <p:cBhvr>
                                        <p:cTn id="71" dur="1" fill="hold">
                                          <p:stCondLst>
                                            <p:cond delay="0"/>
                                          </p:stCondLst>
                                        </p:cTn>
                                        <p:tgtEl>
                                          <p:spTgt spid="35"/>
                                        </p:tgtEl>
                                        <p:attrNameLst>
                                          <p:attrName>style.visibility</p:attrName>
                                        </p:attrNameLst>
                                      </p:cBhvr>
                                      <p:to>
                                        <p:strVal val="visible"/>
                                      </p:to>
                                    </p:set>
                                    <p:animEffect transition="in" filter="circle(in)">
                                      <p:cBhvr>
                                        <p:cTn id="72" dur="2000"/>
                                        <p:tgtEl>
                                          <p:spTgt spid="35"/>
                                        </p:tgtEl>
                                      </p:cBhvr>
                                    </p:animEffect>
                                  </p:childTnLst>
                                </p:cTn>
                              </p:par>
                            </p:childTnLst>
                          </p:cTn>
                        </p:par>
                      </p:childTnLst>
                    </p:cTn>
                  </p:par>
                  <p:par>
                    <p:cTn id="73" fill="hold">
                      <p:stCondLst>
                        <p:cond delay="indefinite"/>
                      </p:stCondLst>
                      <p:childTnLst>
                        <p:par>
                          <p:cTn id="74" fill="hold">
                            <p:stCondLst>
                              <p:cond delay="0"/>
                            </p:stCondLst>
                            <p:childTnLst>
                              <p:par>
                                <p:cTn id="75" presetID="6" presetClass="entr" presetSubtype="16" fill="hold" grpId="0" nodeType="clickEffect">
                                  <p:stCondLst>
                                    <p:cond delay="0"/>
                                  </p:stCondLst>
                                  <p:childTnLst>
                                    <p:set>
                                      <p:cBhvr>
                                        <p:cTn id="76" dur="1" fill="hold">
                                          <p:stCondLst>
                                            <p:cond delay="0"/>
                                          </p:stCondLst>
                                        </p:cTn>
                                        <p:tgtEl>
                                          <p:spTgt spid="43"/>
                                        </p:tgtEl>
                                        <p:attrNameLst>
                                          <p:attrName>style.visibility</p:attrName>
                                        </p:attrNameLst>
                                      </p:cBhvr>
                                      <p:to>
                                        <p:strVal val="visible"/>
                                      </p:to>
                                    </p:set>
                                    <p:animEffect transition="in" filter="circle(in)">
                                      <p:cBhvr>
                                        <p:cTn id="77" dur="2000"/>
                                        <p:tgtEl>
                                          <p:spTgt spid="43"/>
                                        </p:tgtEl>
                                      </p:cBhvr>
                                    </p:animEffect>
                                  </p:childTnLst>
                                </p:cTn>
                              </p:par>
                            </p:childTnLst>
                          </p:cTn>
                        </p:par>
                      </p:childTnLst>
                    </p:cTn>
                  </p:par>
                  <p:par>
                    <p:cTn id="78" fill="hold">
                      <p:stCondLst>
                        <p:cond delay="indefinite"/>
                      </p:stCondLst>
                      <p:childTnLst>
                        <p:par>
                          <p:cTn id="79" fill="hold">
                            <p:stCondLst>
                              <p:cond delay="0"/>
                            </p:stCondLst>
                            <p:childTnLst>
                              <p:par>
                                <p:cTn id="80" presetID="6" presetClass="entr" presetSubtype="16" fill="hold" nodeType="clickEffect">
                                  <p:stCondLst>
                                    <p:cond delay="0"/>
                                  </p:stCondLst>
                                  <p:childTnLst>
                                    <p:set>
                                      <p:cBhvr>
                                        <p:cTn id="81" dur="1" fill="hold">
                                          <p:stCondLst>
                                            <p:cond delay="0"/>
                                          </p:stCondLst>
                                        </p:cTn>
                                        <p:tgtEl>
                                          <p:spTgt spid="38"/>
                                        </p:tgtEl>
                                        <p:attrNameLst>
                                          <p:attrName>style.visibility</p:attrName>
                                        </p:attrNameLst>
                                      </p:cBhvr>
                                      <p:to>
                                        <p:strVal val="visible"/>
                                      </p:to>
                                    </p:set>
                                    <p:animEffect transition="in" filter="circle(in)">
                                      <p:cBhvr>
                                        <p:cTn id="82" dur="2000"/>
                                        <p:tgtEl>
                                          <p:spTgt spid="38"/>
                                        </p:tgtEl>
                                      </p:cBhvr>
                                    </p:animEffect>
                                  </p:childTnLst>
                                </p:cTn>
                              </p:par>
                            </p:childTnLst>
                          </p:cTn>
                        </p:par>
                      </p:childTnLst>
                    </p:cTn>
                  </p:par>
                  <p:par>
                    <p:cTn id="83" fill="hold">
                      <p:stCondLst>
                        <p:cond delay="indefinite"/>
                      </p:stCondLst>
                      <p:childTnLst>
                        <p:par>
                          <p:cTn id="84" fill="hold">
                            <p:stCondLst>
                              <p:cond delay="0"/>
                            </p:stCondLst>
                            <p:childTnLst>
                              <p:par>
                                <p:cTn id="85" presetID="6" presetClass="entr" presetSubtype="16" fill="hold" grpId="0" nodeType="clickEffect">
                                  <p:stCondLst>
                                    <p:cond delay="0"/>
                                  </p:stCondLst>
                                  <p:childTnLst>
                                    <p:set>
                                      <p:cBhvr>
                                        <p:cTn id="86" dur="1" fill="hold">
                                          <p:stCondLst>
                                            <p:cond delay="0"/>
                                          </p:stCondLst>
                                        </p:cTn>
                                        <p:tgtEl>
                                          <p:spTgt spid="44"/>
                                        </p:tgtEl>
                                        <p:attrNameLst>
                                          <p:attrName>style.visibility</p:attrName>
                                        </p:attrNameLst>
                                      </p:cBhvr>
                                      <p:to>
                                        <p:strVal val="visible"/>
                                      </p:to>
                                    </p:set>
                                    <p:animEffect transition="in" filter="circle(in)">
                                      <p:cBhvr>
                                        <p:cTn id="87" dur="2000"/>
                                        <p:tgtEl>
                                          <p:spTgt spid="44"/>
                                        </p:tgtEl>
                                      </p:cBhvr>
                                    </p:animEffect>
                                  </p:childTnLst>
                                </p:cTn>
                              </p:par>
                            </p:childTnLst>
                          </p:cTn>
                        </p:par>
                      </p:childTnLst>
                    </p:cTn>
                  </p:par>
                  <p:par>
                    <p:cTn id="88" fill="hold">
                      <p:stCondLst>
                        <p:cond delay="indefinite"/>
                      </p:stCondLst>
                      <p:childTnLst>
                        <p:par>
                          <p:cTn id="89" fill="hold">
                            <p:stCondLst>
                              <p:cond delay="0"/>
                            </p:stCondLst>
                            <p:childTnLst>
                              <p:par>
                                <p:cTn id="90" presetID="21" presetClass="entr" presetSubtype="1" fill="hold" nodeType="clickEffect">
                                  <p:stCondLst>
                                    <p:cond delay="0"/>
                                  </p:stCondLst>
                                  <p:childTnLst>
                                    <p:set>
                                      <p:cBhvr>
                                        <p:cTn id="91" dur="1" fill="hold">
                                          <p:stCondLst>
                                            <p:cond delay="0"/>
                                          </p:stCondLst>
                                        </p:cTn>
                                        <p:tgtEl>
                                          <p:spTgt spid="65"/>
                                        </p:tgtEl>
                                        <p:attrNameLst>
                                          <p:attrName>style.visibility</p:attrName>
                                        </p:attrNameLst>
                                      </p:cBhvr>
                                      <p:to>
                                        <p:strVal val="visible"/>
                                      </p:to>
                                    </p:set>
                                    <p:animEffect transition="in" filter="wheel(1)">
                                      <p:cBhvr>
                                        <p:cTn id="92" dur="2000"/>
                                        <p:tgtEl>
                                          <p:spTgt spid="65"/>
                                        </p:tgtEl>
                                      </p:cBhvr>
                                    </p:animEffect>
                                  </p:childTnLst>
                                </p:cTn>
                              </p:par>
                            </p:childTnLst>
                          </p:cTn>
                        </p:par>
                      </p:childTnLst>
                    </p:cTn>
                  </p:par>
                  <p:par>
                    <p:cTn id="93" fill="hold">
                      <p:stCondLst>
                        <p:cond delay="indefinite"/>
                      </p:stCondLst>
                      <p:childTnLst>
                        <p:par>
                          <p:cTn id="94" fill="hold">
                            <p:stCondLst>
                              <p:cond delay="0"/>
                            </p:stCondLst>
                            <p:childTnLst>
                              <p:par>
                                <p:cTn id="95" presetID="21" presetClass="entr" presetSubtype="1" fill="hold" grpId="0" nodeType="clickEffect">
                                  <p:stCondLst>
                                    <p:cond delay="0"/>
                                  </p:stCondLst>
                                  <p:childTnLst>
                                    <p:set>
                                      <p:cBhvr>
                                        <p:cTn id="96" dur="1" fill="hold">
                                          <p:stCondLst>
                                            <p:cond delay="0"/>
                                          </p:stCondLst>
                                        </p:cTn>
                                        <p:tgtEl>
                                          <p:spTgt spid="66"/>
                                        </p:tgtEl>
                                        <p:attrNameLst>
                                          <p:attrName>style.visibility</p:attrName>
                                        </p:attrNameLst>
                                      </p:cBhvr>
                                      <p:to>
                                        <p:strVal val="visible"/>
                                      </p:to>
                                    </p:set>
                                    <p:animEffect transition="in" filter="wheel(1)">
                                      <p:cBhvr>
                                        <p:cTn id="97" dur="2000"/>
                                        <p:tgtEl>
                                          <p:spTgt spid="66"/>
                                        </p:tgtEl>
                                      </p:cBhvr>
                                    </p:animEffect>
                                  </p:childTnLst>
                                </p:cTn>
                              </p:par>
                            </p:childTnLst>
                          </p:cTn>
                        </p:par>
                      </p:childTnLst>
                    </p:cTn>
                  </p:par>
                  <p:par>
                    <p:cTn id="98" fill="hold">
                      <p:stCondLst>
                        <p:cond delay="indefinite"/>
                      </p:stCondLst>
                      <p:childTnLst>
                        <p:par>
                          <p:cTn id="99" fill="hold">
                            <p:stCondLst>
                              <p:cond delay="0"/>
                            </p:stCondLst>
                            <p:childTnLst>
                              <p:par>
                                <p:cTn id="100" presetID="21" presetClass="entr" presetSubtype="1" fill="hold" nodeType="clickEffect">
                                  <p:stCondLst>
                                    <p:cond delay="0"/>
                                  </p:stCondLst>
                                  <p:childTnLst>
                                    <p:set>
                                      <p:cBhvr>
                                        <p:cTn id="101" dur="1" fill="hold">
                                          <p:stCondLst>
                                            <p:cond delay="0"/>
                                          </p:stCondLst>
                                        </p:cTn>
                                        <p:tgtEl>
                                          <p:spTgt spid="62"/>
                                        </p:tgtEl>
                                        <p:attrNameLst>
                                          <p:attrName>style.visibility</p:attrName>
                                        </p:attrNameLst>
                                      </p:cBhvr>
                                      <p:to>
                                        <p:strVal val="visible"/>
                                      </p:to>
                                    </p:set>
                                    <p:animEffect transition="in" filter="wheel(1)">
                                      <p:cBhvr>
                                        <p:cTn id="102" dur="2000"/>
                                        <p:tgtEl>
                                          <p:spTgt spid="62"/>
                                        </p:tgtEl>
                                      </p:cBhvr>
                                    </p:animEffect>
                                  </p:childTnLst>
                                </p:cTn>
                              </p:par>
                            </p:childTnLst>
                          </p:cTn>
                        </p:par>
                      </p:childTnLst>
                    </p:cTn>
                  </p:par>
                  <p:par>
                    <p:cTn id="103" fill="hold">
                      <p:stCondLst>
                        <p:cond delay="indefinite"/>
                      </p:stCondLst>
                      <p:childTnLst>
                        <p:par>
                          <p:cTn id="104" fill="hold">
                            <p:stCondLst>
                              <p:cond delay="0"/>
                            </p:stCondLst>
                            <p:childTnLst>
                              <p:par>
                                <p:cTn id="105" presetID="21" presetClass="entr" presetSubtype="1" fill="hold" grpId="0" nodeType="clickEffect">
                                  <p:stCondLst>
                                    <p:cond delay="0"/>
                                  </p:stCondLst>
                                  <p:childTnLst>
                                    <p:set>
                                      <p:cBhvr>
                                        <p:cTn id="106" dur="1" fill="hold">
                                          <p:stCondLst>
                                            <p:cond delay="0"/>
                                          </p:stCondLst>
                                        </p:cTn>
                                        <p:tgtEl>
                                          <p:spTgt spid="72"/>
                                        </p:tgtEl>
                                        <p:attrNameLst>
                                          <p:attrName>style.visibility</p:attrName>
                                        </p:attrNameLst>
                                      </p:cBhvr>
                                      <p:to>
                                        <p:strVal val="visible"/>
                                      </p:to>
                                    </p:set>
                                    <p:animEffect transition="in" filter="wheel(1)">
                                      <p:cBhvr>
                                        <p:cTn id="107" dur="2000"/>
                                        <p:tgtEl>
                                          <p:spTgt spid="72"/>
                                        </p:tgtEl>
                                      </p:cBhvr>
                                    </p:animEffect>
                                  </p:childTnLst>
                                </p:cTn>
                              </p:par>
                            </p:childTnLst>
                          </p:cTn>
                        </p:par>
                      </p:childTnLst>
                    </p:cTn>
                  </p:par>
                  <p:par>
                    <p:cTn id="108" fill="hold">
                      <p:stCondLst>
                        <p:cond delay="indefinite"/>
                      </p:stCondLst>
                      <p:childTnLst>
                        <p:par>
                          <p:cTn id="109" fill="hold">
                            <p:stCondLst>
                              <p:cond delay="0"/>
                            </p:stCondLst>
                            <p:childTnLst>
                              <p:par>
                                <p:cTn id="110" presetID="21" presetClass="entr" presetSubtype="1" fill="hold" nodeType="clickEffect">
                                  <p:stCondLst>
                                    <p:cond delay="0"/>
                                  </p:stCondLst>
                                  <p:childTnLst>
                                    <p:set>
                                      <p:cBhvr>
                                        <p:cTn id="111" dur="1" fill="hold">
                                          <p:stCondLst>
                                            <p:cond delay="0"/>
                                          </p:stCondLst>
                                        </p:cTn>
                                        <p:tgtEl>
                                          <p:spTgt spid="59"/>
                                        </p:tgtEl>
                                        <p:attrNameLst>
                                          <p:attrName>style.visibility</p:attrName>
                                        </p:attrNameLst>
                                      </p:cBhvr>
                                      <p:to>
                                        <p:strVal val="visible"/>
                                      </p:to>
                                    </p:set>
                                    <p:animEffect transition="in" filter="wheel(1)">
                                      <p:cBhvr>
                                        <p:cTn id="112" dur="2000"/>
                                        <p:tgtEl>
                                          <p:spTgt spid="59"/>
                                        </p:tgtEl>
                                      </p:cBhvr>
                                    </p:animEffect>
                                  </p:childTnLst>
                                </p:cTn>
                              </p:par>
                            </p:childTnLst>
                          </p:cTn>
                        </p:par>
                      </p:childTnLst>
                    </p:cTn>
                  </p:par>
                  <p:par>
                    <p:cTn id="113" fill="hold">
                      <p:stCondLst>
                        <p:cond delay="indefinite"/>
                      </p:stCondLst>
                      <p:childTnLst>
                        <p:par>
                          <p:cTn id="114" fill="hold">
                            <p:stCondLst>
                              <p:cond delay="0"/>
                            </p:stCondLst>
                            <p:childTnLst>
                              <p:par>
                                <p:cTn id="115" presetID="21" presetClass="entr" presetSubtype="1" fill="hold" grpId="0" nodeType="clickEffect">
                                  <p:stCondLst>
                                    <p:cond delay="0"/>
                                  </p:stCondLst>
                                  <p:childTnLst>
                                    <p:set>
                                      <p:cBhvr>
                                        <p:cTn id="116" dur="1" fill="hold">
                                          <p:stCondLst>
                                            <p:cond delay="0"/>
                                          </p:stCondLst>
                                        </p:cTn>
                                        <p:tgtEl>
                                          <p:spTgt spid="70"/>
                                        </p:tgtEl>
                                        <p:attrNameLst>
                                          <p:attrName>style.visibility</p:attrName>
                                        </p:attrNameLst>
                                      </p:cBhvr>
                                      <p:to>
                                        <p:strVal val="visible"/>
                                      </p:to>
                                    </p:set>
                                    <p:animEffect transition="in" filter="wheel(1)">
                                      <p:cBhvr>
                                        <p:cTn id="117" dur="2000"/>
                                        <p:tgtEl>
                                          <p:spTgt spid="70"/>
                                        </p:tgtEl>
                                      </p:cBhvr>
                                    </p:animEffect>
                                  </p:childTnLst>
                                </p:cTn>
                              </p:par>
                            </p:childTnLst>
                          </p:cTn>
                        </p:par>
                      </p:childTnLst>
                    </p:cTn>
                  </p:par>
                  <p:par>
                    <p:cTn id="118" fill="hold">
                      <p:stCondLst>
                        <p:cond delay="indefinite"/>
                      </p:stCondLst>
                      <p:childTnLst>
                        <p:par>
                          <p:cTn id="119" fill="hold">
                            <p:stCondLst>
                              <p:cond delay="0"/>
                            </p:stCondLst>
                            <p:childTnLst>
                              <p:par>
                                <p:cTn id="120" presetID="21" presetClass="entr" presetSubtype="1" fill="hold" nodeType="clickEffect">
                                  <p:stCondLst>
                                    <p:cond delay="0"/>
                                  </p:stCondLst>
                                  <p:childTnLst>
                                    <p:set>
                                      <p:cBhvr>
                                        <p:cTn id="121" dur="1" fill="hold">
                                          <p:stCondLst>
                                            <p:cond delay="0"/>
                                          </p:stCondLst>
                                        </p:cTn>
                                        <p:tgtEl>
                                          <p:spTgt spid="56"/>
                                        </p:tgtEl>
                                        <p:attrNameLst>
                                          <p:attrName>style.visibility</p:attrName>
                                        </p:attrNameLst>
                                      </p:cBhvr>
                                      <p:to>
                                        <p:strVal val="visible"/>
                                      </p:to>
                                    </p:set>
                                    <p:animEffect transition="in" filter="wheel(1)">
                                      <p:cBhvr>
                                        <p:cTn id="122" dur="2000"/>
                                        <p:tgtEl>
                                          <p:spTgt spid="56"/>
                                        </p:tgtEl>
                                      </p:cBhvr>
                                    </p:animEffect>
                                  </p:childTnLst>
                                </p:cTn>
                              </p:par>
                            </p:childTnLst>
                          </p:cTn>
                        </p:par>
                      </p:childTnLst>
                    </p:cTn>
                  </p:par>
                  <p:par>
                    <p:cTn id="123" fill="hold">
                      <p:stCondLst>
                        <p:cond delay="indefinite"/>
                      </p:stCondLst>
                      <p:childTnLst>
                        <p:par>
                          <p:cTn id="124" fill="hold">
                            <p:stCondLst>
                              <p:cond delay="0"/>
                            </p:stCondLst>
                            <p:childTnLst>
                              <p:par>
                                <p:cTn id="125" presetID="21" presetClass="entr" presetSubtype="1" fill="hold" grpId="0" nodeType="clickEffect">
                                  <p:stCondLst>
                                    <p:cond delay="0"/>
                                  </p:stCondLst>
                                  <p:childTnLst>
                                    <p:set>
                                      <p:cBhvr>
                                        <p:cTn id="126" dur="1" fill="hold">
                                          <p:stCondLst>
                                            <p:cond delay="0"/>
                                          </p:stCondLst>
                                        </p:cTn>
                                        <p:tgtEl>
                                          <p:spTgt spid="67"/>
                                        </p:tgtEl>
                                        <p:attrNameLst>
                                          <p:attrName>style.visibility</p:attrName>
                                        </p:attrNameLst>
                                      </p:cBhvr>
                                      <p:to>
                                        <p:strVal val="visible"/>
                                      </p:to>
                                    </p:set>
                                    <p:animEffect transition="in" filter="wheel(1)">
                                      <p:cBhvr>
                                        <p:cTn id="127" dur="2000"/>
                                        <p:tgtEl>
                                          <p:spTgt spid="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4" grpId="0" animBg="1"/>
      <p:bldP spid="25" grpId="0" animBg="1"/>
      <p:bldP spid="26" grpId="0" animBg="1"/>
      <p:bldP spid="27" grpId="0" animBg="1"/>
      <p:bldP spid="28" grpId="0" animBg="1"/>
      <p:bldP spid="42" grpId="0" animBg="1"/>
      <p:bldP spid="43" grpId="0" animBg="1"/>
      <p:bldP spid="44" grpId="0" animBg="1"/>
      <p:bldP spid="66" grpId="0" animBg="1"/>
      <p:bldP spid="67" grpId="0" animBg="1"/>
      <p:bldP spid="70" grpId="0" animBg="1"/>
      <p:bldP spid="7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عنصر نائب للمحتوى 2"/>
          <p:cNvSpPr>
            <a:spLocks noGrp="1"/>
          </p:cNvSpPr>
          <p:nvPr>
            <p:ph idx="1"/>
          </p:nvPr>
        </p:nvSpPr>
        <p:spPr>
          <a:xfrm>
            <a:off x="457200" y="214313"/>
            <a:ext cx="8229600" cy="5911850"/>
          </a:xfrm>
        </p:spPr>
        <p:txBody>
          <a:bodyPr/>
          <a:lstStyle/>
          <a:p>
            <a:pPr eaLnBrk="1" hangingPunct="1"/>
            <a:r>
              <a:rPr lang="ar-SY" altLang="ar-SA" sz="2000" b="1" dirty="0" smtClean="0">
                <a:solidFill>
                  <a:srgbClr val="FF0000"/>
                </a:solidFill>
              </a:rPr>
              <a:t>أولاً-ولادة مفهوم القيمة:</a:t>
            </a:r>
            <a:endParaRPr lang="en-US" altLang="ar-SA" sz="2000" dirty="0" smtClean="0">
              <a:solidFill>
                <a:srgbClr val="FF0000"/>
              </a:solidFill>
            </a:endParaRPr>
          </a:p>
          <a:p>
            <a:pPr eaLnBrk="1" hangingPunct="1"/>
            <a:r>
              <a:rPr lang="ar-SY" altLang="ar-SA" sz="1800" dirty="0" smtClean="0">
                <a:solidFill>
                  <a:srgbClr val="7030A0"/>
                </a:solidFill>
              </a:rPr>
              <a:t>يرجع لليونان إلى </a:t>
            </a:r>
            <a:r>
              <a:rPr lang="ar-SY" altLang="ar-SA" sz="1800" dirty="0" err="1" smtClean="0">
                <a:solidFill>
                  <a:srgbClr val="7030A0"/>
                </a:solidFill>
              </a:rPr>
              <a:t>السوفسطائيين</a:t>
            </a:r>
            <a:r>
              <a:rPr lang="ar-SY" altLang="ar-SA" sz="1800" dirty="0" smtClean="0">
                <a:solidFill>
                  <a:srgbClr val="7030A0"/>
                </a:solidFill>
              </a:rPr>
              <a:t> وسقراط، </a:t>
            </a:r>
            <a:r>
              <a:rPr lang="ar-SY" altLang="ar-SA" sz="1800" dirty="0" err="1" smtClean="0">
                <a:solidFill>
                  <a:srgbClr val="7030A0"/>
                </a:solidFill>
              </a:rPr>
              <a:t>إرتبطاً</a:t>
            </a:r>
            <a:r>
              <a:rPr lang="ar-SY" altLang="ar-SA" sz="1800" dirty="0" smtClean="0">
                <a:solidFill>
                  <a:srgbClr val="7030A0"/>
                </a:solidFill>
              </a:rPr>
              <a:t> بظهور علم الأخلاق الذي وجّه إليه سقراط الجهد الأكبر من فلسفته العمليّة.</a:t>
            </a:r>
            <a:endParaRPr lang="en-US" altLang="ar-SA" sz="1800" dirty="0" smtClean="0">
              <a:solidFill>
                <a:srgbClr val="7030A0"/>
              </a:solidFill>
            </a:endParaRPr>
          </a:p>
          <a:p>
            <a:pPr eaLnBrk="1" hangingPunct="1"/>
            <a:r>
              <a:rPr lang="ar-SY" altLang="ar-SA" sz="1800" b="1" dirty="0" smtClean="0">
                <a:solidFill>
                  <a:srgbClr val="7030A0"/>
                </a:solidFill>
              </a:rPr>
              <a:t>إنكار القيم عند </a:t>
            </a:r>
            <a:r>
              <a:rPr lang="ar-SY" altLang="ar-SA" sz="1800" b="1" dirty="0" err="1" smtClean="0">
                <a:solidFill>
                  <a:srgbClr val="7030A0"/>
                </a:solidFill>
              </a:rPr>
              <a:t>السوفسطائيّين</a:t>
            </a:r>
            <a:r>
              <a:rPr lang="ar-SY" altLang="ar-SA" sz="1800" b="1" dirty="0" smtClean="0">
                <a:solidFill>
                  <a:srgbClr val="7030A0"/>
                </a:solidFill>
              </a:rPr>
              <a:t>:</a:t>
            </a:r>
            <a:endParaRPr lang="en-US" altLang="ar-SA" sz="1800" dirty="0" smtClean="0">
              <a:solidFill>
                <a:srgbClr val="7030A0"/>
              </a:solidFill>
            </a:endParaRPr>
          </a:p>
          <a:p>
            <a:pPr eaLnBrk="1" hangingPunct="1"/>
            <a:r>
              <a:rPr lang="ar-SY" altLang="ar-SA" sz="1800" b="1" dirty="0" err="1" smtClean="0">
                <a:solidFill>
                  <a:srgbClr val="7030A0"/>
                </a:solidFill>
              </a:rPr>
              <a:t>بروتاغوراس</a:t>
            </a:r>
            <a:r>
              <a:rPr lang="ar-SY" altLang="ar-SA" sz="1800" dirty="0" smtClean="0">
                <a:solidFill>
                  <a:srgbClr val="7030A0"/>
                </a:solidFill>
              </a:rPr>
              <a:t>، رائدُ </a:t>
            </a:r>
            <a:r>
              <a:rPr lang="ar-SY" altLang="ar-SA" sz="1800" dirty="0" err="1" smtClean="0">
                <a:solidFill>
                  <a:srgbClr val="7030A0"/>
                </a:solidFill>
              </a:rPr>
              <a:t>السوفسطائيّة</a:t>
            </a:r>
            <a:r>
              <a:rPr lang="ar-SY" altLang="ar-SA" sz="1800" dirty="0" smtClean="0">
                <a:solidFill>
                  <a:srgbClr val="7030A0"/>
                </a:solidFill>
              </a:rPr>
              <a:t>، يرى أن «الإنسان هو مقياس الأشياءِ جميعاً، مقياس ما يوجد وما لا يوجد»، لا وجود لحقيقة </a:t>
            </a:r>
            <a:r>
              <a:rPr lang="ar-SY" altLang="ar-SA" sz="1800" b="1" dirty="0" smtClean="0">
                <a:solidFill>
                  <a:srgbClr val="7030A0"/>
                </a:solidFill>
              </a:rPr>
              <a:t>موضوعيّة</a:t>
            </a:r>
            <a:r>
              <a:rPr lang="ar-SY" altLang="ar-SA" sz="1800" dirty="0" smtClean="0">
                <a:solidFill>
                  <a:srgbClr val="7030A0"/>
                </a:solidFill>
              </a:rPr>
              <a:t> مستقلّة عن الفرد وظروفه، مصدر الحقائق هو الإحساسات </a:t>
            </a:r>
            <a:r>
              <a:rPr lang="ar-SY" altLang="ar-SA" sz="1800" b="1" dirty="0" smtClean="0">
                <a:solidFill>
                  <a:srgbClr val="7030A0"/>
                </a:solidFill>
              </a:rPr>
              <a:t>الفرديّة</a:t>
            </a:r>
            <a:r>
              <a:rPr lang="ar-SY" altLang="ar-SA" sz="1800" dirty="0" smtClean="0">
                <a:solidFill>
                  <a:srgbClr val="7030A0"/>
                </a:solidFill>
              </a:rPr>
              <a:t> والانطباعاتُ </a:t>
            </a:r>
            <a:r>
              <a:rPr lang="ar-SY" altLang="ar-SA" sz="1800" b="1" dirty="0" smtClean="0">
                <a:solidFill>
                  <a:srgbClr val="7030A0"/>
                </a:solidFill>
              </a:rPr>
              <a:t>الذاتيّة</a:t>
            </a:r>
            <a:r>
              <a:rPr lang="ar-SY" altLang="ar-SA" sz="1800" dirty="0" smtClean="0">
                <a:solidFill>
                  <a:srgbClr val="7030A0"/>
                </a:solidFill>
              </a:rPr>
              <a:t>، وهي متعدّدة ومتغيّرة بتعدّد الأفراد وظروفهم، ومن ثَمَّ فلا وجود لحقّ في ذاته أو باطل في ذاته.</a:t>
            </a:r>
            <a:endParaRPr lang="en-US" altLang="ar-SA" sz="1800" dirty="0" smtClean="0">
              <a:solidFill>
                <a:srgbClr val="7030A0"/>
              </a:solidFill>
            </a:endParaRPr>
          </a:p>
          <a:p>
            <a:pPr eaLnBrk="1" hangingPunct="1"/>
            <a:r>
              <a:rPr lang="ar-SY" altLang="ar-SA" sz="1800" dirty="0" err="1" smtClean="0">
                <a:solidFill>
                  <a:srgbClr val="FF0000"/>
                </a:solidFill>
              </a:rPr>
              <a:t>براتاغوراس</a:t>
            </a:r>
            <a:r>
              <a:rPr lang="ar-SY" altLang="ar-SA" sz="1800" dirty="0" smtClean="0">
                <a:solidFill>
                  <a:srgbClr val="FF0000"/>
                </a:solidFill>
              </a:rPr>
              <a:t> </a:t>
            </a:r>
            <a:r>
              <a:rPr lang="ar-SY" altLang="ar-SA" sz="1800" dirty="0" smtClean="0">
                <a:solidFill>
                  <a:srgbClr val="7030A0"/>
                </a:solidFill>
              </a:rPr>
              <a:t>أعتبر </a:t>
            </a:r>
            <a:r>
              <a:rPr lang="ar-SY" altLang="ar-SA" sz="1800" dirty="0" smtClean="0">
                <a:solidFill>
                  <a:srgbClr val="FF00FF"/>
                </a:solidFill>
              </a:rPr>
              <a:t>"</a:t>
            </a:r>
            <a:r>
              <a:rPr lang="ar-SY" altLang="ar-SA" sz="1800" b="1" dirty="0" smtClean="0">
                <a:solidFill>
                  <a:srgbClr val="FF00FF"/>
                </a:solidFill>
              </a:rPr>
              <a:t>الإنسان</a:t>
            </a:r>
            <a:r>
              <a:rPr lang="ar-SY" altLang="ar-SA" sz="1800" dirty="0" smtClean="0">
                <a:solidFill>
                  <a:srgbClr val="FF00FF"/>
                </a:solidFill>
              </a:rPr>
              <a:t> </a:t>
            </a:r>
            <a:r>
              <a:rPr lang="ar-SY" altLang="ar-SA" sz="1800" b="1" dirty="0" smtClean="0">
                <a:solidFill>
                  <a:srgbClr val="FF00FF"/>
                </a:solidFill>
              </a:rPr>
              <a:t>المقياس</a:t>
            </a:r>
            <a:r>
              <a:rPr lang="ar-SY" altLang="ar-SA" sz="1800" dirty="0" smtClean="0">
                <a:solidFill>
                  <a:srgbClr val="FF00FF"/>
                </a:solidFill>
              </a:rPr>
              <a:t>" </a:t>
            </a:r>
            <a:r>
              <a:rPr lang="ar-SY" altLang="ar-SA" sz="1800" dirty="0" smtClean="0">
                <a:solidFill>
                  <a:srgbClr val="7030A0"/>
                </a:solidFill>
              </a:rPr>
              <a:t>نظريّةٌ معرفيّةٌ في الدرجة الأولى، قام </a:t>
            </a:r>
            <a:r>
              <a:rPr lang="ar-SY" altLang="ar-SA" sz="1800" dirty="0" err="1" smtClean="0">
                <a:solidFill>
                  <a:srgbClr val="7030A0"/>
                </a:solidFill>
              </a:rPr>
              <a:t>السوفسطائيّون</a:t>
            </a:r>
            <a:r>
              <a:rPr lang="ar-SY" altLang="ar-SA" sz="1800" dirty="0" smtClean="0">
                <a:solidFill>
                  <a:srgbClr val="7030A0"/>
                </a:solidFill>
              </a:rPr>
              <a:t> اللاحقون به بتوسيع نطاقها لتشملَ </a:t>
            </a:r>
            <a:r>
              <a:rPr lang="ar-SY" altLang="ar-SA" sz="1800" b="1" dirty="0" smtClean="0">
                <a:solidFill>
                  <a:srgbClr val="7030A0"/>
                </a:solidFill>
              </a:rPr>
              <a:t>الأخلاق</a:t>
            </a:r>
            <a:r>
              <a:rPr lang="ar-SY" altLang="ar-SA" sz="1800" dirty="0" smtClean="0">
                <a:solidFill>
                  <a:srgbClr val="7030A0"/>
                </a:solidFill>
              </a:rPr>
              <a:t>، فأصبح الفردُ مقياسَ </a:t>
            </a:r>
            <a:r>
              <a:rPr lang="ar-SY" altLang="ar-SA" sz="1800" b="1" dirty="0" smtClean="0">
                <a:solidFill>
                  <a:srgbClr val="7030A0"/>
                </a:solidFill>
              </a:rPr>
              <a:t>الخير والشرّ</a:t>
            </a:r>
            <a:r>
              <a:rPr lang="ar-SY" altLang="ar-SA" sz="1800" dirty="0" smtClean="0">
                <a:solidFill>
                  <a:srgbClr val="7030A0"/>
                </a:solidFill>
              </a:rPr>
              <a:t> كما هو مقياس الصواب والغلط، الحقائقُ نسبيّةً ومتغيّرة فكذلك </a:t>
            </a:r>
            <a:r>
              <a:rPr lang="ar-SY" altLang="ar-SA" sz="1800" b="1" dirty="0" smtClean="0">
                <a:solidFill>
                  <a:srgbClr val="7030A0"/>
                </a:solidFill>
              </a:rPr>
              <a:t>القيم والمبادئ</a:t>
            </a:r>
            <a:r>
              <a:rPr lang="ar-SY" altLang="ar-SA" sz="1800" dirty="0" smtClean="0">
                <a:solidFill>
                  <a:srgbClr val="7030A0"/>
                </a:solidFill>
              </a:rPr>
              <a:t> نسبيّةٌ ومتغيّرة، وقابلة </a:t>
            </a:r>
            <a:r>
              <a:rPr lang="ar-SY" altLang="ar-SA" sz="1800" b="1" dirty="0" smtClean="0">
                <a:solidFill>
                  <a:srgbClr val="7030A0"/>
                </a:solidFill>
              </a:rPr>
              <a:t>للاختلاف</a:t>
            </a:r>
            <a:r>
              <a:rPr lang="ar-SY" altLang="ar-SA" sz="1800" dirty="0" smtClean="0">
                <a:solidFill>
                  <a:srgbClr val="7030A0"/>
                </a:solidFill>
              </a:rPr>
              <a:t>.</a:t>
            </a:r>
            <a:endParaRPr lang="en-US" altLang="ar-SA" sz="1800" dirty="0" smtClean="0">
              <a:solidFill>
                <a:srgbClr val="7030A0"/>
              </a:solidFill>
            </a:endParaRPr>
          </a:p>
          <a:p>
            <a:pPr eaLnBrk="1" hangingPunct="1"/>
            <a:r>
              <a:rPr lang="ar-SY" altLang="ar-SA" sz="1800" b="1" dirty="0" smtClean="0">
                <a:solidFill>
                  <a:srgbClr val="7030A0"/>
                </a:solidFill>
              </a:rPr>
              <a:t>القيمة المطلقة عند سقراط:</a:t>
            </a:r>
            <a:endParaRPr lang="en-US" altLang="ar-SA" sz="1800" dirty="0" smtClean="0">
              <a:solidFill>
                <a:srgbClr val="7030A0"/>
              </a:solidFill>
            </a:endParaRPr>
          </a:p>
          <a:p>
            <a:pPr eaLnBrk="1" hangingPunct="1"/>
            <a:r>
              <a:rPr lang="ar-SY" altLang="ar-SA" sz="1800" dirty="0" smtClean="0">
                <a:solidFill>
                  <a:srgbClr val="FF00FF"/>
                </a:solidFill>
              </a:rPr>
              <a:t>واجهه سقراط أفكار </a:t>
            </a:r>
            <a:r>
              <a:rPr lang="ar-SY" altLang="ar-SA" sz="1800" dirty="0" err="1" smtClean="0">
                <a:solidFill>
                  <a:srgbClr val="FF00FF"/>
                </a:solidFill>
              </a:rPr>
              <a:t>السفسطائين</a:t>
            </a:r>
            <a:r>
              <a:rPr lang="ar-SY" altLang="ar-SA" sz="1800" dirty="0" smtClean="0">
                <a:solidFill>
                  <a:srgbClr val="FF00FF"/>
                </a:solidFill>
              </a:rPr>
              <a:t> </a:t>
            </a:r>
            <a:r>
              <a:rPr lang="ar-SY" altLang="ar-SA" sz="1800" b="1" dirty="0" smtClean="0">
                <a:solidFill>
                  <a:srgbClr val="7030A0"/>
                </a:solidFill>
              </a:rPr>
              <a:t>مجال المعرفة</a:t>
            </a:r>
            <a:r>
              <a:rPr lang="ar-SY" altLang="ar-SA" sz="1800" dirty="0" smtClean="0">
                <a:solidFill>
                  <a:srgbClr val="7030A0"/>
                </a:solidFill>
              </a:rPr>
              <a:t>، </a:t>
            </a:r>
            <a:r>
              <a:rPr lang="ar-SY" altLang="ar-SA" sz="1800" dirty="0" err="1" smtClean="0">
                <a:solidFill>
                  <a:srgbClr val="7030A0"/>
                </a:solidFill>
              </a:rPr>
              <a:t>ليواجهها</a:t>
            </a:r>
            <a:r>
              <a:rPr lang="ar-SY" altLang="ar-SA" sz="1800" dirty="0" smtClean="0">
                <a:solidFill>
                  <a:srgbClr val="7030A0"/>
                </a:solidFill>
              </a:rPr>
              <a:t> في مجال الأخلاق  فقام بالفصل بين موضوعات </a:t>
            </a:r>
            <a:r>
              <a:rPr lang="ar-SY" altLang="ar-SA" sz="1800" b="1" dirty="0" smtClean="0">
                <a:solidFill>
                  <a:srgbClr val="7030A0"/>
                </a:solidFill>
              </a:rPr>
              <a:t>العقل</a:t>
            </a:r>
            <a:r>
              <a:rPr lang="ar-SY" altLang="ar-SA" sz="1800" dirty="0" smtClean="0">
                <a:solidFill>
                  <a:srgbClr val="7030A0"/>
                </a:solidFill>
              </a:rPr>
              <a:t> وموضوعات </a:t>
            </a:r>
            <a:r>
              <a:rPr lang="ar-SY" altLang="ar-SA" sz="1800" b="1" dirty="0" smtClean="0">
                <a:solidFill>
                  <a:srgbClr val="7030A0"/>
                </a:solidFill>
              </a:rPr>
              <a:t>الحسِّ</a:t>
            </a:r>
            <a:r>
              <a:rPr lang="ar-SY" altLang="ar-SA" sz="1800" dirty="0" smtClean="0">
                <a:solidFill>
                  <a:srgbClr val="7030A0"/>
                </a:solidFill>
              </a:rPr>
              <a:t>، حلل الألفاظ وحدد معانيها، توصّلَ إلى </a:t>
            </a:r>
            <a:r>
              <a:rPr lang="ar-SY" altLang="ar-SA" sz="1800" b="1" dirty="0" smtClean="0">
                <a:solidFill>
                  <a:srgbClr val="7030A0"/>
                </a:solidFill>
              </a:rPr>
              <a:t>المبادئ الثابتة</a:t>
            </a:r>
            <a:r>
              <a:rPr lang="ar-SY" altLang="ar-SA" sz="1800" dirty="0" smtClean="0">
                <a:solidFill>
                  <a:srgbClr val="7030A0"/>
                </a:solidFill>
              </a:rPr>
              <a:t> التي تقوم وراء الحواس ولا تُدرك إلا بالعقل، وهي حقائقُ </a:t>
            </a:r>
            <a:r>
              <a:rPr lang="ar-SY" altLang="ar-SA" sz="1800" b="1" dirty="0" smtClean="0">
                <a:solidFill>
                  <a:srgbClr val="7030A0"/>
                </a:solidFill>
              </a:rPr>
              <a:t>ثابتةٌ ومطلقةٌ</a:t>
            </a:r>
            <a:r>
              <a:rPr lang="ar-SY" altLang="ar-SA" sz="1800" dirty="0" smtClean="0">
                <a:solidFill>
                  <a:srgbClr val="7030A0"/>
                </a:solidFill>
              </a:rPr>
              <a:t>، لا تختلف عليها العقول.</a:t>
            </a:r>
            <a:endParaRPr lang="en-US" altLang="ar-SA" sz="1800" dirty="0" smtClean="0">
              <a:solidFill>
                <a:srgbClr val="7030A0"/>
              </a:solidFill>
            </a:endParaRPr>
          </a:p>
          <a:p>
            <a:pPr eaLnBrk="1" hangingPunct="1"/>
            <a:r>
              <a:rPr lang="ar-SY" altLang="ar-SA" sz="1800" dirty="0" smtClean="0">
                <a:solidFill>
                  <a:srgbClr val="7030A0"/>
                </a:solidFill>
              </a:rPr>
              <a:t>طبّق سقراط نظريّته هذه في مجال </a:t>
            </a:r>
            <a:r>
              <a:rPr lang="ar-SY" altLang="ar-SA" sz="1800" b="1" dirty="0" smtClean="0">
                <a:solidFill>
                  <a:srgbClr val="7030A0"/>
                </a:solidFill>
              </a:rPr>
              <a:t>الأخلاق</a:t>
            </a:r>
            <a:r>
              <a:rPr lang="ar-SY" altLang="ar-SA" sz="1800" dirty="0" smtClean="0">
                <a:solidFill>
                  <a:srgbClr val="7030A0"/>
                </a:solidFill>
              </a:rPr>
              <a:t>، ساعياً إلى معرفة </a:t>
            </a:r>
            <a:r>
              <a:rPr lang="ar-SY" altLang="ar-SA" sz="1800" b="1" dirty="0" smtClean="0">
                <a:solidFill>
                  <a:srgbClr val="7030A0"/>
                </a:solidFill>
              </a:rPr>
              <a:t>المعاني الأخلاقيّة العامّة</a:t>
            </a:r>
            <a:r>
              <a:rPr lang="ar-SY" altLang="ar-SA" sz="1800" dirty="0" smtClean="0">
                <a:solidFill>
                  <a:srgbClr val="7030A0"/>
                </a:solidFill>
              </a:rPr>
              <a:t> التي تَصْدُق في جميع الأحوال، وإلى تحديد التعريفات الدقيقة للصفات الأخلاقيّة، كالعدالة والعفّة والشجاعة... إلخ، ليتوصّل من بعدها إلى </a:t>
            </a:r>
            <a:r>
              <a:rPr lang="ar-SY" altLang="ar-SA" sz="1800" b="1" dirty="0" smtClean="0">
                <a:solidFill>
                  <a:srgbClr val="7030A0"/>
                </a:solidFill>
              </a:rPr>
              <a:t>الماهيَّة</a:t>
            </a:r>
            <a:r>
              <a:rPr lang="ar-SY" altLang="ar-SA" sz="1800" dirty="0" smtClean="0">
                <a:solidFill>
                  <a:srgbClr val="7030A0"/>
                </a:solidFill>
              </a:rPr>
              <a:t> في مجال الأخلاق، بمعنى أنَّها تلك القيمة التي يتوجه نحوها السلوك الإنسانيّ </a:t>
            </a:r>
            <a:r>
              <a:rPr lang="ar-SY" altLang="ar-SA" sz="1800" b="1" dirty="0" smtClean="0">
                <a:solidFill>
                  <a:srgbClr val="7030A0"/>
                </a:solidFill>
              </a:rPr>
              <a:t>كغاية قصوى غير قابلة للتغيّر أو التبدّل</a:t>
            </a:r>
            <a:r>
              <a:rPr lang="ar-SY" altLang="ar-SA" sz="1800" dirty="0" smtClean="0">
                <a:solidFill>
                  <a:srgbClr val="7030A0"/>
                </a:solidFill>
              </a:rPr>
              <a:t>.</a:t>
            </a:r>
          </a:p>
        </p:txBody>
      </p:sp>
      <p:sp>
        <p:nvSpPr>
          <p:cNvPr id="3" name="عنصر نائب للتاريخ 2"/>
          <p:cNvSpPr>
            <a:spLocks noGrp="1"/>
          </p:cNvSpPr>
          <p:nvPr>
            <p:ph type="dt" sz="quarter" idx="10"/>
          </p:nvPr>
        </p:nvSpPr>
        <p:spPr/>
        <p:txBody>
          <a:bodyPr/>
          <a:lstStyle/>
          <a:p>
            <a:pPr>
              <a:defRPr/>
            </a:pPr>
            <a:fld id="{37B53B20-172B-42ED-B409-B9F460D5C621}"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dirty="0">
                <a:solidFill>
                  <a:srgbClr val="FF6600"/>
                </a:solidFill>
              </a:rPr>
              <a:t>المنصة التربوية السورية </a:t>
            </a:r>
          </a:p>
        </p:txBody>
      </p:sp>
      <p:sp>
        <p:nvSpPr>
          <p:cNvPr id="16389"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43D52B2A-FF68-497A-9275-3D94E0E7A28E}" type="slidenum">
              <a:rPr lang="ar-SY" altLang="ar-SA" sz="1200" smtClean="0">
                <a:solidFill>
                  <a:srgbClr val="898989"/>
                </a:solidFill>
              </a:rPr>
              <a:pPr algn="l">
                <a:spcBef>
                  <a:spcPct val="0"/>
                </a:spcBef>
                <a:buFontTx/>
                <a:buNone/>
              </a:pPr>
              <a:t>13</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Effect transition="in" filter="circle(in)">
                                      <p:cBhvr>
                                        <p:cTn id="7" dur="2000"/>
                                        <p:tgtEl>
                                          <p:spTgt spid="163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6386">
                                            <p:txEl>
                                              <p:pRg st="1" end="1"/>
                                            </p:txEl>
                                          </p:spTgt>
                                        </p:tgtEl>
                                        <p:attrNameLst>
                                          <p:attrName>style.visibility</p:attrName>
                                        </p:attrNameLst>
                                      </p:cBhvr>
                                      <p:to>
                                        <p:strVal val="visible"/>
                                      </p:to>
                                    </p:set>
                                    <p:animEffect transition="in" filter="circle(in)">
                                      <p:cBhvr>
                                        <p:cTn id="12" dur="2000"/>
                                        <p:tgtEl>
                                          <p:spTgt spid="163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6386">
                                            <p:txEl>
                                              <p:pRg st="2" end="2"/>
                                            </p:txEl>
                                          </p:spTgt>
                                        </p:tgtEl>
                                        <p:attrNameLst>
                                          <p:attrName>style.visibility</p:attrName>
                                        </p:attrNameLst>
                                      </p:cBhvr>
                                      <p:to>
                                        <p:strVal val="visible"/>
                                      </p:to>
                                    </p:set>
                                    <p:animEffect transition="in" filter="circle(in)">
                                      <p:cBhvr>
                                        <p:cTn id="17" dur="2000"/>
                                        <p:tgtEl>
                                          <p:spTgt spid="163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6386">
                                            <p:txEl>
                                              <p:pRg st="3" end="3"/>
                                            </p:txEl>
                                          </p:spTgt>
                                        </p:tgtEl>
                                        <p:attrNameLst>
                                          <p:attrName>style.visibility</p:attrName>
                                        </p:attrNameLst>
                                      </p:cBhvr>
                                      <p:to>
                                        <p:strVal val="visible"/>
                                      </p:to>
                                    </p:set>
                                    <p:animEffect transition="in" filter="circle(in)">
                                      <p:cBhvr>
                                        <p:cTn id="22" dur="2000"/>
                                        <p:tgtEl>
                                          <p:spTgt spid="1638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6386">
                                            <p:txEl>
                                              <p:pRg st="4" end="4"/>
                                            </p:txEl>
                                          </p:spTgt>
                                        </p:tgtEl>
                                        <p:attrNameLst>
                                          <p:attrName>style.visibility</p:attrName>
                                        </p:attrNameLst>
                                      </p:cBhvr>
                                      <p:to>
                                        <p:strVal val="visible"/>
                                      </p:to>
                                    </p:set>
                                    <p:animEffect transition="in" filter="circle(in)">
                                      <p:cBhvr>
                                        <p:cTn id="27" dur="2000"/>
                                        <p:tgtEl>
                                          <p:spTgt spid="1638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6386">
                                            <p:txEl>
                                              <p:pRg st="5" end="5"/>
                                            </p:txEl>
                                          </p:spTgt>
                                        </p:tgtEl>
                                        <p:attrNameLst>
                                          <p:attrName>style.visibility</p:attrName>
                                        </p:attrNameLst>
                                      </p:cBhvr>
                                      <p:to>
                                        <p:strVal val="visible"/>
                                      </p:to>
                                    </p:set>
                                    <p:animEffect transition="in" filter="circle(in)">
                                      <p:cBhvr>
                                        <p:cTn id="32" dur="2000"/>
                                        <p:tgtEl>
                                          <p:spTgt spid="1638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6386">
                                            <p:txEl>
                                              <p:pRg st="6" end="6"/>
                                            </p:txEl>
                                          </p:spTgt>
                                        </p:tgtEl>
                                        <p:attrNameLst>
                                          <p:attrName>style.visibility</p:attrName>
                                        </p:attrNameLst>
                                      </p:cBhvr>
                                      <p:to>
                                        <p:strVal val="visible"/>
                                      </p:to>
                                    </p:set>
                                    <p:animEffect transition="in" filter="circle(in)">
                                      <p:cBhvr>
                                        <p:cTn id="37" dur="2000"/>
                                        <p:tgtEl>
                                          <p:spTgt spid="1638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6386">
                                            <p:txEl>
                                              <p:pRg st="7" end="7"/>
                                            </p:txEl>
                                          </p:spTgt>
                                        </p:tgtEl>
                                        <p:attrNameLst>
                                          <p:attrName>style.visibility</p:attrName>
                                        </p:attrNameLst>
                                      </p:cBhvr>
                                      <p:to>
                                        <p:strVal val="visible"/>
                                      </p:to>
                                    </p:set>
                                    <p:animEffect transition="in" filter="circle(in)">
                                      <p:cBhvr>
                                        <p:cTn id="42" dur="2000"/>
                                        <p:tgtEl>
                                          <p:spTgt spid="1638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عنصر نائب للمحتوى 2"/>
          <p:cNvSpPr>
            <a:spLocks noGrp="1"/>
          </p:cNvSpPr>
          <p:nvPr>
            <p:ph idx="1"/>
          </p:nvPr>
        </p:nvSpPr>
        <p:spPr>
          <a:xfrm>
            <a:off x="457200" y="357188"/>
            <a:ext cx="8229600" cy="5768975"/>
          </a:xfrm>
        </p:spPr>
        <p:txBody>
          <a:bodyPr/>
          <a:lstStyle/>
          <a:p>
            <a:pPr eaLnBrk="1" hangingPunct="1"/>
            <a:r>
              <a:rPr lang="ar-SY" altLang="ar-SA" sz="2000" b="1" dirty="0" smtClean="0">
                <a:solidFill>
                  <a:srgbClr val="C00000"/>
                </a:solidFill>
              </a:rPr>
              <a:t>ثانياً- ثالوث القيم عند أفلاطون:</a:t>
            </a:r>
            <a:endParaRPr lang="en-US" altLang="ar-SA" sz="2000" dirty="0" smtClean="0">
              <a:solidFill>
                <a:srgbClr val="C00000"/>
              </a:solidFill>
            </a:endParaRPr>
          </a:p>
          <a:p>
            <a:pPr eaLnBrk="1" hangingPunct="1"/>
            <a:r>
              <a:rPr lang="ar-SY" altLang="ar-SA" sz="2000" dirty="0" smtClean="0">
                <a:solidFill>
                  <a:srgbClr val="7030A0"/>
                </a:solidFill>
              </a:rPr>
              <a:t>أفلاطون  قام بالبحثَ عن </a:t>
            </a:r>
            <a:r>
              <a:rPr lang="ar-SY" altLang="ar-SA" sz="2000" b="1" dirty="0" smtClean="0">
                <a:solidFill>
                  <a:srgbClr val="7030A0"/>
                </a:solidFill>
              </a:rPr>
              <a:t>المبادئ الثابتة</a:t>
            </a:r>
            <a:r>
              <a:rPr lang="ar-SY" altLang="ar-SA" sz="2000" dirty="0" smtClean="0">
                <a:solidFill>
                  <a:srgbClr val="7030A0"/>
                </a:solidFill>
              </a:rPr>
              <a:t> التي تقف وراءَ المعرفة والسلوك، وتعملُ على </a:t>
            </a:r>
            <a:r>
              <a:rPr lang="ar-SY" altLang="ar-SA" sz="2000" b="1" dirty="0" smtClean="0">
                <a:solidFill>
                  <a:srgbClr val="7030A0"/>
                </a:solidFill>
              </a:rPr>
              <a:t>توجيههما</a:t>
            </a:r>
            <a:r>
              <a:rPr lang="ar-SY" altLang="ar-SA" sz="2000" dirty="0" smtClean="0">
                <a:solidFill>
                  <a:srgbClr val="7030A0"/>
                </a:solidFill>
              </a:rPr>
              <a:t>، فقد </a:t>
            </a:r>
            <a:r>
              <a:rPr lang="ar-SY" altLang="ar-SA" sz="2000" b="1" dirty="0" smtClean="0">
                <a:solidFill>
                  <a:srgbClr val="7030A0"/>
                </a:solidFill>
              </a:rPr>
              <a:t>فصَلها تماما عن عالم الحس والمادّة</a:t>
            </a:r>
            <a:r>
              <a:rPr lang="ar-SY" altLang="ar-SA" sz="2000" dirty="0" smtClean="0">
                <a:solidFill>
                  <a:srgbClr val="7030A0"/>
                </a:solidFill>
              </a:rPr>
              <a:t>، وجعلها </a:t>
            </a:r>
            <a:r>
              <a:rPr lang="ar-SY" altLang="ar-SA" sz="2000" b="1" dirty="0" smtClean="0">
                <a:solidFill>
                  <a:srgbClr val="7030A0"/>
                </a:solidFill>
              </a:rPr>
              <a:t>ماهيّاتٍ </a:t>
            </a:r>
            <a:r>
              <a:rPr lang="ar-SY" altLang="ar-SA" sz="2000" b="1" dirty="0" err="1" smtClean="0">
                <a:solidFill>
                  <a:srgbClr val="7030A0"/>
                </a:solidFill>
              </a:rPr>
              <a:t>أومبادئ</a:t>
            </a:r>
            <a:r>
              <a:rPr lang="ar-SY" altLang="ar-SA" sz="2000" dirty="0" smtClean="0">
                <a:solidFill>
                  <a:srgbClr val="7030A0"/>
                </a:solidFill>
              </a:rPr>
              <a:t> ثابتةً قائمة بذاتها في عالم أطلق عليه اسم "</a:t>
            </a:r>
            <a:r>
              <a:rPr lang="ar-SY" altLang="ar-SA" sz="2000" b="1" dirty="0" smtClean="0">
                <a:solidFill>
                  <a:srgbClr val="7030A0"/>
                </a:solidFill>
              </a:rPr>
              <a:t>عالم</a:t>
            </a:r>
            <a:r>
              <a:rPr lang="ar-SY" altLang="ar-SA" sz="2000" dirty="0" smtClean="0">
                <a:solidFill>
                  <a:srgbClr val="7030A0"/>
                </a:solidFill>
              </a:rPr>
              <a:t> </a:t>
            </a:r>
            <a:r>
              <a:rPr lang="ar-SY" altLang="ar-SA" sz="2000" b="1" dirty="0" smtClean="0">
                <a:solidFill>
                  <a:srgbClr val="7030A0"/>
                </a:solidFill>
              </a:rPr>
              <a:t>المُثُل</a:t>
            </a:r>
            <a:r>
              <a:rPr lang="ar-SY" altLang="ar-SA" sz="2000" dirty="0" smtClean="0">
                <a:solidFill>
                  <a:srgbClr val="7030A0"/>
                </a:solidFill>
              </a:rPr>
              <a:t>". ولكي يضمنَ أفلاطون ثباتَ هذه المبادئ ورسوخها، </a:t>
            </a:r>
            <a:endParaRPr lang="en-US" altLang="ar-SA" sz="2000" dirty="0" smtClean="0">
              <a:solidFill>
                <a:srgbClr val="7030A0"/>
              </a:solidFill>
            </a:endParaRPr>
          </a:p>
          <a:p>
            <a:pPr eaLnBrk="1" hangingPunct="1"/>
            <a:r>
              <a:rPr lang="ar-SY" altLang="ar-SA" sz="2000" dirty="0" smtClean="0">
                <a:solidFill>
                  <a:srgbClr val="7030A0"/>
                </a:solidFill>
              </a:rPr>
              <a:t>أنّ </a:t>
            </a:r>
            <a:r>
              <a:rPr lang="ar-SY" altLang="ar-SA" sz="2000" b="1" dirty="0" smtClean="0">
                <a:solidFill>
                  <a:srgbClr val="7030A0"/>
                </a:solidFill>
              </a:rPr>
              <a:t>الوجود الحقيقيَّ</a:t>
            </a:r>
            <a:r>
              <a:rPr lang="ar-SY" altLang="ar-SA" sz="2000" dirty="0" smtClean="0">
                <a:solidFill>
                  <a:srgbClr val="7030A0"/>
                </a:solidFill>
              </a:rPr>
              <a:t> هو وجود المُثُل، وأنّ الأشياء الموجودة في العالم الماديّ المحسوس ليست سوى </a:t>
            </a:r>
            <a:r>
              <a:rPr lang="ar-SY" altLang="ar-SA" sz="2000" b="1" dirty="0" smtClean="0">
                <a:solidFill>
                  <a:srgbClr val="7030A0"/>
                </a:solidFill>
              </a:rPr>
              <a:t>نسخ</a:t>
            </a:r>
            <a:r>
              <a:rPr lang="ar-SY" altLang="ar-SA" sz="2000" dirty="0" smtClean="0">
                <a:solidFill>
                  <a:srgbClr val="7030A0"/>
                </a:solidFill>
              </a:rPr>
              <a:t> عن المُثُل الموجودة في عالمها المستقل، ولكنَّ المُثُل ليست متساويةً في الوجود، بل </a:t>
            </a:r>
            <a:r>
              <a:rPr lang="ar-SY" altLang="ar-SA" sz="2000" b="1" dirty="0" smtClean="0">
                <a:solidFill>
                  <a:srgbClr val="7030A0"/>
                </a:solidFill>
              </a:rPr>
              <a:t>متفاوتةً</a:t>
            </a:r>
            <a:r>
              <a:rPr lang="ar-SY" altLang="ar-SA" sz="2000" dirty="0" smtClean="0">
                <a:solidFill>
                  <a:srgbClr val="7030A0"/>
                </a:solidFill>
              </a:rPr>
              <a:t> في الترتيب </a:t>
            </a:r>
            <a:r>
              <a:rPr lang="ar-SY" altLang="ar-SA" sz="2000" b="1" dirty="0" smtClean="0">
                <a:solidFill>
                  <a:srgbClr val="7030A0"/>
                </a:solidFill>
              </a:rPr>
              <a:t>ومتسلسلةً</a:t>
            </a:r>
            <a:r>
              <a:rPr lang="ar-SY" altLang="ar-SA" sz="2000" dirty="0" smtClean="0">
                <a:solidFill>
                  <a:srgbClr val="7030A0"/>
                </a:solidFill>
              </a:rPr>
              <a:t> تصاعديّاً </a:t>
            </a:r>
            <a:r>
              <a:rPr lang="ar-SY" altLang="ar-SA" sz="2000" b="1" dirty="0" smtClean="0">
                <a:solidFill>
                  <a:srgbClr val="7030A0"/>
                </a:solidFill>
              </a:rPr>
              <a:t>من الأدنى إلى</a:t>
            </a:r>
            <a:r>
              <a:rPr lang="ar-SY" altLang="ar-SA" sz="2000" dirty="0" smtClean="0">
                <a:solidFill>
                  <a:srgbClr val="7030A0"/>
                </a:solidFill>
              </a:rPr>
              <a:t> </a:t>
            </a:r>
            <a:r>
              <a:rPr lang="ar-SY" altLang="ar-SA" sz="2000" b="1" dirty="0" smtClean="0">
                <a:solidFill>
                  <a:srgbClr val="7030A0"/>
                </a:solidFill>
              </a:rPr>
              <a:t>الأعلى</a:t>
            </a:r>
            <a:r>
              <a:rPr lang="ar-SY" altLang="ar-SA" sz="2000" dirty="0" smtClean="0">
                <a:solidFill>
                  <a:srgbClr val="7030A0"/>
                </a:solidFill>
              </a:rPr>
              <a:t> على شكل بناء هرميٍّ، يتربّع على رأسه "</a:t>
            </a:r>
            <a:r>
              <a:rPr lang="ar-SY" altLang="ar-SA" sz="2000" b="1" dirty="0" smtClean="0">
                <a:solidFill>
                  <a:srgbClr val="7030A0"/>
                </a:solidFill>
              </a:rPr>
              <a:t>الخير الأقصى</a:t>
            </a:r>
            <a:r>
              <a:rPr lang="ar-SY" altLang="ar-SA" sz="2000" dirty="0" smtClean="0">
                <a:solidFill>
                  <a:srgbClr val="7030A0"/>
                </a:solidFill>
              </a:rPr>
              <a:t>" باعتباره </a:t>
            </a:r>
            <a:r>
              <a:rPr lang="ar-SY" altLang="ar-SA" sz="2000" b="1" dirty="0" smtClean="0">
                <a:solidFill>
                  <a:srgbClr val="7030A0"/>
                </a:solidFill>
              </a:rPr>
              <a:t>مثال المُثُل</a:t>
            </a:r>
            <a:r>
              <a:rPr lang="ar-SY" altLang="ar-SA" sz="2000" dirty="0" smtClean="0">
                <a:solidFill>
                  <a:srgbClr val="7030A0"/>
                </a:solidFill>
              </a:rPr>
              <a:t> جميعها، ثمّ يليه "</a:t>
            </a:r>
            <a:r>
              <a:rPr lang="ar-SY" altLang="ar-SA" sz="2000" b="1" dirty="0" smtClean="0">
                <a:solidFill>
                  <a:srgbClr val="7030A0"/>
                </a:solidFill>
              </a:rPr>
              <a:t>الحقّ</a:t>
            </a:r>
            <a:r>
              <a:rPr lang="ar-SY" altLang="ar-SA" sz="2000" dirty="0" smtClean="0">
                <a:solidFill>
                  <a:srgbClr val="7030A0"/>
                </a:solidFill>
              </a:rPr>
              <a:t>"، وأخيراً "</a:t>
            </a:r>
            <a:r>
              <a:rPr lang="ar-SY" altLang="ar-SA" sz="2000" b="1" dirty="0" smtClean="0">
                <a:solidFill>
                  <a:srgbClr val="7030A0"/>
                </a:solidFill>
              </a:rPr>
              <a:t>الجمال</a:t>
            </a:r>
            <a:r>
              <a:rPr lang="ar-SY" altLang="ar-SA" sz="2000" dirty="0" smtClean="0">
                <a:solidFill>
                  <a:srgbClr val="7030A0"/>
                </a:solidFill>
              </a:rPr>
              <a:t>"، ودون هذه المُثُل الثلاثة تترتّب المُثُل الأخرى، وتقابلها موجودات العالم المحسوس.</a:t>
            </a:r>
            <a:endParaRPr lang="en-US" altLang="ar-SA" sz="2000" dirty="0" smtClean="0">
              <a:solidFill>
                <a:srgbClr val="7030A0"/>
              </a:solidFill>
            </a:endParaRPr>
          </a:p>
          <a:p>
            <a:pPr eaLnBrk="1" hangingPunct="1"/>
            <a:r>
              <a:rPr lang="ar-SY" altLang="ar-SA" sz="2000" dirty="0" smtClean="0">
                <a:solidFill>
                  <a:srgbClr val="7030A0"/>
                </a:solidFill>
              </a:rPr>
              <a:t>أصبحت هذه المُثُل الأفلاطونية الثلاثة العليا </a:t>
            </a:r>
            <a:r>
              <a:rPr lang="ar-SY" altLang="ar-SA" sz="2000" b="1" dirty="0" smtClean="0">
                <a:solidFill>
                  <a:srgbClr val="7030A0"/>
                </a:solidFill>
              </a:rPr>
              <a:t>قِيَماً رئيسة</a:t>
            </a:r>
            <a:r>
              <a:rPr lang="ar-SY" altLang="ar-SA" sz="2000" dirty="0" smtClean="0">
                <a:solidFill>
                  <a:srgbClr val="7030A0"/>
                </a:solidFill>
              </a:rPr>
              <a:t> في الفلسفة، تناولها أغلب الفلاسفة في مذاهبهم وتيّاراتهم الفكريّة، واستقلَّت لأجلها علوم فلسفيّة تقليديّة اتّخذت من هذه القيم موضوعات لها، فالخيرُ موضوع </a:t>
            </a:r>
            <a:r>
              <a:rPr lang="ar-SY" altLang="ar-SA" sz="2000" b="1" dirty="0" smtClean="0">
                <a:solidFill>
                  <a:srgbClr val="7030A0"/>
                </a:solidFill>
              </a:rPr>
              <a:t>علم الأخلاق</a:t>
            </a:r>
            <a:r>
              <a:rPr lang="ar-SY" altLang="ar-SA" sz="2000" dirty="0" smtClean="0">
                <a:solidFill>
                  <a:srgbClr val="7030A0"/>
                </a:solidFill>
              </a:rPr>
              <a:t>، والحقّ موضوع </a:t>
            </a:r>
            <a:r>
              <a:rPr lang="ar-SY" altLang="ar-SA" sz="2000" b="1" dirty="0" smtClean="0">
                <a:solidFill>
                  <a:srgbClr val="7030A0"/>
                </a:solidFill>
              </a:rPr>
              <a:t>علم المنطق</a:t>
            </a:r>
            <a:r>
              <a:rPr lang="ar-SY" altLang="ar-SA" sz="2000" dirty="0" smtClean="0">
                <a:solidFill>
                  <a:srgbClr val="7030A0"/>
                </a:solidFill>
              </a:rPr>
              <a:t> ونظريّة المعرفة، والجميل موضوع </a:t>
            </a:r>
            <a:r>
              <a:rPr lang="ar-SY" altLang="ar-SA" sz="2000" b="1" dirty="0" smtClean="0">
                <a:solidFill>
                  <a:srgbClr val="7030A0"/>
                </a:solidFill>
              </a:rPr>
              <a:t>علم الجمال</a:t>
            </a:r>
            <a:r>
              <a:rPr lang="ar-SY" altLang="ar-SA" sz="2000" dirty="0" smtClean="0">
                <a:solidFill>
                  <a:srgbClr val="7030A0"/>
                </a:solidFill>
              </a:rPr>
              <a:t>، وما زالت هذه العلوم الثلاثة جزءاً مهمّاً من التفكير الفلسفيّ، </a:t>
            </a:r>
            <a:r>
              <a:rPr lang="ar-SY" altLang="ar-SA" sz="2000" b="1" dirty="0" smtClean="0">
                <a:solidFill>
                  <a:srgbClr val="7030A0"/>
                </a:solidFill>
              </a:rPr>
              <a:t>ومكونات أساسيّة</a:t>
            </a:r>
            <a:r>
              <a:rPr lang="ar-SY" altLang="ar-SA" sz="2000" dirty="0" smtClean="0">
                <a:solidFill>
                  <a:srgbClr val="7030A0"/>
                </a:solidFill>
              </a:rPr>
              <a:t> للمذاهب الفلسفيّة الكبرى.</a:t>
            </a:r>
            <a:endParaRPr lang="en-US" altLang="ar-SA" sz="2000" dirty="0" smtClean="0">
              <a:solidFill>
                <a:srgbClr val="7030A0"/>
              </a:solidFill>
            </a:endParaRPr>
          </a:p>
          <a:p>
            <a:pPr eaLnBrk="1" hangingPunct="1"/>
            <a:endParaRPr lang="ar-SY" altLang="ar-SA" sz="2000" dirty="0" smtClean="0"/>
          </a:p>
        </p:txBody>
      </p:sp>
      <p:sp>
        <p:nvSpPr>
          <p:cNvPr id="3" name="عنصر نائب للتاريخ 2"/>
          <p:cNvSpPr>
            <a:spLocks noGrp="1"/>
          </p:cNvSpPr>
          <p:nvPr>
            <p:ph type="dt" sz="quarter" idx="10"/>
          </p:nvPr>
        </p:nvSpPr>
        <p:spPr/>
        <p:txBody>
          <a:bodyPr/>
          <a:lstStyle/>
          <a:p>
            <a:pPr>
              <a:defRPr/>
            </a:pPr>
            <a:fld id="{AD9B179D-6AD8-4725-9C14-1BC2569D1AF9}"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17413"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2B9E60C1-5A5A-46E2-88CB-155B04FC7D86}" type="slidenum">
              <a:rPr lang="ar-SY" altLang="ar-SA" sz="1200" smtClean="0">
                <a:solidFill>
                  <a:srgbClr val="898989"/>
                </a:solidFill>
              </a:rPr>
              <a:pPr algn="l">
                <a:spcBef>
                  <a:spcPct val="0"/>
                </a:spcBef>
                <a:buFontTx/>
                <a:buNone/>
              </a:pPr>
              <a:t>14</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410">
                                            <p:txEl>
                                              <p:pRg st="0" end="0"/>
                                            </p:txEl>
                                          </p:spTgt>
                                        </p:tgtEl>
                                        <p:attrNameLst>
                                          <p:attrName>style.visibility</p:attrName>
                                        </p:attrNameLst>
                                      </p:cBhvr>
                                      <p:to>
                                        <p:strVal val="visible"/>
                                      </p:to>
                                    </p:set>
                                    <p:animEffect transition="in" filter="circle(in)">
                                      <p:cBhvr>
                                        <p:cTn id="7" dur="2000"/>
                                        <p:tgtEl>
                                          <p:spTgt spid="174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7410">
                                            <p:txEl>
                                              <p:pRg st="1" end="1"/>
                                            </p:txEl>
                                          </p:spTgt>
                                        </p:tgtEl>
                                        <p:attrNameLst>
                                          <p:attrName>style.visibility</p:attrName>
                                        </p:attrNameLst>
                                      </p:cBhvr>
                                      <p:to>
                                        <p:strVal val="visible"/>
                                      </p:to>
                                    </p:set>
                                    <p:animEffect transition="in" filter="circle(in)">
                                      <p:cBhvr>
                                        <p:cTn id="12" dur="2000"/>
                                        <p:tgtEl>
                                          <p:spTgt spid="174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7410">
                                            <p:txEl>
                                              <p:pRg st="2" end="2"/>
                                            </p:txEl>
                                          </p:spTgt>
                                        </p:tgtEl>
                                        <p:attrNameLst>
                                          <p:attrName>style.visibility</p:attrName>
                                        </p:attrNameLst>
                                      </p:cBhvr>
                                      <p:to>
                                        <p:strVal val="visible"/>
                                      </p:to>
                                    </p:set>
                                    <p:animEffect transition="in" filter="circle(in)">
                                      <p:cBhvr>
                                        <p:cTn id="17" dur="2000"/>
                                        <p:tgtEl>
                                          <p:spTgt spid="174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7410">
                                            <p:txEl>
                                              <p:pRg st="3" end="3"/>
                                            </p:txEl>
                                          </p:spTgt>
                                        </p:tgtEl>
                                        <p:attrNameLst>
                                          <p:attrName>style.visibility</p:attrName>
                                        </p:attrNameLst>
                                      </p:cBhvr>
                                      <p:to>
                                        <p:strVal val="visible"/>
                                      </p:to>
                                    </p:set>
                                    <p:animEffect transition="in" filter="circle(in)">
                                      <p:cBhvr>
                                        <p:cTn id="22" dur="2000"/>
                                        <p:tgtEl>
                                          <p:spTgt spid="1741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عنصر نائب للمحتوى 2"/>
          <p:cNvSpPr>
            <a:spLocks noGrp="1"/>
          </p:cNvSpPr>
          <p:nvPr>
            <p:ph idx="1"/>
          </p:nvPr>
        </p:nvSpPr>
        <p:spPr>
          <a:xfrm>
            <a:off x="457200" y="500063"/>
            <a:ext cx="8229600" cy="5626100"/>
          </a:xfrm>
        </p:spPr>
        <p:txBody>
          <a:bodyPr/>
          <a:lstStyle/>
          <a:p>
            <a:pPr eaLnBrk="1" hangingPunct="1"/>
            <a:r>
              <a:rPr lang="ar-SY" altLang="ar-SA" sz="2000" b="1" dirty="0" smtClean="0">
                <a:solidFill>
                  <a:srgbClr val="FF0000"/>
                </a:solidFill>
              </a:rPr>
              <a:t>ثالثاً- الخير، </a:t>
            </a:r>
            <a:r>
              <a:rPr lang="en-US" altLang="ar-SA" sz="2000" b="1" dirty="0" smtClean="0">
                <a:solidFill>
                  <a:srgbClr val="FF0000"/>
                </a:solidFill>
              </a:rPr>
              <a:t>Good</a:t>
            </a:r>
            <a:r>
              <a:rPr lang="ar-SY" altLang="ar-SA" sz="2000" b="1" dirty="0" smtClean="0">
                <a:solidFill>
                  <a:srgbClr val="FF0000"/>
                </a:solidFill>
              </a:rPr>
              <a:t>:</a:t>
            </a:r>
            <a:endParaRPr lang="en-US" altLang="ar-SA" sz="2000" b="1" dirty="0" smtClean="0">
              <a:solidFill>
                <a:srgbClr val="FF0000"/>
              </a:solidFill>
            </a:endParaRPr>
          </a:p>
          <a:p>
            <a:pPr eaLnBrk="1" hangingPunct="1"/>
            <a:r>
              <a:rPr lang="ar-SY" altLang="ar-SA" sz="2000" b="1" dirty="0" smtClean="0">
                <a:solidFill>
                  <a:srgbClr val="002060"/>
                </a:solidFill>
              </a:rPr>
              <a:t>"خير" في اللغة العربيّة هو اسم تفضيل على غير قياس، يأتي بالإطلاق كقولنا: (الصدق خير)، أو بالمقارنة كقولنا: (الصحة خير من المرض).</a:t>
            </a:r>
            <a:endParaRPr lang="en-US" altLang="ar-SA" sz="2000" b="1" dirty="0" smtClean="0">
              <a:solidFill>
                <a:srgbClr val="002060"/>
              </a:solidFill>
            </a:endParaRPr>
          </a:p>
          <a:p>
            <a:pPr eaLnBrk="1" hangingPunct="1"/>
            <a:r>
              <a:rPr lang="ar-SY" altLang="ar-SA" sz="2000" b="1" dirty="0" smtClean="0">
                <a:solidFill>
                  <a:srgbClr val="002060"/>
                </a:solidFill>
              </a:rPr>
              <a:t>ويُطلق "الخير" بلام التعريف على معان عدّة، فهو يدلّ على الحَسَن لذاته، وعلى كلّ ما فيه نفع أو لذة أو سعادة، كما يُقصد منه الرزق والمال الوفير، والصحة والعافية.</a:t>
            </a:r>
            <a:endParaRPr lang="en-US" altLang="ar-SA" sz="2000" b="1" dirty="0" smtClean="0">
              <a:solidFill>
                <a:srgbClr val="002060"/>
              </a:solidFill>
            </a:endParaRPr>
          </a:p>
          <a:p>
            <a:pPr eaLnBrk="1" hangingPunct="1"/>
            <a:r>
              <a:rPr lang="ar-SY" altLang="ar-SA" sz="2000" b="1" dirty="0" smtClean="0">
                <a:solidFill>
                  <a:srgbClr val="002060"/>
                </a:solidFill>
              </a:rPr>
              <a:t>والخير عموماً ضدُّ الشرّ، يرتبط معناه الفلسفيُّ بكمال وجود الشيء وتمام صفاته، أمّا الشرّ فهو نقصان الشيء لكماله.</a:t>
            </a:r>
            <a:endParaRPr lang="en-US" altLang="ar-SA" sz="2000" b="1" dirty="0" smtClean="0">
              <a:solidFill>
                <a:srgbClr val="002060"/>
              </a:solidFill>
            </a:endParaRPr>
          </a:p>
          <a:p>
            <a:pPr eaLnBrk="1" hangingPunct="1"/>
            <a:r>
              <a:rPr lang="ar-SY" altLang="ar-SA" sz="2000" b="1" dirty="0" smtClean="0">
                <a:solidFill>
                  <a:srgbClr val="002060"/>
                </a:solidFill>
              </a:rPr>
              <a:t>يقول ابن </a:t>
            </a:r>
            <a:r>
              <a:rPr lang="ar-SY" altLang="ar-SA" sz="2000" b="1" dirty="0" err="1" smtClean="0">
                <a:solidFill>
                  <a:srgbClr val="002060"/>
                </a:solidFill>
              </a:rPr>
              <a:t>سينا:«الخير</a:t>
            </a:r>
            <a:r>
              <a:rPr lang="ar-SY" altLang="ar-SA" sz="2000" b="1" dirty="0" smtClean="0">
                <a:solidFill>
                  <a:srgbClr val="002060"/>
                </a:solidFill>
              </a:rPr>
              <a:t> بالجملة هو ما </a:t>
            </a:r>
            <a:r>
              <a:rPr lang="ar-SY" altLang="ar-SA" sz="2000" b="1" dirty="0" err="1" smtClean="0">
                <a:solidFill>
                  <a:srgbClr val="002060"/>
                </a:solidFill>
              </a:rPr>
              <a:t>يتشوّقه</a:t>
            </a:r>
            <a:r>
              <a:rPr lang="ar-SY" altLang="ar-SA" sz="2000" b="1" dirty="0" smtClean="0">
                <a:solidFill>
                  <a:srgbClr val="002060"/>
                </a:solidFill>
              </a:rPr>
              <a:t> كلُّ شيء ويتمُّ به وجوده، وقد يُقال خيراً لما كان نافعاً ومفيداً لكمالات الأشياء».</a:t>
            </a:r>
            <a:endParaRPr lang="en-US" altLang="ar-SA" sz="2000" b="1" dirty="0" smtClean="0">
              <a:solidFill>
                <a:srgbClr val="002060"/>
              </a:solidFill>
            </a:endParaRPr>
          </a:p>
          <a:p>
            <a:pPr eaLnBrk="1" hangingPunct="1"/>
            <a:r>
              <a:rPr lang="ar-SY" altLang="ar-SA" sz="2000" b="1" dirty="0" smtClean="0">
                <a:solidFill>
                  <a:srgbClr val="002060"/>
                </a:solidFill>
              </a:rPr>
              <a:t>ومن الخير ما هو مطلق وما هو نسبيٌّ، فالخير المطلق هو ما يكون مرغوباً لكلّ إنسان، كالصحة والسعادة. أمّا النسبيُّ فهو ما يكون خيراً لفرد وشرّاً لآخر.</a:t>
            </a:r>
            <a:endParaRPr lang="en-US" altLang="ar-SA" sz="2000" b="1" dirty="0" smtClean="0">
              <a:solidFill>
                <a:srgbClr val="002060"/>
              </a:solidFill>
            </a:endParaRPr>
          </a:p>
          <a:p>
            <a:pPr eaLnBrk="1" hangingPunct="1"/>
            <a:r>
              <a:rPr lang="ar-SY" altLang="ar-SA" sz="2000" b="1" dirty="0" smtClean="0">
                <a:solidFill>
                  <a:srgbClr val="002060"/>
                </a:solidFill>
              </a:rPr>
              <a:t>فالمنتصر في المعركة يرى النصر خيراً، بينما يراه المهزوم شرّاً، لذلك يفرّق بعض الفلاسفة بين الخير بالجوهر، وهو المطلق، والخير بالعرض، وهو النسبيّ.</a:t>
            </a:r>
            <a:endParaRPr lang="en-US" altLang="ar-SA" sz="2000" b="1" dirty="0" smtClean="0">
              <a:solidFill>
                <a:srgbClr val="002060"/>
              </a:solidFill>
            </a:endParaRPr>
          </a:p>
          <a:p>
            <a:pPr eaLnBrk="1" hangingPunct="1"/>
            <a:r>
              <a:rPr lang="ar-SY" altLang="ar-SA" sz="2000" b="1" dirty="0" smtClean="0">
                <a:solidFill>
                  <a:srgbClr val="002060"/>
                </a:solidFill>
              </a:rPr>
              <a:t>ولقد اختلف الفلاسفة في معنى الخير وتعريفه، والتميّيز بين جوهره وأعراضه، وقدَّموا آراء </a:t>
            </a:r>
            <a:r>
              <a:rPr lang="ar-SY" altLang="ar-SA" sz="2000" b="1" dirty="0" err="1" smtClean="0">
                <a:solidFill>
                  <a:srgbClr val="002060"/>
                </a:solidFill>
              </a:rPr>
              <a:t>متعدِّدة.منها</a:t>
            </a:r>
            <a:r>
              <a:rPr lang="ar-SY" altLang="ar-SA" sz="2000" b="1" dirty="0" smtClean="0">
                <a:solidFill>
                  <a:srgbClr val="002060"/>
                </a:solidFill>
              </a:rPr>
              <a:t>:</a:t>
            </a:r>
            <a:endParaRPr lang="en-US" altLang="ar-SA" sz="2000" b="1" dirty="0" smtClean="0">
              <a:solidFill>
                <a:srgbClr val="002060"/>
              </a:solidFill>
            </a:endParaRPr>
          </a:p>
          <a:p>
            <a:pPr eaLnBrk="1" hangingPunct="1"/>
            <a:endParaRPr lang="ar-SY" altLang="ar-SA" sz="2000" dirty="0" smtClean="0"/>
          </a:p>
        </p:txBody>
      </p:sp>
      <p:sp>
        <p:nvSpPr>
          <p:cNvPr id="3" name="عنصر نائب للتاريخ 2"/>
          <p:cNvSpPr>
            <a:spLocks noGrp="1"/>
          </p:cNvSpPr>
          <p:nvPr>
            <p:ph type="dt" sz="quarter" idx="10"/>
          </p:nvPr>
        </p:nvSpPr>
        <p:spPr/>
        <p:txBody>
          <a:bodyPr/>
          <a:lstStyle/>
          <a:p>
            <a:pPr>
              <a:defRPr/>
            </a:pPr>
            <a:fld id="{9FA4E820-D70C-4210-90D7-99218F002F05}"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18437"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D1F34BDE-078E-474F-9B6E-6588B3B8C962}" type="slidenum">
              <a:rPr lang="ar-SY" altLang="ar-SA" sz="1200" smtClean="0">
                <a:solidFill>
                  <a:srgbClr val="898989"/>
                </a:solidFill>
              </a:rPr>
              <a:pPr algn="l">
                <a:spcBef>
                  <a:spcPct val="0"/>
                </a:spcBef>
                <a:buFontTx/>
                <a:buNone/>
              </a:pPr>
              <a:t>15</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Effect transition="in" filter="circle(in)">
                                      <p:cBhvr>
                                        <p:cTn id="7" dur="2000"/>
                                        <p:tgtEl>
                                          <p:spTgt spid="1843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8434">
                                            <p:txEl>
                                              <p:pRg st="1" end="1"/>
                                            </p:txEl>
                                          </p:spTgt>
                                        </p:tgtEl>
                                        <p:attrNameLst>
                                          <p:attrName>style.visibility</p:attrName>
                                        </p:attrNameLst>
                                      </p:cBhvr>
                                      <p:to>
                                        <p:strVal val="visible"/>
                                      </p:to>
                                    </p:set>
                                    <p:animEffect transition="in" filter="circle(in)">
                                      <p:cBhvr>
                                        <p:cTn id="12" dur="2000"/>
                                        <p:tgtEl>
                                          <p:spTgt spid="1843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8434">
                                            <p:txEl>
                                              <p:pRg st="2" end="2"/>
                                            </p:txEl>
                                          </p:spTgt>
                                        </p:tgtEl>
                                        <p:attrNameLst>
                                          <p:attrName>style.visibility</p:attrName>
                                        </p:attrNameLst>
                                      </p:cBhvr>
                                      <p:to>
                                        <p:strVal val="visible"/>
                                      </p:to>
                                    </p:set>
                                    <p:animEffect transition="in" filter="circle(in)">
                                      <p:cBhvr>
                                        <p:cTn id="17" dur="2000"/>
                                        <p:tgtEl>
                                          <p:spTgt spid="1843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8434">
                                            <p:txEl>
                                              <p:pRg st="3" end="3"/>
                                            </p:txEl>
                                          </p:spTgt>
                                        </p:tgtEl>
                                        <p:attrNameLst>
                                          <p:attrName>style.visibility</p:attrName>
                                        </p:attrNameLst>
                                      </p:cBhvr>
                                      <p:to>
                                        <p:strVal val="visible"/>
                                      </p:to>
                                    </p:set>
                                    <p:animEffect transition="in" filter="circle(in)">
                                      <p:cBhvr>
                                        <p:cTn id="22" dur="2000"/>
                                        <p:tgtEl>
                                          <p:spTgt spid="1843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8434">
                                            <p:txEl>
                                              <p:pRg st="4" end="4"/>
                                            </p:txEl>
                                          </p:spTgt>
                                        </p:tgtEl>
                                        <p:attrNameLst>
                                          <p:attrName>style.visibility</p:attrName>
                                        </p:attrNameLst>
                                      </p:cBhvr>
                                      <p:to>
                                        <p:strVal val="visible"/>
                                      </p:to>
                                    </p:set>
                                    <p:animEffect transition="in" filter="circle(in)">
                                      <p:cBhvr>
                                        <p:cTn id="27" dur="2000"/>
                                        <p:tgtEl>
                                          <p:spTgt spid="1843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8434">
                                            <p:txEl>
                                              <p:pRg st="5" end="5"/>
                                            </p:txEl>
                                          </p:spTgt>
                                        </p:tgtEl>
                                        <p:attrNameLst>
                                          <p:attrName>style.visibility</p:attrName>
                                        </p:attrNameLst>
                                      </p:cBhvr>
                                      <p:to>
                                        <p:strVal val="visible"/>
                                      </p:to>
                                    </p:set>
                                    <p:animEffect transition="in" filter="circle(in)">
                                      <p:cBhvr>
                                        <p:cTn id="32" dur="2000"/>
                                        <p:tgtEl>
                                          <p:spTgt spid="1843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18434">
                                            <p:txEl>
                                              <p:pRg st="6" end="6"/>
                                            </p:txEl>
                                          </p:spTgt>
                                        </p:tgtEl>
                                        <p:attrNameLst>
                                          <p:attrName>style.visibility</p:attrName>
                                        </p:attrNameLst>
                                      </p:cBhvr>
                                      <p:to>
                                        <p:strVal val="visible"/>
                                      </p:to>
                                    </p:set>
                                    <p:animEffect transition="in" filter="circle(in)">
                                      <p:cBhvr>
                                        <p:cTn id="37" dur="2000"/>
                                        <p:tgtEl>
                                          <p:spTgt spid="1843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18434">
                                            <p:txEl>
                                              <p:pRg st="7" end="7"/>
                                            </p:txEl>
                                          </p:spTgt>
                                        </p:tgtEl>
                                        <p:attrNameLst>
                                          <p:attrName>style.visibility</p:attrName>
                                        </p:attrNameLst>
                                      </p:cBhvr>
                                      <p:to>
                                        <p:strVal val="visible"/>
                                      </p:to>
                                    </p:set>
                                    <p:animEffect transition="in" filter="circle(in)">
                                      <p:cBhvr>
                                        <p:cTn id="42" dur="2000"/>
                                        <p:tgtEl>
                                          <p:spTgt spid="1843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صر نائب للمحتوى 2"/>
          <p:cNvSpPr>
            <a:spLocks noGrp="1"/>
          </p:cNvSpPr>
          <p:nvPr>
            <p:ph idx="1"/>
          </p:nvPr>
        </p:nvSpPr>
        <p:spPr>
          <a:xfrm>
            <a:off x="457200" y="285750"/>
            <a:ext cx="8229600" cy="5840413"/>
          </a:xfrm>
        </p:spPr>
        <p:txBody>
          <a:bodyPr/>
          <a:lstStyle/>
          <a:p>
            <a:pPr eaLnBrk="1" hangingPunct="1">
              <a:defRPr/>
            </a:pPr>
            <a:r>
              <a:rPr lang="ar-SY" sz="2000" b="1" u="sng" dirty="0" smtClean="0">
                <a:solidFill>
                  <a:srgbClr val="C00000"/>
                </a:solidFill>
              </a:rPr>
              <a:t>سقراط:</a:t>
            </a:r>
            <a:endParaRPr lang="en-US" sz="2000" b="1" u="sng" dirty="0" smtClean="0">
              <a:solidFill>
                <a:srgbClr val="C00000"/>
              </a:solidFill>
              <a:cs typeface="Arial" pitchFamily="34" charset="0"/>
            </a:endParaRPr>
          </a:p>
          <a:p>
            <a:pPr eaLnBrk="1" hangingPunct="1">
              <a:defRPr/>
            </a:pPr>
            <a:r>
              <a:rPr lang="ar-SY" sz="2000" b="1" dirty="0" smtClean="0">
                <a:solidFill>
                  <a:srgbClr val="FF00FF"/>
                </a:solidFill>
              </a:rPr>
              <a:t>اعتقد سقراط أنّ الفضيلة هي الخير الأسمى</a:t>
            </a:r>
            <a:r>
              <a:rPr lang="ar-SY" sz="2000" b="1" dirty="0" smtClean="0">
                <a:solidFill>
                  <a:schemeClr val="accent6">
                    <a:lumMod val="50000"/>
                  </a:schemeClr>
                </a:solidFill>
              </a:rPr>
              <a:t>، وأنّها غايةٌ بذاتها، ولأنّه يمكن تعلّم الفضيلة بحسب رأيه، فقد ربط بين الخير والمعرفة، كما ربط في المقابل بين الشرّ والجهل، وذهب إلى أنّ "العلم فضيلةٌ والجهل رذيلة"، واعتقد أنّ الإنسان لا يفعل الشرّ مختاراً، بل نتيجة جهله بالخير.</a:t>
            </a:r>
            <a:endParaRPr lang="en-US" sz="2000" b="1" dirty="0" smtClean="0">
              <a:solidFill>
                <a:schemeClr val="accent6">
                  <a:lumMod val="50000"/>
                </a:schemeClr>
              </a:solidFill>
              <a:cs typeface="Arial" pitchFamily="34" charset="0"/>
            </a:endParaRPr>
          </a:p>
          <a:p>
            <a:pPr eaLnBrk="1" hangingPunct="1">
              <a:defRPr/>
            </a:pPr>
            <a:r>
              <a:rPr lang="ar-SY" sz="2000" b="1" dirty="0" smtClean="0">
                <a:solidFill>
                  <a:srgbClr val="FF00FF"/>
                </a:solidFill>
              </a:rPr>
              <a:t>لكنَّ سقراط أهمل العلاقة بين الخير والإرادة الإنسانيّة</a:t>
            </a:r>
            <a:r>
              <a:rPr lang="ar-SY" sz="2000" b="1" dirty="0" smtClean="0">
                <a:solidFill>
                  <a:schemeClr val="accent6">
                    <a:lumMod val="50000"/>
                  </a:schemeClr>
                </a:solidFill>
              </a:rPr>
              <a:t>، لأنّه جعل فعل الخير سلوكاً طبيعيّاً تلقائيّاً يعتمد على المعرفة، من دون أنْ تتدخّلَ فيه الإرادة الإنسانيّة، ولم يتنبَّه إلى أنَّ بعض الأفراد يعرفون الخير معرفة تامّة لكنّهم ينصّرفون عنه، ويعرفون الشرّ ولكنَّ معرفتَهم </a:t>
            </a:r>
            <a:r>
              <a:rPr lang="ar-SY" sz="2000" b="1" dirty="0" err="1" smtClean="0">
                <a:solidFill>
                  <a:schemeClr val="accent6">
                    <a:lumMod val="50000"/>
                  </a:schemeClr>
                </a:solidFill>
              </a:rPr>
              <a:t>به</a:t>
            </a:r>
            <a:r>
              <a:rPr lang="ar-SY" sz="2000" b="1" dirty="0" smtClean="0">
                <a:solidFill>
                  <a:schemeClr val="accent6">
                    <a:lumMod val="50000"/>
                  </a:schemeClr>
                </a:solidFill>
              </a:rPr>
              <a:t> لا تَحُول بينهم وبين الوقوع فيه.</a:t>
            </a:r>
            <a:endParaRPr lang="en-US" sz="2000" b="1" dirty="0" smtClean="0">
              <a:solidFill>
                <a:schemeClr val="accent6">
                  <a:lumMod val="50000"/>
                </a:schemeClr>
              </a:solidFill>
              <a:cs typeface="Arial" pitchFamily="34" charset="0"/>
            </a:endParaRPr>
          </a:p>
          <a:p>
            <a:pPr eaLnBrk="1" hangingPunct="1">
              <a:defRPr/>
            </a:pPr>
            <a:r>
              <a:rPr lang="ar-SY" sz="2000" b="1" dirty="0" smtClean="0">
                <a:solidFill>
                  <a:srgbClr val="C00000"/>
                </a:solidFill>
              </a:rPr>
              <a:t>أرسطو: </a:t>
            </a:r>
            <a:r>
              <a:rPr lang="ar-SY" sz="2000" b="1" dirty="0" smtClean="0">
                <a:solidFill>
                  <a:srgbClr val="FF00FF"/>
                </a:solidFill>
              </a:rPr>
              <a:t>رفض أرسطو موقفَ سقراط في التوحيد بين المعرفة والفضيلة</a:t>
            </a:r>
            <a:r>
              <a:rPr lang="ar-SY" sz="2000" b="1" dirty="0" smtClean="0">
                <a:solidFill>
                  <a:schemeClr val="accent6">
                    <a:lumMod val="50000"/>
                  </a:schemeClr>
                </a:solidFill>
              </a:rPr>
              <a:t>، كما رفض أنْ تكون الفضائل غايات بذاتها، بل وسائلَ يتّبعها الفرد ليصلَ إلى الخير الأسمى أو السعادة.</a:t>
            </a:r>
            <a:endParaRPr lang="en-US" sz="2000" b="1" dirty="0" smtClean="0">
              <a:solidFill>
                <a:schemeClr val="accent6">
                  <a:lumMod val="50000"/>
                </a:schemeClr>
              </a:solidFill>
              <a:cs typeface="Arial" pitchFamily="34" charset="0"/>
            </a:endParaRPr>
          </a:p>
          <a:p>
            <a:pPr eaLnBrk="1" hangingPunct="1">
              <a:defRPr/>
            </a:pPr>
            <a:r>
              <a:rPr lang="ar-SY" sz="2000" b="1" dirty="0" smtClean="0">
                <a:solidFill>
                  <a:schemeClr val="accent6">
                    <a:lumMod val="50000"/>
                  </a:schemeClr>
                </a:solidFill>
              </a:rPr>
              <a:t>واعتقدَ أنّ في الطبيعة البشريّة جانبين، أحدهما عقليٌّ والآخر غير عقليّ، فالإنسانُ قد يكون </a:t>
            </a:r>
            <a:r>
              <a:rPr lang="ar-SY" sz="1800" b="1" dirty="0" smtClean="0">
                <a:solidFill>
                  <a:schemeClr val="accent6">
                    <a:lumMod val="50000"/>
                  </a:schemeClr>
                </a:solidFill>
              </a:rPr>
              <a:t>عارفاً بالخير، لكنَّ الشهوة إذا سيطرت عليه وأفقدته رشده، فإنّه يفعل الشرّ رغم معرفته بالخير.</a:t>
            </a:r>
            <a:endParaRPr lang="en-US" sz="1800" b="1" dirty="0" smtClean="0">
              <a:solidFill>
                <a:schemeClr val="accent6">
                  <a:lumMod val="50000"/>
                </a:schemeClr>
              </a:solidFill>
              <a:cs typeface="Arial" pitchFamily="34" charset="0"/>
            </a:endParaRPr>
          </a:p>
          <a:p>
            <a:pPr eaLnBrk="1" hangingPunct="1">
              <a:defRPr/>
            </a:pPr>
            <a:r>
              <a:rPr lang="ar-SY" sz="2000" b="1" dirty="0" smtClean="0">
                <a:solidFill>
                  <a:schemeClr val="accent6">
                    <a:lumMod val="50000"/>
                  </a:schemeClr>
                </a:solidFill>
              </a:rPr>
              <a:t>كما اعتقد أنّ الخير أساسُ الفضائل وغايةُ الغايات جميعاً، وإليه ينبغي أن تتوجّه الأفعالُ، ومن </a:t>
            </a:r>
            <a:r>
              <a:rPr lang="ar-SY" sz="2000" b="1" dirty="0" smtClean="0">
                <a:solidFill>
                  <a:srgbClr val="FF00FF"/>
                </a:solidFill>
              </a:rPr>
              <a:t>هنا يؤكد أرسطو على أهميّة التربية في التعوّد على فعل الخير</a:t>
            </a:r>
            <a:r>
              <a:rPr lang="ar-SY" sz="2000" b="1" dirty="0" smtClean="0">
                <a:solidFill>
                  <a:schemeClr val="accent6">
                    <a:lumMod val="50000"/>
                  </a:schemeClr>
                </a:solidFill>
              </a:rPr>
              <a:t>، لأنّه الطريق الأصلح في تعلّم العادات الحسنة، وإذا ما استطاع الإنسان التعوّد على فعل الخير فإنّه سيزاول الفضائل من دون عناء، وستقترن مزاولتها بالمتعة التي يشعرها الإنسان الخيّر الفاضل.</a:t>
            </a:r>
            <a:endParaRPr lang="en-US" sz="2000" b="1" dirty="0" smtClean="0">
              <a:solidFill>
                <a:schemeClr val="accent6">
                  <a:lumMod val="50000"/>
                </a:schemeClr>
              </a:solidFill>
              <a:cs typeface="Arial" pitchFamily="34" charset="0"/>
            </a:endParaRPr>
          </a:p>
          <a:p>
            <a:pPr eaLnBrk="1" hangingPunct="1">
              <a:defRPr/>
            </a:pPr>
            <a:endParaRPr lang="ar-SY" sz="2000" dirty="0" smtClean="0"/>
          </a:p>
        </p:txBody>
      </p:sp>
      <p:sp>
        <p:nvSpPr>
          <p:cNvPr id="3" name="عنصر نائب للتاريخ 2"/>
          <p:cNvSpPr>
            <a:spLocks noGrp="1"/>
          </p:cNvSpPr>
          <p:nvPr>
            <p:ph type="dt" sz="quarter" idx="10"/>
          </p:nvPr>
        </p:nvSpPr>
        <p:spPr/>
        <p:txBody>
          <a:bodyPr/>
          <a:lstStyle/>
          <a:p>
            <a:pPr>
              <a:defRPr/>
            </a:pPr>
            <a:fld id="{1FF132E3-C6E7-4410-82A4-A1179A8A83CC}"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19461"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84A74CC6-5046-40DE-9C88-5A096EADAA5E}" type="slidenum">
              <a:rPr lang="ar-SY" altLang="ar-SA" sz="1200" smtClean="0">
                <a:solidFill>
                  <a:srgbClr val="898989"/>
                </a:solidFill>
              </a:rPr>
              <a:pPr algn="l">
                <a:spcBef>
                  <a:spcPct val="0"/>
                </a:spcBef>
                <a:buFontTx/>
                <a:buNone/>
              </a:pPr>
              <a:t>16</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wheel(1)">
                                      <p:cBhvr>
                                        <p:cTn id="7" dur="2000"/>
                                        <p:tgtEl>
                                          <p:spTgt spid="2048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0482">
                                            <p:txEl>
                                              <p:pRg st="1" end="1"/>
                                            </p:txEl>
                                          </p:spTgt>
                                        </p:tgtEl>
                                        <p:attrNameLst>
                                          <p:attrName>style.visibility</p:attrName>
                                        </p:attrNameLst>
                                      </p:cBhvr>
                                      <p:to>
                                        <p:strVal val="visible"/>
                                      </p:to>
                                    </p:set>
                                    <p:animEffect transition="in" filter="wheel(1)">
                                      <p:cBhvr>
                                        <p:cTn id="12" dur="2000"/>
                                        <p:tgtEl>
                                          <p:spTgt spid="2048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0482">
                                            <p:txEl>
                                              <p:pRg st="2" end="2"/>
                                            </p:txEl>
                                          </p:spTgt>
                                        </p:tgtEl>
                                        <p:attrNameLst>
                                          <p:attrName>style.visibility</p:attrName>
                                        </p:attrNameLst>
                                      </p:cBhvr>
                                      <p:to>
                                        <p:strVal val="visible"/>
                                      </p:to>
                                    </p:set>
                                    <p:animEffect transition="in" filter="wheel(1)">
                                      <p:cBhvr>
                                        <p:cTn id="17" dur="2000"/>
                                        <p:tgtEl>
                                          <p:spTgt spid="2048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0482">
                                            <p:txEl>
                                              <p:pRg st="3" end="3"/>
                                            </p:txEl>
                                          </p:spTgt>
                                        </p:tgtEl>
                                        <p:attrNameLst>
                                          <p:attrName>style.visibility</p:attrName>
                                        </p:attrNameLst>
                                      </p:cBhvr>
                                      <p:to>
                                        <p:strVal val="visible"/>
                                      </p:to>
                                    </p:set>
                                    <p:animEffect transition="in" filter="wheel(1)">
                                      <p:cBhvr>
                                        <p:cTn id="22" dur="2000"/>
                                        <p:tgtEl>
                                          <p:spTgt spid="2048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0482">
                                            <p:txEl>
                                              <p:pRg st="4" end="4"/>
                                            </p:txEl>
                                          </p:spTgt>
                                        </p:tgtEl>
                                        <p:attrNameLst>
                                          <p:attrName>style.visibility</p:attrName>
                                        </p:attrNameLst>
                                      </p:cBhvr>
                                      <p:to>
                                        <p:strVal val="visible"/>
                                      </p:to>
                                    </p:set>
                                    <p:animEffect transition="in" filter="wheel(1)">
                                      <p:cBhvr>
                                        <p:cTn id="27" dur="2000"/>
                                        <p:tgtEl>
                                          <p:spTgt spid="2048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0482">
                                            <p:txEl>
                                              <p:pRg st="5" end="5"/>
                                            </p:txEl>
                                          </p:spTgt>
                                        </p:tgtEl>
                                        <p:attrNameLst>
                                          <p:attrName>style.visibility</p:attrName>
                                        </p:attrNameLst>
                                      </p:cBhvr>
                                      <p:to>
                                        <p:strVal val="visible"/>
                                      </p:to>
                                    </p:set>
                                    <p:animEffect transition="in" filter="wheel(1)">
                                      <p:cBhvr>
                                        <p:cTn id="32" dur="2000"/>
                                        <p:tgtEl>
                                          <p:spTgt spid="2048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عنصر نائب للمحتوى 2"/>
          <p:cNvSpPr>
            <a:spLocks noGrp="1"/>
          </p:cNvSpPr>
          <p:nvPr>
            <p:ph idx="1"/>
          </p:nvPr>
        </p:nvSpPr>
        <p:spPr>
          <a:xfrm>
            <a:off x="457200" y="357188"/>
            <a:ext cx="8229600" cy="5768975"/>
          </a:xfrm>
        </p:spPr>
        <p:txBody>
          <a:bodyPr/>
          <a:lstStyle/>
          <a:p>
            <a:pPr eaLnBrk="1" hangingPunct="1"/>
            <a:r>
              <a:rPr lang="ar-SY" altLang="ar-SA" sz="2800" b="1" u="sng" dirty="0" err="1" smtClean="0">
                <a:solidFill>
                  <a:srgbClr val="FF0000"/>
                </a:solidFill>
              </a:rPr>
              <a:t>مسكويه</a:t>
            </a:r>
            <a:r>
              <a:rPr lang="ar-SY" altLang="ar-SA" sz="2800" b="1" u="sng" dirty="0" smtClean="0">
                <a:solidFill>
                  <a:srgbClr val="FF0000"/>
                </a:solidFill>
              </a:rPr>
              <a:t>:</a:t>
            </a:r>
            <a:endParaRPr lang="en-US" altLang="ar-SA" sz="2800" u="sng" dirty="0" smtClean="0">
              <a:solidFill>
                <a:srgbClr val="FF0000"/>
              </a:solidFill>
            </a:endParaRPr>
          </a:p>
          <a:p>
            <a:pPr eaLnBrk="1" hangingPunct="1"/>
            <a:r>
              <a:rPr lang="ar-SY" altLang="ar-SA" sz="2000" b="1" dirty="0" smtClean="0">
                <a:solidFill>
                  <a:srgbClr val="002060"/>
                </a:solidFill>
              </a:rPr>
              <a:t>الخير عند </a:t>
            </a:r>
            <a:r>
              <a:rPr lang="ar-SY" altLang="ar-SA" sz="2000" b="1" dirty="0" err="1" smtClean="0">
                <a:solidFill>
                  <a:srgbClr val="002060"/>
                </a:solidFill>
              </a:rPr>
              <a:t>مسكويه</a:t>
            </a:r>
            <a:r>
              <a:rPr lang="ar-SY" altLang="ar-SA" sz="2000" b="1" dirty="0" smtClean="0">
                <a:solidFill>
                  <a:srgbClr val="002060"/>
                </a:solidFill>
              </a:rPr>
              <a:t> هو ما يبلغ به الإنسانُ كمال وجوده، وهو ما </a:t>
            </a:r>
            <a:r>
              <a:rPr lang="ar-SY" altLang="ar-SA" sz="2000" b="1" dirty="0" err="1" smtClean="0">
                <a:solidFill>
                  <a:srgbClr val="002060"/>
                </a:solidFill>
              </a:rPr>
              <a:t>تشتاقه</a:t>
            </a:r>
            <a:r>
              <a:rPr lang="ar-SY" altLang="ar-SA" sz="2000" b="1" dirty="0" smtClean="0">
                <a:solidFill>
                  <a:srgbClr val="002060"/>
                </a:solidFill>
              </a:rPr>
              <a:t> النفوسُ الطيّبةُ وتقصده في أفعالها، وحظُّ الناس من الخير ليس واحداً بل متفاوتاً، فهم ثلاث فئات:</a:t>
            </a:r>
            <a:endParaRPr lang="en-US" altLang="ar-SA" sz="2000" b="1" dirty="0" smtClean="0">
              <a:solidFill>
                <a:srgbClr val="002060"/>
              </a:solidFill>
            </a:endParaRPr>
          </a:p>
          <a:p>
            <a:pPr eaLnBrk="1" hangingPunct="1"/>
            <a:r>
              <a:rPr lang="ar-SY" altLang="ar-SA" sz="2000" b="1" dirty="0" smtClean="0">
                <a:solidFill>
                  <a:srgbClr val="FF00FF"/>
                </a:solidFill>
              </a:rPr>
              <a:t>1- فئة خيّرة بالفطرة، </a:t>
            </a:r>
            <a:r>
              <a:rPr lang="ar-SY" altLang="ar-SA" sz="2000" b="1" dirty="0" smtClean="0">
                <a:solidFill>
                  <a:srgbClr val="009900"/>
                </a:solidFill>
              </a:rPr>
              <a:t>2- شرّيرة بطبيعتها لا تعرف الخير أبداً، </a:t>
            </a:r>
            <a:r>
              <a:rPr lang="ar-SY" altLang="ar-SA" sz="2000" b="1" dirty="0" smtClean="0">
                <a:solidFill>
                  <a:srgbClr val="FF0066"/>
                </a:solidFill>
              </a:rPr>
              <a:t>3- وبينهما فئة متوسّطة تتردّد بين الخير والشرّ وفقاً لأساليبِ التربية والتأثّر بالآخرين.</a:t>
            </a:r>
            <a:endParaRPr lang="en-US" altLang="ar-SA" sz="2000" b="1" dirty="0" smtClean="0">
              <a:solidFill>
                <a:srgbClr val="FF0066"/>
              </a:solidFill>
            </a:endParaRPr>
          </a:p>
          <a:p>
            <a:pPr eaLnBrk="1" hangingPunct="1"/>
            <a:r>
              <a:rPr lang="ar-SY" altLang="ar-SA" sz="2000" b="1" dirty="0" smtClean="0">
                <a:solidFill>
                  <a:srgbClr val="002060"/>
                </a:solidFill>
              </a:rPr>
              <a:t>والخير عند </a:t>
            </a:r>
            <a:r>
              <a:rPr lang="ar-SY" altLang="ar-SA" sz="2000" b="1" dirty="0" err="1" smtClean="0">
                <a:solidFill>
                  <a:srgbClr val="002060"/>
                </a:solidFill>
              </a:rPr>
              <a:t>مسكويه</a:t>
            </a:r>
            <a:r>
              <a:rPr lang="ar-SY" altLang="ar-SA" sz="2000" b="1" dirty="0" smtClean="0">
                <a:solidFill>
                  <a:srgbClr val="002060"/>
                </a:solidFill>
              </a:rPr>
              <a:t> عامٌّ ومطلق في الأصل، وهو الموجود الأعظم والخير المحْض والمعشوق لذاته، أمّا ما يتعين في حياة الإنسان من خيرات فهي نسبيّةٌ وذاتيّةٌ، تختلف باختلاف الأفراد والأحوال، لذلك يفرّق </a:t>
            </a:r>
            <a:r>
              <a:rPr lang="ar-SY" altLang="ar-SA" sz="2000" b="1" dirty="0" err="1" smtClean="0">
                <a:solidFill>
                  <a:srgbClr val="002060"/>
                </a:solidFill>
              </a:rPr>
              <a:t>مسكويه</a:t>
            </a:r>
            <a:r>
              <a:rPr lang="ar-SY" altLang="ar-SA" sz="2000" b="1" dirty="0" smtClean="0">
                <a:solidFill>
                  <a:srgbClr val="002060"/>
                </a:solidFill>
              </a:rPr>
              <a:t> بين الخيرات، فمنها ما هو </a:t>
            </a:r>
            <a:r>
              <a:rPr lang="ar-SY" altLang="ar-SA" sz="2000" b="1" dirty="0" smtClean="0">
                <a:solidFill>
                  <a:srgbClr val="7030A0"/>
                </a:solidFill>
              </a:rPr>
              <a:t>مطلق يُطلبُ لذاته </a:t>
            </a:r>
            <a:r>
              <a:rPr lang="ar-SY" altLang="ar-SA" sz="2000" b="1" dirty="0" smtClean="0">
                <a:solidFill>
                  <a:srgbClr val="002060"/>
                </a:solidFill>
              </a:rPr>
              <a:t>كالخلق الحسن، ومنها ما هو </a:t>
            </a:r>
            <a:r>
              <a:rPr lang="ar-SY" altLang="ar-SA" sz="2000" b="1" dirty="0" smtClean="0">
                <a:solidFill>
                  <a:srgbClr val="7030A0"/>
                </a:solidFill>
              </a:rPr>
              <a:t>محدود يُطلب لنفعه </a:t>
            </a:r>
            <a:r>
              <a:rPr lang="ar-SY" altLang="ar-SA" sz="2000" b="1" dirty="0" smtClean="0">
                <a:solidFill>
                  <a:srgbClr val="002060"/>
                </a:solidFill>
              </a:rPr>
              <a:t>كصحة البدن، ومنها ما هو </a:t>
            </a:r>
            <a:r>
              <a:rPr lang="ar-SY" altLang="ar-SA" sz="2000" b="1" dirty="0" smtClean="0">
                <a:solidFill>
                  <a:srgbClr val="7030A0"/>
                </a:solidFill>
              </a:rPr>
              <a:t>غايةٌ في ذاته</a:t>
            </a:r>
            <a:r>
              <a:rPr lang="ar-SY" altLang="ar-SA" sz="2000" b="1" dirty="0" smtClean="0">
                <a:solidFill>
                  <a:srgbClr val="002060"/>
                </a:solidFill>
              </a:rPr>
              <a:t> كالسعادة الروحية، ومنها ما هو وسيلةٌ لغيره كالرزق الوفير.</a:t>
            </a:r>
            <a:endParaRPr lang="en-US" altLang="ar-SA" sz="2000" b="1" dirty="0" smtClean="0">
              <a:solidFill>
                <a:srgbClr val="002060"/>
              </a:solidFill>
            </a:endParaRPr>
          </a:p>
          <a:p>
            <a:pPr eaLnBrk="1" hangingPunct="1"/>
            <a:r>
              <a:rPr lang="ar-SY" altLang="ar-SA" sz="2400" b="1" u="sng" dirty="0" smtClean="0">
                <a:solidFill>
                  <a:srgbClr val="FF0000"/>
                </a:solidFill>
              </a:rPr>
              <a:t>كانط:  </a:t>
            </a:r>
            <a:r>
              <a:rPr lang="ar-SY" altLang="ar-SA" sz="2000" b="1" dirty="0" smtClean="0">
                <a:solidFill>
                  <a:srgbClr val="002060"/>
                </a:solidFill>
              </a:rPr>
              <a:t>الخير الأسمى عند كانط هو ما تحقّقه الإرادة الخيّرة الحرّة عندما تعمل بمقتضى الواجب لذاته من دون النظر إلى نتائجه، فالإرادةُ الخيّرةُ عنده هي الشيء الوحيد الذي يمكن أنّ يُعدَّ خيراً من دون قيد أو شرط، وهي خير مطلق في ذاته يتخطّى الظروف والأحوال، بغضّ النظر عن علاقته بغيره من الأشياء.</a:t>
            </a:r>
            <a:endParaRPr lang="en-US" altLang="ar-SA" sz="2000" b="1" dirty="0" smtClean="0">
              <a:solidFill>
                <a:srgbClr val="002060"/>
              </a:solidFill>
            </a:endParaRPr>
          </a:p>
          <a:p>
            <a:pPr eaLnBrk="1" hangingPunct="1"/>
            <a:r>
              <a:rPr lang="ar-SY" altLang="ar-SA" sz="2000" b="1" dirty="0" smtClean="0">
                <a:solidFill>
                  <a:srgbClr val="002060"/>
                </a:solidFill>
              </a:rPr>
              <a:t>غير أنّ الإرادة الخيّرة عنده ليست هي الخير الوحيد؛ إذ يوجد أشياء أخرى تكون خيراً في حالات معيّنة، وهي شرّ عندما يُساء استعمالها وتُسخّر لأغراض سيّئة، كمواهب العقل وهبات الحظِّ، ومثلهما المال والجاه.. إلخ.</a:t>
            </a:r>
            <a:endParaRPr lang="en-US" altLang="ar-SA" sz="2000" b="1" dirty="0" smtClean="0">
              <a:solidFill>
                <a:srgbClr val="002060"/>
              </a:solidFill>
            </a:endParaRPr>
          </a:p>
          <a:p>
            <a:pPr eaLnBrk="1" hangingPunct="1"/>
            <a:endParaRPr lang="ar-SY" altLang="ar-SA" sz="2000" dirty="0" smtClean="0"/>
          </a:p>
        </p:txBody>
      </p:sp>
      <p:sp>
        <p:nvSpPr>
          <p:cNvPr id="3" name="عنصر نائب للتاريخ 2"/>
          <p:cNvSpPr>
            <a:spLocks noGrp="1"/>
          </p:cNvSpPr>
          <p:nvPr>
            <p:ph type="dt" sz="quarter" idx="10"/>
          </p:nvPr>
        </p:nvSpPr>
        <p:spPr/>
        <p:txBody>
          <a:bodyPr/>
          <a:lstStyle/>
          <a:p>
            <a:pPr>
              <a:defRPr/>
            </a:pPr>
            <a:fld id="{8B31A53B-E2C1-4E3F-946F-40727350DD49}"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20485"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5CB7690E-294C-4436-A516-467A71BA27C4}" type="slidenum">
              <a:rPr lang="ar-SY" altLang="ar-SA" sz="1200" smtClean="0">
                <a:solidFill>
                  <a:srgbClr val="898989"/>
                </a:solidFill>
              </a:rPr>
              <a:pPr algn="l">
                <a:spcBef>
                  <a:spcPct val="0"/>
                </a:spcBef>
                <a:buFontTx/>
                <a:buNone/>
              </a:pPr>
              <a:t>17</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wheel(1)">
                                      <p:cBhvr>
                                        <p:cTn id="7" dur="2000"/>
                                        <p:tgtEl>
                                          <p:spTgt spid="2048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0482">
                                            <p:txEl>
                                              <p:pRg st="1" end="1"/>
                                            </p:txEl>
                                          </p:spTgt>
                                        </p:tgtEl>
                                        <p:attrNameLst>
                                          <p:attrName>style.visibility</p:attrName>
                                        </p:attrNameLst>
                                      </p:cBhvr>
                                      <p:to>
                                        <p:strVal val="visible"/>
                                      </p:to>
                                    </p:set>
                                    <p:animEffect transition="in" filter="wheel(1)">
                                      <p:cBhvr>
                                        <p:cTn id="12" dur="2000"/>
                                        <p:tgtEl>
                                          <p:spTgt spid="2048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0482">
                                            <p:txEl>
                                              <p:pRg st="2" end="2"/>
                                            </p:txEl>
                                          </p:spTgt>
                                        </p:tgtEl>
                                        <p:attrNameLst>
                                          <p:attrName>style.visibility</p:attrName>
                                        </p:attrNameLst>
                                      </p:cBhvr>
                                      <p:to>
                                        <p:strVal val="visible"/>
                                      </p:to>
                                    </p:set>
                                    <p:animEffect transition="in" filter="wheel(1)">
                                      <p:cBhvr>
                                        <p:cTn id="17" dur="2000"/>
                                        <p:tgtEl>
                                          <p:spTgt spid="2048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0482">
                                            <p:txEl>
                                              <p:pRg st="3" end="3"/>
                                            </p:txEl>
                                          </p:spTgt>
                                        </p:tgtEl>
                                        <p:attrNameLst>
                                          <p:attrName>style.visibility</p:attrName>
                                        </p:attrNameLst>
                                      </p:cBhvr>
                                      <p:to>
                                        <p:strVal val="visible"/>
                                      </p:to>
                                    </p:set>
                                    <p:animEffect transition="in" filter="wheel(1)">
                                      <p:cBhvr>
                                        <p:cTn id="22" dur="2000"/>
                                        <p:tgtEl>
                                          <p:spTgt spid="2048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0482">
                                            <p:txEl>
                                              <p:pRg st="4" end="4"/>
                                            </p:txEl>
                                          </p:spTgt>
                                        </p:tgtEl>
                                        <p:attrNameLst>
                                          <p:attrName>style.visibility</p:attrName>
                                        </p:attrNameLst>
                                      </p:cBhvr>
                                      <p:to>
                                        <p:strVal val="visible"/>
                                      </p:to>
                                    </p:set>
                                    <p:animEffect transition="in" filter="wheel(1)">
                                      <p:cBhvr>
                                        <p:cTn id="27" dur="2000"/>
                                        <p:tgtEl>
                                          <p:spTgt spid="2048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0482">
                                            <p:txEl>
                                              <p:pRg st="5" end="5"/>
                                            </p:txEl>
                                          </p:spTgt>
                                        </p:tgtEl>
                                        <p:attrNameLst>
                                          <p:attrName>style.visibility</p:attrName>
                                        </p:attrNameLst>
                                      </p:cBhvr>
                                      <p:to>
                                        <p:strVal val="visible"/>
                                      </p:to>
                                    </p:set>
                                    <p:animEffect transition="in" filter="wheel(1)">
                                      <p:cBhvr>
                                        <p:cTn id="32" dur="2000"/>
                                        <p:tgtEl>
                                          <p:spTgt spid="2048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صر نائب للمحتوى 2"/>
          <p:cNvSpPr>
            <a:spLocks noGrp="1"/>
          </p:cNvSpPr>
          <p:nvPr>
            <p:ph idx="1"/>
          </p:nvPr>
        </p:nvSpPr>
        <p:spPr>
          <a:xfrm>
            <a:off x="457200" y="0"/>
            <a:ext cx="8229600" cy="6126163"/>
          </a:xfrm>
        </p:spPr>
        <p:txBody>
          <a:bodyPr/>
          <a:lstStyle/>
          <a:p>
            <a:pPr>
              <a:defRPr/>
            </a:pPr>
            <a:r>
              <a:rPr lang="ar-SY" sz="1600" b="1" dirty="0" smtClean="0">
                <a:solidFill>
                  <a:srgbClr val="FF0000"/>
                </a:solidFill>
              </a:rPr>
              <a:t>رابعاً- الحقّ، </a:t>
            </a:r>
            <a:r>
              <a:rPr lang="en-US" sz="1600" b="1" dirty="0" smtClean="0">
                <a:solidFill>
                  <a:srgbClr val="FF0000"/>
                </a:solidFill>
                <a:cs typeface="Arial" pitchFamily="34" charset="0"/>
              </a:rPr>
              <a:t>True</a:t>
            </a:r>
            <a:r>
              <a:rPr lang="ar-SY" sz="1600" b="1" dirty="0" smtClean="0">
                <a:solidFill>
                  <a:srgbClr val="FF0000"/>
                </a:solidFill>
              </a:rPr>
              <a:t>:</a:t>
            </a:r>
            <a:endParaRPr lang="en-US" sz="1600" dirty="0" smtClean="0">
              <a:solidFill>
                <a:srgbClr val="FF0000"/>
              </a:solidFill>
              <a:cs typeface="Arial" pitchFamily="34" charset="0"/>
            </a:endParaRPr>
          </a:p>
          <a:p>
            <a:pPr>
              <a:defRPr/>
            </a:pPr>
            <a:r>
              <a:rPr lang="ar-SY" sz="1600" b="1" dirty="0" smtClean="0">
                <a:solidFill>
                  <a:srgbClr val="7030A0"/>
                </a:solidFill>
              </a:rPr>
              <a:t>الحقُّ في اللغة هو الثابت الذي لا يمكن إنكارُه، واليقين بعد الشكِّ، والواجب تجاه الغير، والمُلك المشروع، والصدق في القول، وهو من أسماء الله تعالى وصفاته.</a:t>
            </a:r>
            <a:endParaRPr lang="en-US" sz="1600" b="1" dirty="0" smtClean="0">
              <a:solidFill>
                <a:srgbClr val="7030A0"/>
              </a:solidFill>
              <a:cs typeface="Arial" pitchFamily="34" charset="0"/>
            </a:endParaRPr>
          </a:p>
          <a:p>
            <a:pPr>
              <a:defRPr/>
            </a:pPr>
            <a:r>
              <a:rPr lang="ar-SY" sz="1600" b="1" dirty="0" smtClean="0">
                <a:solidFill>
                  <a:srgbClr val="0070C0"/>
                </a:solidFill>
              </a:rPr>
              <a:t>وتجري كلمة الحقّ في كلام الناس بمعان متعدّدة، تُعرف في سياق استعمالاتها ومقاصدِ المتكلّم منها، </a:t>
            </a:r>
          </a:p>
          <a:p>
            <a:pPr>
              <a:defRPr/>
            </a:pPr>
            <a:r>
              <a:rPr lang="ar-SY" sz="1600" b="1" dirty="0" smtClean="0">
                <a:solidFill>
                  <a:srgbClr val="0070C0"/>
                </a:solidFill>
              </a:rPr>
              <a:t>أمّا في الفلسفة فالحقُّ قيمة تتنوّع دلالاتُها بتنوّع مجالات الفعل والفكر، وتتلخَّص هذه الدلالات على النحو الآتي:  </a:t>
            </a:r>
            <a:r>
              <a:rPr lang="ar-SY" sz="1600" b="1" dirty="0" err="1" smtClean="0">
                <a:solidFill>
                  <a:srgbClr val="0070C0"/>
                </a:solidFill>
              </a:rPr>
              <a:t>أ</a:t>
            </a:r>
            <a:r>
              <a:rPr lang="ar-SY" sz="1600" b="1" dirty="0" smtClean="0">
                <a:solidFill>
                  <a:srgbClr val="0070C0"/>
                </a:solidFill>
              </a:rPr>
              <a:t>- الحقُّ في المنطق والمعرفة:</a:t>
            </a:r>
            <a:endParaRPr lang="en-US" sz="1600" b="1" dirty="0" smtClean="0">
              <a:solidFill>
                <a:srgbClr val="0070C0"/>
              </a:solidFill>
              <a:cs typeface="Arial" pitchFamily="34" charset="0"/>
            </a:endParaRPr>
          </a:p>
          <a:p>
            <a:pPr>
              <a:defRPr/>
            </a:pPr>
            <a:r>
              <a:rPr lang="ar-SY" sz="1600" b="1" dirty="0" smtClean="0">
                <a:solidFill>
                  <a:srgbClr val="0070C0"/>
                </a:solidFill>
              </a:rPr>
              <a:t>   يُطلق الحقُّ على الموجود الحقيقيِّ غير المُتوهَم، ويُطلق في المعرفة على الحكم الذي يُطابق الواقع، وفي المنطق </a:t>
            </a:r>
            <a:r>
              <a:rPr lang="ar-SY" sz="1600" b="1" dirty="0" err="1" smtClean="0">
                <a:solidFill>
                  <a:srgbClr val="0070C0"/>
                </a:solidFill>
              </a:rPr>
              <a:t>يرادفه</a:t>
            </a:r>
            <a:r>
              <a:rPr lang="ar-SY" sz="1600" b="1" dirty="0" smtClean="0">
                <a:solidFill>
                  <a:srgbClr val="0070C0"/>
                </a:solidFill>
              </a:rPr>
              <a:t> الصدق، أمّا النقيض منهما فهو الباطل والكذب.</a:t>
            </a:r>
            <a:endParaRPr lang="en-US" sz="1600" b="1" dirty="0" smtClean="0">
              <a:solidFill>
                <a:srgbClr val="0070C0"/>
              </a:solidFill>
              <a:cs typeface="Arial" pitchFamily="34" charset="0"/>
            </a:endParaRPr>
          </a:p>
          <a:p>
            <a:pPr>
              <a:defRPr/>
            </a:pPr>
            <a:r>
              <a:rPr lang="ar-SY" sz="1600" b="1" dirty="0" smtClean="0">
                <a:solidFill>
                  <a:srgbClr val="0070C0"/>
                </a:solidFill>
              </a:rPr>
              <a:t>ويشيرُ جميل صليبا إلى أنّ الحقَّ والباطلَ يُطلقان على المعتقدات، بينما يطلق الصدقُ والكذبُ على الأحكام المنطقيّة التي يستخلصها العقلُ بالاستنتاج والاستدلال.</a:t>
            </a:r>
            <a:endParaRPr lang="en-US" sz="1600" b="1" dirty="0" smtClean="0">
              <a:solidFill>
                <a:srgbClr val="0070C0"/>
              </a:solidFill>
              <a:cs typeface="Arial" pitchFamily="34" charset="0"/>
            </a:endParaRPr>
          </a:p>
          <a:p>
            <a:pPr>
              <a:defRPr/>
            </a:pPr>
            <a:r>
              <a:rPr lang="ar-SY" sz="1600" b="1" dirty="0" smtClean="0">
                <a:solidFill>
                  <a:srgbClr val="0070C0"/>
                </a:solidFill>
              </a:rPr>
              <a:t>والحقُّ عند ديكارت هو ما يجب التسليمُ </a:t>
            </a:r>
            <a:r>
              <a:rPr lang="ar-SY" sz="1600" b="1" dirty="0" err="1" smtClean="0">
                <a:solidFill>
                  <a:srgbClr val="0070C0"/>
                </a:solidFill>
              </a:rPr>
              <a:t>به</a:t>
            </a:r>
            <a:r>
              <a:rPr lang="ar-SY" sz="1600" b="1" dirty="0" smtClean="0">
                <a:solidFill>
                  <a:srgbClr val="0070C0"/>
                </a:solidFill>
              </a:rPr>
              <a:t> لوضوحه </a:t>
            </a:r>
            <a:r>
              <a:rPr lang="ar-SY" sz="1600" b="1" dirty="0" err="1" smtClean="0">
                <a:solidFill>
                  <a:srgbClr val="0070C0"/>
                </a:solidFill>
              </a:rPr>
              <a:t>وبداهتهِ</a:t>
            </a:r>
            <a:r>
              <a:rPr lang="ar-SY" sz="1600" b="1" dirty="0" smtClean="0">
                <a:solidFill>
                  <a:srgbClr val="0070C0"/>
                </a:solidFill>
              </a:rPr>
              <a:t> ومطابقتهِ للمبادئ العقليّة.</a:t>
            </a:r>
          </a:p>
          <a:p>
            <a:pPr>
              <a:defRPr/>
            </a:pPr>
            <a:r>
              <a:rPr lang="ar-SY" sz="1600" b="1" u="sng" dirty="0" smtClean="0">
                <a:solidFill>
                  <a:srgbClr val="FF00FF"/>
                </a:solidFill>
              </a:rPr>
              <a:t>ب- الحقُّ القانونيُّ: </a:t>
            </a:r>
            <a:r>
              <a:rPr lang="ar-SY" sz="1600" b="1" dirty="0" smtClean="0">
                <a:solidFill>
                  <a:schemeClr val="accent4">
                    <a:lumMod val="75000"/>
                  </a:schemeClr>
                </a:solidFill>
              </a:rPr>
              <a:t>هو الفعل المطابق لقاعدة مُحكمة، أو لقانون طبيعيٍّ أو وضعيٍّ. والحقُّ يستدعي التنفيذ، وتفرضه القوانين والعقود، كحقّ الدائن في استرداد دينه، وحقّ العامل في الحصول على أجره.</a:t>
            </a:r>
            <a:endParaRPr lang="en-US" sz="1600" b="1" dirty="0" smtClean="0">
              <a:solidFill>
                <a:schemeClr val="accent4">
                  <a:lumMod val="75000"/>
                </a:schemeClr>
              </a:solidFill>
              <a:cs typeface="Arial" pitchFamily="34" charset="0"/>
            </a:endParaRPr>
          </a:p>
          <a:p>
            <a:pPr>
              <a:defRPr/>
            </a:pPr>
            <a:r>
              <a:rPr lang="ar-SY" sz="1600" b="1" dirty="0" smtClean="0">
                <a:solidFill>
                  <a:schemeClr val="accent4">
                    <a:lumMod val="75000"/>
                  </a:schemeClr>
                </a:solidFill>
              </a:rPr>
              <a:t>والحقُّ أيضاً هو ما تسمح </a:t>
            </a:r>
            <a:r>
              <a:rPr lang="ar-SY" sz="1600" b="1" dirty="0" err="1" smtClean="0">
                <a:solidFill>
                  <a:schemeClr val="accent4">
                    <a:lumMod val="75000"/>
                  </a:schemeClr>
                </a:solidFill>
              </a:rPr>
              <a:t>به</a:t>
            </a:r>
            <a:r>
              <a:rPr lang="ar-SY" sz="1600" b="1" dirty="0" smtClean="0">
                <a:solidFill>
                  <a:schemeClr val="accent4">
                    <a:lumMod val="75000"/>
                  </a:schemeClr>
                </a:solidFill>
              </a:rPr>
              <a:t> القوانين، سواء كان ذلك السماح </a:t>
            </a:r>
          </a:p>
          <a:p>
            <a:pPr>
              <a:defRPr/>
            </a:pPr>
            <a:r>
              <a:rPr lang="ar-SY" sz="1600" b="1" u="sng" dirty="0" smtClean="0">
                <a:solidFill>
                  <a:srgbClr val="FF00FF"/>
                </a:solidFill>
              </a:rPr>
              <a:t>أ- صريحاً </a:t>
            </a:r>
            <a:r>
              <a:rPr lang="ar-SY" sz="1600" b="1" dirty="0" smtClean="0">
                <a:solidFill>
                  <a:schemeClr val="accent4">
                    <a:lumMod val="75000"/>
                  </a:schemeClr>
                </a:solidFill>
              </a:rPr>
              <a:t>كحقّ المواطن في التعلّم والعمل، </a:t>
            </a:r>
          </a:p>
          <a:p>
            <a:pPr>
              <a:defRPr/>
            </a:pPr>
            <a:r>
              <a:rPr lang="ar-SY" sz="1600" b="1" u="sng" dirty="0" smtClean="0">
                <a:solidFill>
                  <a:srgbClr val="FF00FF"/>
                </a:solidFill>
              </a:rPr>
              <a:t>ب- مضمراً </a:t>
            </a:r>
            <a:r>
              <a:rPr lang="ar-SY" sz="1600" b="1" dirty="0" smtClean="0">
                <a:solidFill>
                  <a:schemeClr val="accent4">
                    <a:lumMod val="75000"/>
                  </a:schemeClr>
                </a:solidFill>
              </a:rPr>
              <a:t>من دون أن </a:t>
            </a:r>
            <a:r>
              <a:rPr lang="ar-SY" sz="1600" b="1" dirty="0" err="1" smtClean="0">
                <a:solidFill>
                  <a:schemeClr val="accent4">
                    <a:lumMod val="75000"/>
                  </a:schemeClr>
                </a:solidFill>
              </a:rPr>
              <a:t>يُنصّ</a:t>
            </a:r>
            <a:r>
              <a:rPr lang="ar-SY" sz="1600" b="1" dirty="0" smtClean="0">
                <a:solidFill>
                  <a:schemeClr val="accent4">
                    <a:lumMod val="75000"/>
                  </a:schemeClr>
                </a:solidFill>
              </a:rPr>
              <a:t> عليه صراحةً كحقّه في التملّك وإبرام العقود.</a:t>
            </a:r>
            <a:endParaRPr lang="en-US" sz="1600" b="1" dirty="0" smtClean="0">
              <a:solidFill>
                <a:schemeClr val="accent4">
                  <a:lumMod val="75000"/>
                </a:schemeClr>
              </a:solidFill>
              <a:cs typeface="Arial" pitchFamily="34" charset="0"/>
            </a:endParaRPr>
          </a:p>
          <a:p>
            <a:pPr>
              <a:defRPr/>
            </a:pPr>
            <a:r>
              <a:rPr lang="ar-SY" sz="1600" b="1" dirty="0" smtClean="0">
                <a:solidFill>
                  <a:schemeClr val="accent4">
                    <a:lumMod val="75000"/>
                  </a:schemeClr>
                </a:solidFill>
              </a:rPr>
              <a:t>والحقُّ والواجب قيمتان متضايفتان إلى بعضهما، فما هو واجب على طرف يكون حقّاً للطرف الآخر، فإذا وجب على المَدين أن يوفي الدائن، فإن استرجاعَ دَينِه حقٌّ للثاني.</a:t>
            </a:r>
            <a:endParaRPr lang="en-US" sz="1600" b="1" dirty="0" smtClean="0">
              <a:solidFill>
                <a:schemeClr val="accent4">
                  <a:lumMod val="75000"/>
                </a:schemeClr>
              </a:solidFill>
              <a:cs typeface="Arial" pitchFamily="34" charset="0"/>
            </a:endParaRPr>
          </a:p>
          <a:p>
            <a:pPr>
              <a:defRPr/>
            </a:pPr>
            <a:r>
              <a:rPr lang="ar-SY" sz="1600" b="1" dirty="0" smtClean="0">
                <a:solidFill>
                  <a:schemeClr val="accent4">
                    <a:lumMod val="75000"/>
                  </a:schemeClr>
                </a:solidFill>
              </a:rPr>
              <a:t>ويُفرّق المشرّعون والحقوقيون بين </a:t>
            </a:r>
            <a:r>
              <a:rPr lang="ar-SY" sz="1600" b="1" dirty="0" smtClean="0">
                <a:solidFill>
                  <a:srgbClr val="FF00FF"/>
                </a:solidFill>
              </a:rPr>
              <a:t>الحقوق الطبيعيّة والحقوق الوضعيّة، </a:t>
            </a:r>
          </a:p>
          <a:p>
            <a:pPr>
              <a:defRPr/>
            </a:pPr>
            <a:r>
              <a:rPr lang="ar-SY" sz="1600" b="1" dirty="0" smtClean="0">
                <a:solidFill>
                  <a:srgbClr val="009900"/>
                </a:solidFill>
              </a:rPr>
              <a:t>أ- فالحقُّ الطبيعيُّ </a:t>
            </a:r>
            <a:r>
              <a:rPr lang="ar-SY" sz="1600" b="1" dirty="0" smtClean="0">
                <a:solidFill>
                  <a:schemeClr val="accent4">
                    <a:lumMod val="75000"/>
                  </a:schemeClr>
                </a:solidFill>
              </a:rPr>
              <a:t>هو مجموعة الحقوق اللازمة عن طبيعة الإنسان من حيث كونُه إنساناً، كالحقِّ في الحياة والحرّيّة. </a:t>
            </a:r>
          </a:p>
          <a:p>
            <a:pPr>
              <a:defRPr/>
            </a:pPr>
            <a:r>
              <a:rPr lang="ar-SY" sz="1600" b="1" dirty="0" smtClean="0">
                <a:solidFill>
                  <a:schemeClr val="accent4">
                    <a:lumMod val="75000"/>
                  </a:schemeClr>
                </a:solidFill>
              </a:rPr>
              <a:t>ب- </a:t>
            </a:r>
            <a:r>
              <a:rPr lang="ar-SY" sz="1600" b="1" dirty="0" smtClean="0">
                <a:solidFill>
                  <a:srgbClr val="009900"/>
                </a:solidFill>
              </a:rPr>
              <a:t>أمّا الحقّ الوضعيّ </a:t>
            </a:r>
            <a:r>
              <a:rPr lang="ar-SY" sz="1600" b="1" dirty="0" smtClean="0">
                <a:solidFill>
                  <a:schemeClr val="accent4">
                    <a:lumMod val="75000"/>
                  </a:schemeClr>
                </a:solidFill>
              </a:rPr>
              <a:t>فهو الحقوق المنصوص عليها في القوانين المكتوبة والأعراف والتقاليد العامّة، كالحقوق المدنيّة والحقوق السياسيّة</a:t>
            </a:r>
          </a:p>
          <a:p>
            <a:pPr>
              <a:defRPr/>
            </a:pPr>
            <a:endParaRPr lang="en-US" sz="1600" b="1" dirty="0" smtClean="0">
              <a:solidFill>
                <a:srgbClr val="0070C0"/>
              </a:solidFill>
              <a:cs typeface="Arial" pitchFamily="34" charset="0"/>
            </a:endParaRPr>
          </a:p>
          <a:p>
            <a:pPr>
              <a:buFont typeface="Arial" panose="020B0604020202020204" pitchFamily="34" charset="0"/>
              <a:buNone/>
              <a:defRPr/>
            </a:pPr>
            <a:endParaRPr lang="ar-SY" sz="1600" dirty="0" smtClean="0"/>
          </a:p>
        </p:txBody>
      </p:sp>
      <p:sp>
        <p:nvSpPr>
          <p:cNvPr id="3" name="عنصر نائب للتاريخ 2"/>
          <p:cNvSpPr>
            <a:spLocks noGrp="1"/>
          </p:cNvSpPr>
          <p:nvPr>
            <p:ph type="dt" sz="quarter" idx="10"/>
          </p:nvPr>
        </p:nvSpPr>
        <p:spPr/>
        <p:txBody>
          <a:bodyPr/>
          <a:lstStyle/>
          <a:p>
            <a:pPr>
              <a:defRPr/>
            </a:pPr>
            <a:fld id="{8CEF85D4-F5DF-40BA-8620-E881AD3DE345}"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21509"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02FC236D-B9A5-44EE-AB4F-50C30CAA97C7}" type="slidenum">
              <a:rPr lang="ar-SY" altLang="ar-SA" sz="1200" smtClean="0">
                <a:solidFill>
                  <a:srgbClr val="898989"/>
                </a:solidFill>
              </a:rPr>
              <a:pPr algn="l">
                <a:spcBef>
                  <a:spcPct val="0"/>
                </a:spcBef>
                <a:buFontTx/>
                <a:buNone/>
              </a:pPr>
              <a:t>18</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wheel(1)">
                                      <p:cBhvr>
                                        <p:cTn id="7" dur="2000"/>
                                        <p:tgtEl>
                                          <p:spTgt spid="22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2530">
                                            <p:txEl>
                                              <p:pRg st="1" end="1"/>
                                            </p:txEl>
                                          </p:spTgt>
                                        </p:tgtEl>
                                        <p:attrNameLst>
                                          <p:attrName>style.visibility</p:attrName>
                                        </p:attrNameLst>
                                      </p:cBhvr>
                                      <p:to>
                                        <p:strVal val="visible"/>
                                      </p:to>
                                    </p:set>
                                    <p:animEffect transition="in" filter="wheel(1)">
                                      <p:cBhvr>
                                        <p:cTn id="12" dur="2000"/>
                                        <p:tgtEl>
                                          <p:spTgt spid="225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2530">
                                            <p:txEl>
                                              <p:pRg st="2" end="2"/>
                                            </p:txEl>
                                          </p:spTgt>
                                        </p:tgtEl>
                                        <p:attrNameLst>
                                          <p:attrName>style.visibility</p:attrName>
                                        </p:attrNameLst>
                                      </p:cBhvr>
                                      <p:to>
                                        <p:strVal val="visible"/>
                                      </p:to>
                                    </p:set>
                                    <p:animEffect transition="in" filter="wheel(1)">
                                      <p:cBhvr>
                                        <p:cTn id="17" dur="2000"/>
                                        <p:tgtEl>
                                          <p:spTgt spid="225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2530">
                                            <p:txEl>
                                              <p:pRg st="3" end="3"/>
                                            </p:txEl>
                                          </p:spTgt>
                                        </p:tgtEl>
                                        <p:attrNameLst>
                                          <p:attrName>style.visibility</p:attrName>
                                        </p:attrNameLst>
                                      </p:cBhvr>
                                      <p:to>
                                        <p:strVal val="visible"/>
                                      </p:to>
                                    </p:set>
                                    <p:animEffect transition="in" filter="wheel(1)">
                                      <p:cBhvr>
                                        <p:cTn id="22" dur="2000"/>
                                        <p:tgtEl>
                                          <p:spTgt spid="2253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2530">
                                            <p:txEl>
                                              <p:pRg st="4" end="4"/>
                                            </p:txEl>
                                          </p:spTgt>
                                        </p:tgtEl>
                                        <p:attrNameLst>
                                          <p:attrName>style.visibility</p:attrName>
                                        </p:attrNameLst>
                                      </p:cBhvr>
                                      <p:to>
                                        <p:strVal val="visible"/>
                                      </p:to>
                                    </p:set>
                                    <p:animEffect transition="in" filter="wheel(1)">
                                      <p:cBhvr>
                                        <p:cTn id="27" dur="2000"/>
                                        <p:tgtEl>
                                          <p:spTgt spid="2253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2530">
                                            <p:txEl>
                                              <p:pRg st="5" end="5"/>
                                            </p:txEl>
                                          </p:spTgt>
                                        </p:tgtEl>
                                        <p:attrNameLst>
                                          <p:attrName>style.visibility</p:attrName>
                                        </p:attrNameLst>
                                      </p:cBhvr>
                                      <p:to>
                                        <p:strVal val="visible"/>
                                      </p:to>
                                    </p:set>
                                    <p:animEffect transition="in" filter="wheel(1)">
                                      <p:cBhvr>
                                        <p:cTn id="32" dur="2000"/>
                                        <p:tgtEl>
                                          <p:spTgt spid="2253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2530">
                                            <p:txEl>
                                              <p:pRg st="6" end="6"/>
                                            </p:txEl>
                                          </p:spTgt>
                                        </p:tgtEl>
                                        <p:attrNameLst>
                                          <p:attrName>style.visibility</p:attrName>
                                        </p:attrNameLst>
                                      </p:cBhvr>
                                      <p:to>
                                        <p:strVal val="visible"/>
                                      </p:to>
                                    </p:set>
                                    <p:animEffect transition="in" filter="wheel(1)">
                                      <p:cBhvr>
                                        <p:cTn id="37" dur="2000"/>
                                        <p:tgtEl>
                                          <p:spTgt spid="2253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22530">
                                            <p:txEl>
                                              <p:pRg st="7" end="7"/>
                                            </p:txEl>
                                          </p:spTgt>
                                        </p:tgtEl>
                                        <p:attrNameLst>
                                          <p:attrName>style.visibility</p:attrName>
                                        </p:attrNameLst>
                                      </p:cBhvr>
                                      <p:to>
                                        <p:strVal val="visible"/>
                                      </p:to>
                                    </p:set>
                                    <p:animEffect transition="in" filter="wheel(1)">
                                      <p:cBhvr>
                                        <p:cTn id="42" dur="2000"/>
                                        <p:tgtEl>
                                          <p:spTgt spid="22530">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2530">
                                            <p:txEl>
                                              <p:pRg st="8" end="8"/>
                                            </p:txEl>
                                          </p:spTgt>
                                        </p:tgtEl>
                                        <p:attrNameLst>
                                          <p:attrName>style.visibility</p:attrName>
                                        </p:attrNameLst>
                                      </p:cBhvr>
                                      <p:to>
                                        <p:strVal val="visible"/>
                                      </p:to>
                                    </p:set>
                                    <p:animEffect transition="in" filter="wheel(1)">
                                      <p:cBhvr>
                                        <p:cTn id="47" dur="2000"/>
                                        <p:tgtEl>
                                          <p:spTgt spid="22530">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grpId="0" nodeType="clickEffect">
                                  <p:stCondLst>
                                    <p:cond delay="0"/>
                                  </p:stCondLst>
                                  <p:childTnLst>
                                    <p:set>
                                      <p:cBhvr>
                                        <p:cTn id="51" dur="1" fill="hold">
                                          <p:stCondLst>
                                            <p:cond delay="0"/>
                                          </p:stCondLst>
                                        </p:cTn>
                                        <p:tgtEl>
                                          <p:spTgt spid="22530">
                                            <p:txEl>
                                              <p:pRg st="9" end="9"/>
                                            </p:txEl>
                                          </p:spTgt>
                                        </p:tgtEl>
                                        <p:attrNameLst>
                                          <p:attrName>style.visibility</p:attrName>
                                        </p:attrNameLst>
                                      </p:cBhvr>
                                      <p:to>
                                        <p:strVal val="visible"/>
                                      </p:to>
                                    </p:set>
                                    <p:animEffect transition="in" filter="wheel(1)">
                                      <p:cBhvr>
                                        <p:cTn id="52" dur="2000"/>
                                        <p:tgtEl>
                                          <p:spTgt spid="22530">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22530">
                                            <p:txEl>
                                              <p:pRg st="10" end="10"/>
                                            </p:txEl>
                                          </p:spTgt>
                                        </p:tgtEl>
                                        <p:attrNameLst>
                                          <p:attrName>style.visibility</p:attrName>
                                        </p:attrNameLst>
                                      </p:cBhvr>
                                      <p:to>
                                        <p:strVal val="visible"/>
                                      </p:to>
                                    </p:set>
                                    <p:animEffect transition="in" filter="wheel(1)">
                                      <p:cBhvr>
                                        <p:cTn id="57" dur="2000"/>
                                        <p:tgtEl>
                                          <p:spTgt spid="22530">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22530">
                                            <p:txEl>
                                              <p:pRg st="11" end="11"/>
                                            </p:txEl>
                                          </p:spTgt>
                                        </p:tgtEl>
                                        <p:attrNameLst>
                                          <p:attrName>style.visibility</p:attrName>
                                        </p:attrNameLst>
                                      </p:cBhvr>
                                      <p:to>
                                        <p:strVal val="visible"/>
                                      </p:to>
                                    </p:set>
                                    <p:animEffect transition="in" filter="wheel(1)">
                                      <p:cBhvr>
                                        <p:cTn id="62" dur="2000"/>
                                        <p:tgtEl>
                                          <p:spTgt spid="22530">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22530">
                                            <p:txEl>
                                              <p:pRg st="12" end="12"/>
                                            </p:txEl>
                                          </p:spTgt>
                                        </p:tgtEl>
                                        <p:attrNameLst>
                                          <p:attrName>style.visibility</p:attrName>
                                        </p:attrNameLst>
                                      </p:cBhvr>
                                      <p:to>
                                        <p:strVal val="visible"/>
                                      </p:to>
                                    </p:set>
                                    <p:animEffect transition="in" filter="wheel(1)">
                                      <p:cBhvr>
                                        <p:cTn id="67" dur="2000"/>
                                        <p:tgtEl>
                                          <p:spTgt spid="22530">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1" presetClass="entr" presetSubtype="1" fill="hold" grpId="0" nodeType="clickEffect">
                                  <p:stCondLst>
                                    <p:cond delay="0"/>
                                  </p:stCondLst>
                                  <p:childTnLst>
                                    <p:set>
                                      <p:cBhvr>
                                        <p:cTn id="71" dur="1" fill="hold">
                                          <p:stCondLst>
                                            <p:cond delay="0"/>
                                          </p:stCondLst>
                                        </p:cTn>
                                        <p:tgtEl>
                                          <p:spTgt spid="22530">
                                            <p:txEl>
                                              <p:pRg st="13" end="13"/>
                                            </p:txEl>
                                          </p:spTgt>
                                        </p:tgtEl>
                                        <p:attrNameLst>
                                          <p:attrName>style.visibility</p:attrName>
                                        </p:attrNameLst>
                                      </p:cBhvr>
                                      <p:to>
                                        <p:strVal val="visible"/>
                                      </p:to>
                                    </p:set>
                                    <p:animEffect transition="in" filter="wheel(1)">
                                      <p:cBhvr>
                                        <p:cTn id="72" dur="2000"/>
                                        <p:tgtEl>
                                          <p:spTgt spid="22530">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1" fill="hold" grpId="0" nodeType="clickEffect">
                                  <p:stCondLst>
                                    <p:cond delay="0"/>
                                  </p:stCondLst>
                                  <p:childTnLst>
                                    <p:set>
                                      <p:cBhvr>
                                        <p:cTn id="76" dur="1" fill="hold">
                                          <p:stCondLst>
                                            <p:cond delay="0"/>
                                          </p:stCondLst>
                                        </p:cTn>
                                        <p:tgtEl>
                                          <p:spTgt spid="22530">
                                            <p:txEl>
                                              <p:pRg st="14" end="14"/>
                                            </p:txEl>
                                          </p:spTgt>
                                        </p:tgtEl>
                                        <p:attrNameLst>
                                          <p:attrName>style.visibility</p:attrName>
                                        </p:attrNameLst>
                                      </p:cBhvr>
                                      <p:to>
                                        <p:strVal val="visible"/>
                                      </p:to>
                                    </p:set>
                                    <p:animEffect transition="in" filter="wheel(1)">
                                      <p:cBhvr>
                                        <p:cTn id="77" dur="2000"/>
                                        <p:tgtEl>
                                          <p:spTgt spid="22530">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عنصر نائب للمحتوى 2"/>
          <p:cNvSpPr>
            <a:spLocks noGrp="1"/>
          </p:cNvSpPr>
          <p:nvPr>
            <p:ph idx="1"/>
          </p:nvPr>
        </p:nvSpPr>
        <p:spPr>
          <a:xfrm>
            <a:off x="457200" y="571500"/>
            <a:ext cx="8229600" cy="5554663"/>
          </a:xfrm>
        </p:spPr>
        <p:txBody>
          <a:bodyPr/>
          <a:lstStyle/>
          <a:p>
            <a:r>
              <a:rPr lang="ar-SY" altLang="ar-SA" sz="2000" b="1" dirty="0" smtClean="0">
                <a:solidFill>
                  <a:srgbClr val="C00000"/>
                </a:solidFill>
              </a:rPr>
              <a:t>خامساً- الجمال </a:t>
            </a:r>
            <a:r>
              <a:rPr lang="en-US" altLang="ar-SA" sz="2000" b="1" dirty="0" smtClean="0">
                <a:solidFill>
                  <a:srgbClr val="C00000"/>
                </a:solidFill>
              </a:rPr>
              <a:t>Beauty</a:t>
            </a:r>
            <a:r>
              <a:rPr lang="ar-SY" altLang="ar-SA" sz="2000" b="1" dirty="0" smtClean="0">
                <a:solidFill>
                  <a:srgbClr val="C00000"/>
                </a:solidFill>
              </a:rPr>
              <a:t>:</a:t>
            </a:r>
            <a:endParaRPr lang="en-US" altLang="ar-SA" sz="2000" dirty="0" smtClean="0">
              <a:solidFill>
                <a:srgbClr val="C00000"/>
              </a:solidFill>
            </a:endParaRPr>
          </a:p>
          <a:p>
            <a:r>
              <a:rPr lang="ar-SY" altLang="ar-SA" sz="2000" dirty="0" smtClean="0">
                <a:solidFill>
                  <a:srgbClr val="0070C0"/>
                </a:solidFill>
              </a:rPr>
              <a:t>   لا يمكنُ تعريف الجمال من دون ربطه بالجميل، فالجمالُ هو الخاصيّة المُحدّدةُ للأشياء الجميلة، والجميل في أصل اللغة هو </a:t>
            </a:r>
            <a:r>
              <a:rPr lang="ar-SY" altLang="ar-SA" sz="2000" b="1" dirty="0" smtClean="0">
                <a:solidFill>
                  <a:srgbClr val="0070C0"/>
                </a:solidFill>
              </a:rPr>
              <a:t>موضوعُ الصورة الحسيّة</a:t>
            </a:r>
            <a:r>
              <a:rPr lang="ar-SY" altLang="ar-SA" sz="2000" dirty="0" smtClean="0">
                <a:solidFill>
                  <a:srgbClr val="0070C0"/>
                </a:solidFill>
              </a:rPr>
              <a:t> المُدركة بالعين، سواءٌ كانت إنساناً أم حيواناً أم نباتاً أم جماداً، أي أنّه صفة للموضوعات التي تُدرك بالإبصار، ولكنّه قد يتعدّاها إلى </a:t>
            </a:r>
            <a:r>
              <a:rPr lang="ar-SY" altLang="ar-SA" sz="2000" b="1" dirty="0" smtClean="0">
                <a:solidFill>
                  <a:srgbClr val="0070C0"/>
                </a:solidFill>
              </a:rPr>
              <a:t>موضوعات الحسّ الأخرى</a:t>
            </a:r>
            <a:r>
              <a:rPr lang="ar-SY" altLang="ar-SA" sz="2000" dirty="0" smtClean="0">
                <a:solidFill>
                  <a:srgbClr val="0070C0"/>
                </a:solidFill>
              </a:rPr>
              <a:t>، فالموسيقا الجميلة هي ما </a:t>
            </a:r>
            <a:r>
              <a:rPr lang="ar-SY" altLang="ar-SA" sz="2000" b="1" dirty="0" smtClean="0">
                <a:solidFill>
                  <a:srgbClr val="0070C0"/>
                </a:solidFill>
              </a:rPr>
              <a:t>يروق</a:t>
            </a:r>
            <a:r>
              <a:rPr lang="ar-SY" altLang="ar-SA" sz="2000" dirty="0" smtClean="0">
                <a:solidFill>
                  <a:srgbClr val="0070C0"/>
                </a:solidFill>
              </a:rPr>
              <a:t> </a:t>
            </a:r>
            <a:r>
              <a:rPr lang="ar-SY" altLang="ar-SA" sz="2000" b="1" dirty="0" smtClean="0">
                <a:solidFill>
                  <a:srgbClr val="0070C0"/>
                </a:solidFill>
              </a:rPr>
              <a:t>للأذن</a:t>
            </a:r>
            <a:r>
              <a:rPr lang="ar-SY" altLang="ar-SA" sz="2000" dirty="0" smtClean="0">
                <a:solidFill>
                  <a:srgbClr val="0070C0"/>
                </a:solidFill>
              </a:rPr>
              <a:t> سماعُها، والرائحة الجميلة هي ما يبعث في النفس </a:t>
            </a:r>
            <a:r>
              <a:rPr lang="ar-SY" altLang="ar-SA" sz="2000" b="1" dirty="0" smtClean="0">
                <a:solidFill>
                  <a:srgbClr val="0070C0"/>
                </a:solidFill>
              </a:rPr>
              <a:t>النشوة والقبول</a:t>
            </a:r>
            <a:r>
              <a:rPr lang="ar-SY" altLang="ar-SA" sz="2000" dirty="0" smtClean="0">
                <a:solidFill>
                  <a:srgbClr val="0070C0"/>
                </a:solidFill>
              </a:rPr>
              <a:t>، كما يجوز إطلاقه على الموضوعات غير الحسيّة التي تُدرك </a:t>
            </a:r>
            <a:r>
              <a:rPr lang="ar-SY" altLang="ar-SA" sz="2000" b="1" dirty="0" smtClean="0">
                <a:solidFill>
                  <a:srgbClr val="0070C0"/>
                </a:solidFill>
              </a:rPr>
              <a:t>بالبصيرة</a:t>
            </a:r>
            <a:r>
              <a:rPr lang="ar-SY" altLang="ar-SA" sz="2000" dirty="0" smtClean="0">
                <a:solidFill>
                  <a:srgbClr val="0070C0"/>
                </a:solidFill>
              </a:rPr>
              <a:t>، كالقصة الجميلة والقصيدة الجميلة والخُلق الجميل.</a:t>
            </a:r>
            <a:endParaRPr lang="en-US" altLang="ar-SA" sz="2000" dirty="0" smtClean="0">
              <a:solidFill>
                <a:srgbClr val="0070C0"/>
              </a:solidFill>
            </a:endParaRPr>
          </a:p>
          <a:p>
            <a:r>
              <a:rPr lang="ar-SY" altLang="ar-SA" sz="2000" dirty="0" smtClean="0">
                <a:solidFill>
                  <a:srgbClr val="0070C0"/>
                </a:solidFill>
              </a:rPr>
              <a:t>ولقد وضع أفلاطون الجمالَ في </a:t>
            </a:r>
            <a:r>
              <a:rPr lang="ar-SY" altLang="ar-SA" sz="2000" b="1" dirty="0" smtClean="0">
                <a:solidFill>
                  <a:srgbClr val="0070C0"/>
                </a:solidFill>
              </a:rPr>
              <a:t>أسفل </a:t>
            </a:r>
            <a:r>
              <a:rPr lang="ar-SY" altLang="ar-SA" sz="2000" b="1" dirty="0" err="1" smtClean="0">
                <a:solidFill>
                  <a:srgbClr val="C00000"/>
                </a:solidFill>
              </a:rPr>
              <a:t>ثالوثه</a:t>
            </a:r>
            <a:r>
              <a:rPr lang="ar-SY" altLang="ar-SA" sz="2000" b="1" dirty="0" smtClean="0">
                <a:solidFill>
                  <a:srgbClr val="C00000"/>
                </a:solidFill>
              </a:rPr>
              <a:t> القِيَمي</a:t>
            </a:r>
            <a:r>
              <a:rPr lang="ar-SY" altLang="ar-SA" sz="2000" dirty="0" smtClean="0">
                <a:solidFill>
                  <a:srgbClr val="C00000"/>
                </a:solidFill>
              </a:rPr>
              <a:t> </a:t>
            </a:r>
            <a:r>
              <a:rPr lang="ar-SY" altLang="ar-SA" sz="2000" dirty="0" smtClean="0">
                <a:solidFill>
                  <a:srgbClr val="0070C0"/>
                </a:solidFill>
              </a:rPr>
              <a:t>بعد الخير والحقّ؛ لأنّه اعتقد أنَّ الجمال أقرب المثل الثلاثة للمادّة المحسوسة وملتصقاً بها، </a:t>
            </a:r>
          </a:p>
          <a:p>
            <a:r>
              <a:rPr lang="ar-SY" altLang="ar-SA" sz="2000" dirty="0" smtClean="0">
                <a:solidFill>
                  <a:srgbClr val="0070C0"/>
                </a:solidFill>
              </a:rPr>
              <a:t>أمّا الفلاسفة الإسلاميون فقد فرّقوا بين </a:t>
            </a:r>
            <a:r>
              <a:rPr lang="ar-SY" altLang="ar-SA" sz="2000" dirty="0" smtClean="0">
                <a:solidFill>
                  <a:srgbClr val="C00000"/>
                </a:solidFill>
              </a:rPr>
              <a:t>الجمال </a:t>
            </a:r>
            <a:r>
              <a:rPr lang="ar-SY" altLang="ar-SA" sz="2000" b="1" dirty="0" smtClean="0">
                <a:solidFill>
                  <a:srgbClr val="C00000"/>
                </a:solidFill>
              </a:rPr>
              <a:t>المعنويِّ</a:t>
            </a:r>
            <a:r>
              <a:rPr lang="ar-SY" altLang="ar-SA" sz="2000" dirty="0" smtClean="0">
                <a:solidFill>
                  <a:srgbClr val="C00000"/>
                </a:solidFill>
              </a:rPr>
              <a:t> </a:t>
            </a:r>
            <a:r>
              <a:rPr lang="ar-SY" altLang="ar-SA" sz="2000" dirty="0" smtClean="0">
                <a:solidFill>
                  <a:srgbClr val="0070C0"/>
                </a:solidFill>
              </a:rPr>
              <a:t>والجمال </a:t>
            </a:r>
            <a:r>
              <a:rPr lang="ar-SY" altLang="ar-SA" sz="2000" b="1" dirty="0" smtClean="0">
                <a:solidFill>
                  <a:srgbClr val="0070C0"/>
                </a:solidFill>
              </a:rPr>
              <a:t>الصوريِّ</a:t>
            </a:r>
            <a:r>
              <a:rPr lang="ar-SY" altLang="ar-SA" sz="2000" dirty="0" smtClean="0">
                <a:solidFill>
                  <a:srgbClr val="0070C0"/>
                </a:solidFill>
              </a:rPr>
              <a:t>، وقدّموا النوع الأوّل على الثاني، وذهب المتصوّفة إلى أنّ الجمال الحقيقيّ هو </a:t>
            </a:r>
            <a:r>
              <a:rPr lang="ar-SY" altLang="ar-SA" sz="2000" b="1" dirty="0" smtClean="0">
                <a:solidFill>
                  <a:srgbClr val="0070C0"/>
                </a:solidFill>
              </a:rPr>
              <a:t>الجمال الإلهيّ</a:t>
            </a:r>
            <a:r>
              <a:rPr lang="ar-SY" altLang="ar-SA" sz="2000" dirty="0" smtClean="0">
                <a:solidFill>
                  <a:srgbClr val="0070C0"/>
                </a:solidFill>
              </a:rPr>
              <a:t>، وهو الصفات الأزليّةُ التي شهدها الله في نفسه، ومنه يُشتقُّ </a:t>
            </a:r>
            <a:r>
              <a:rPr lang="ar-SY" altLang="ar-SA" sz="2000" b="1" dirty="0" smtClean="0">
                <a:solidFill>
                  <a:srgbClr val="0070C0"/>
                </a:solidFill>
              </a:rPr>
              <a:t>جمال العالَم</a:t>
            </a:r>
            <a:r>
              <a:rPr lang="ar-SY" altLang="ar-SA" sz="2000" dirty="0" smtClean="0">
                <a:solidFill>
                  <a:srgbClr val="0070C0"/>
                </a:solidFill>
              </a:rPr>
              <a:t> من جهةِ أنه تجلٍّ عن جمال الذات الإلهيّة.</a:t>
            </a:r>
            <a:endParaRPr lang="en-US" altLang="ar-SA" sz="2000" dirty="0" smtClean="0">
              <a:solidFill>
                <a:srgbClr val="0070C0"/>
              </a:solidFill>
            </a:endParaRPr>
          </a:p>
          <a:p>
            <a:r>
              <a:rPr lang="ar-SY" altLang="ar-SA" sz="2000" dirty="0" smtClean="0">
                <a:solidFill>
                  <a:srgbClr val="0070C0"/>
                </a:solidFill>
              </a:rPr>
              <a:t>أمّا في الفلسفة الحديثة والمعاصرة فقد اختلف الفلاسفة في تحديد الجمال ومعرفة الجميل، ونشأتْ عن اختلافهم </a:t>
            </a:r>
            <a:r>
              <a:rPr lang="ar-SY" altLang="ar-SA" sz="2000" b="1" dirty="0" smtClean="0">
                <a:solidFill>
                  <a:srgbClr val="0070C0"/>
                </a:solidFill>
              </a:rPr>
              <a:t>ثلاثةُ اتجاهات</a:t>
            </a:r>
            <a:r>
              <a:rPr lang="ar-SY" altLang="ar-SA" sz="2000" dirty="0" smtClean="0">
                <a:solidFill>
                  <a:srgbClr val="0070C0"/>
                </a:solidFill>
              </a:rPr>
              <a:t> في تفسير طبيعة الجمال:</a:t>
            </a:r>
            <a:endParaRPr lang="en-US" altLang="ar-SA" sz="2000" dirty="0" smtClean="0">
              <a:solidFill>
                <a:srgbClr val="0070C0"/>
              </a:solidFill>
            </a:endParaRPr>
          </a:p>
          <a:p>
            <a:endParaRPr lang="ar-SY" altLang="ar-SA" sz="2000" dirty="0" smtClean="0"/>
          </a:p>
        </p:txBody>
      </p:sp>
      <p:sp>
        <p:nvSpPr>
          <p:cNvPr id="3" name="عنصر نائب للتاريخ 2"/>
          <p:cNvSpPr>
            <a:spLocks noGrp="1"/>
          </p:cNvSpPr>
          <p:nvPr>
            <p:ph type="dt" sz="quarter" idx="10"/>
          </p:nvPr>
        </p:nvSpPr>
        <p:spPr/>
        <p:txBody>
          <a:bodyPr/>
          <a:lstStyle/>
          <a:p>
            <a:pPr>
              <a:defRPr/>
            </a:pPr>
            <a:fld id="{9964C2B0-02EB-4F98-95AA-F7076DA819D1}"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dirty="0">
                <a:solidFill>
                  <a:srgbClr val="FF6600"/>
                </a:solidFill>
              </a:rPr>
              <a:t>المنصة التربوية السورية </a:t>
            </a:r>
          </a:p>
        </p:txBody>
      </p:sp>
      <p:sp>
        <p:nvSpPr>
          <p:cNvPr id="22533"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C6D02949-7A7A-4C1D-8A5D-E47DBE490A9E}" type="slidenum">
              <a:rPr lang="ar-SY" altLang="ar-SA" sz="1200" smtClean="0">
                <a:solidFill>
                  <a:srgbClr val="898989"/>
                </a:solidFill>
              </a:rPr>
              <a:pPr algn="l">
                <a:spcBef>
                  <a:spcPct val="0"/>
                </a:spcBef>
                <a:buFontTx/>
                <a:buNone/>
              </a:pPr>
              <a:t>19</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2530">
                                            <p:txEl>
                                              <p:pRg st="0" end="0"/>
                                            </p:txEl>
                                          </p:spTgt>
                                        </p:tgtEl>
                                        <p:attrNameLst>
                                          <p:attrName>style.visibility</p:attrName>
                                        </p:attrNameLst>
                                      </p:cBhvr>
                                      <p:to>
                                        <p:strVal val="visible"/>
                                      </p:to>
                                    </p:set>
                                    <p:animEffect transition="in" filter="circle(in)">
                                      <p:cBhvr>
                                        <p:cTn id="7" dur="2000"/>
                                        <p:tgtEl>
                                          <p:spTgt spid="2253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22530">
                                            <p:txEl>
                                              <p:pRg st="1" end="1"/>
                                            </p:txEl>
                                          </p:spTgt>
                                        </p:tgtEl>
                                        <p:attrNameLst>
                                          <p:attrName>style.visibility</p:attrName>
                                        </p:attrNameLst>
                                      </p:cBhvr>
                                      <p:to>
                                        <p:strVal val="visible"/>
                                      </p:to>
                                    </p:set>
                                    <p:animEffect transition="in" filter="circle(in)">
                                      <p:cBhvr>
                                        <p:cTn id="12" dur="2000"/>
                                        <p:tgtEl>
                                          <p:spTgt spid="2253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22530">
                                            <p:txEl>
                                              <p:pRg st="2" end="2"/>
                                            </p:txEl>
                                          </p:spTgt>
                                        </p:tgtEl>
                                        <p:attrNameLst>
                                          <p:attrName>style.visibility</p:attrName>
                                        </p:attrNameLst>
                                      </p:cBhvr>
                                      <p:to>
                                        <p:strVal val="visible"/>
                                      </p:to>
                                    </p:set>
                                    <p:animEffect transition="in" filter="circle(in)">
                                      <p:cBhvr>
                                        <p:cTn id="17" dur="2000"/>
                                        <p:tgtEl>
                                          <p:spTgt spid="2253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22530">
                                            <p:txEl>
                                              <p:pRg st="3" end="3"/>
                                            </p:txEl>
                                          </p:spTgt>
                                        </p:tgtEl>
                                        <p:attrNameLst>
                                          <p:attrName>style.visibility</p:attrName>
                                        </p:attrNameLst>
                                      </p:cBhvr>
                                      <p:to>
                                        <p:strVal val="visible"/>
                                      </p:to>
                                    </p:set>
                                    <p:animEffect transition="in" filter="circle(in)">
                                      <p:cBhvr>
                                        <p:cTn id="22" dur="2000"/>
                                        <p:tgtEl>
                                          <p:spTgt spid="2253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22530">
                                            <p:txEl>
                                              <p:pRg st="4" end="4"/>
                                            </p:txEl>
                                          </p:spTgt>
                                        </p:tgtEl>
                                        <p:attrNameLst>
                                          <p:attrName>style.visibility</p:attrName>
                                        </p:attrNameLst>
                                      </p:cBhvr>
                                      <p:to>
                                        <p:strVal val="visible"/>
                                      </p:to>
                                    </p:set>
                                    <p:animEffect transition="in" filter="circle(in)">
                                      <p:cBhvr>
                                        <p:cTn id="27" dur="2000"/>
                                        <p:tgtEl>
                                          <p:spTgt spid="2253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عنصر نائب للمحتوى 2"/>
          <p:cNvSpPr>
            <a:spLocks noGrp="1"/>
          </p:cNvSpPr>
          <p:nvPr>
            <p:ph idx="1"/>
          </p:nvPr>
        </p:nvSpPr>
        <p:spPr>
          <a:xfrm>
            <a:off x="457200" y="285750"/>
            <a:ext cx="8229600" cy="5840413"/>
          </a:xfrm>
        </p:spPr>
        <p:txBody>
          <a:bodyPr/>
          <a:lstStyle/>
          <a:p>
            <a:pPr eaLnBrk="1" hangingPunct="1"/>
            <a:r>
              <a:rPr lang="ar-SY" altLang="ar-SA" b="1" dirty="0" smtClean="0">
                <a:solidFill>
                  <a:srgbClr val="FF00FF"/>
                </a:solidFill>
              </a:rPr>
              <a:t>الدرس الأول </a:t>
            </a:r>
          </a:p>
        </p:txBody>
      </p:sp>
      <p:sp>
        <p:nvSpPr>
          <p:cNvPr id="4" name="شكل بيضاوي 3"/>
          <p:cNvSpPr/>
          <p:nvPr/>
        </p:nvSpPr>
        <p:spPr>
          <a:xfrm>
            <a:off x="2571750" y="642938"/>
            <a:ext cx="3500438" cy="928687"/>
          </a:xfrm>
          <a:prstGeom prst="ellips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fontAlgn="auto" hangingPunct="1">
              <a:spcBef>
                <a:spcPts val="0"/>
              </a:spcBef>
              <a:spcAft>
                <a:spcPts val="0"/>
              </a:spcAft>
              <a:defRPr/>
            </a:pPr>
            <a:r>
              <a:rPr lang="ar-SY" sz="2400" b="1" dirty="0">
                <a:solidFill>
                  <a:srgbClr val="C00000"/>
                </a:solidFill>
              </a:rPr>
              <a:t>مفهوم القيمة ودلالاتها </a:t>
            </a:r>
          </a:p>
        </p:txBody>
      </p:sp>
      <p:cxnSp>
        <p:nvCxnSpPr>
          <p:cNvPr id="6" name="رابط كسهم مستقيم 5"/>
          <p:cNvCxnSpPr/>
          <p:nvPr/>
        </p:nvCxnSpPr>
        <p:spPr>
          <a:xfrm>
            <a:off x="5072063" y="1500188"/>
            <a:ext cx="2143125" cy="1643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رابط كسهم مستقيم 8"/>
          <p:cNvCxnSpPr/>
          <p:nvPr/>
        </p:nvCxnSpPr>
        <p:spPr>
          <a:xfrm rot="16200000" flipH="1">
            <a:off x="3821906" y="2321719"/>
            <a:ext cx="2071688"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رابط كسهم مستقيم 11"/>
          <p:cNvCxnSpPr>
            <a:stCxn id="4" idx="4"/>
          </p:cNvCxnSpPr>
          <p:nvPr/>
        </p:nvCxnSpPr>
        <p:spPr>
          <a:xfrm rot="5400000">
            <a:off x="2767806" y="2089944"/>
            <a:ext cx="2071688" cy="10350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 name="رابط كسهم مستقيم 14"/>
          <p:cNvCxnSpPr/>
          <p:nvPr/>
        </p:nvCxnSpPr>
        <p:spPr>
          <a:xfrm rot="10800000" flipV="1">
            <a:off x="1357313" y="1571625"/>
            <a:ext cx="2643187" cy="15001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مستطيل مستدير الزوايا 19"/>
          <p:cNvSpPr/>
          <p:nvPr/>
        </p:nvSpPr>
        <p:spPr>
          <a:xfrm>
            <a:off x="6858000" y="3143250"/>
            <a:ext cx="1271588" cy="150018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fontAlgn="auto" hangingPunct="1">
              <a:spcBef>
                <a:spcPts val="0"/>
              </a:spcBef>
              <a:spcAft>
                <a:spcPts val="0"/>
              </a:spcAft>
              <a:defRPr/>
            </a:pPr>
            <a:r>
              <a:rPr lang="ar-SY" sz="2400" b="1" dirty="0">
                <a:solidFill>
                  <a:srgbClr val="FF0000"/>
                </a:solidFill>
              </a:rPr>
              <a:t>مفهوم القيمة وتعريفها </a:t>
            </a:r>
          </a:p>
        </p:txBody>
      </p:sp>
      <p:sp>
        <p:nvSpPr>
          <p:cNvPr id="21" name="مستطيل مستدير الزوايا 20"/>
          <p:cNvSpPr/>
          <p:nvPr/>
        </p:nvSpPr>
        <p:spPr>
          <a:xfrm>
            <a:off x="4572000" y="3714750"/>
            <a:ext cx="1200150" cy="1143000"/>
          </a:xfrm>
          <a:prstGeom prst="round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fontAlgn="auto" hangingPunct="1">
              <a:spcBef>
                <a:spcPts val="0"/>
              </a:spcBef>
              <a:spcAft>
                <a:spcPts val="0"/>
              </a:spcAft>
              <a:defRPr/>
            </a:pPr>
            <a:r>
              <a:rPr lang="ar-SY" sz="2400" b="1" dirty="0">
                <a:solidFill>
                  <a:srgbClr val="009900"/>
                </a:solidFill>
              </a:rPr>
              <a:t>دلالات القيمة </a:t>
            </a:r>
          </a:p>
        </p:txBody>
      </p:sp>
      <p:sp>
        <p:nvSpPr>
          <p:cNvPr id="22" name="مستطيل مستدير الزوايا 21"/>
          <p:cNvSpPr/>
          <p:nvPr/>
        </p:nvSpPr>
        <p:spPr>
          <a:xfrm>
            <a:off x="2857500" y="3714750"/>
            <a:ext cx="1057275" cy="1143000"/>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fontAlgn="auto" hangingPunct="1">
              <a:spcBef>
                <a:spcPts val="0"/>
              </a:spcBef>
              <a:spcAft>
                <a:spcPts val="0"/>
              </a:spcAft>
              <a:defRPr/>
            </a:pPr>
            <a:r>
              <a:rPr lang="ar-SY" sz="2400" b="1" dirty="0">
                <a:solidFill>
                  <a:srgbClr val="FF0066"/>
                </a:solidFill>
              </a:rPr>
              <a:t>القيمة والحكم </a:t>
            </a:r>
          </a:p>
        </p:txBody>
      </p:sp>
      <p:sp>
        <p:nvSpPr>
          <p:cNvPr id="25" name="مستطيل مستدير الزوايا 24"/>
          <p:cNvSpPr/>
          <p:nvPr/>
        </p:nvSpPr>
        <p:spPr>
          <a:xfrm>
            <a:off x="785813" y="3143250"/>
            <a:ext cx="1285875" cy="1285875"/>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fontAlgn="auto" hangingPunct="1">
              <a:spcBef>
                <a:spcPts val="0"/>
              </a:spcBef>
              <a:spcAft>
                <a:spcPts val="0"/>
              </a:spcAft>
              <a:defRPr/>
            </a:pPr>
            <a:r>
              <a:rPr lang="ar-SY" sz="2400" b="1" dirty="0">
                <a:solidFill>
                  <a:srgbClr val="FF00FF"/>
                </a:solidFill>
              </a:rPr>
              <a:t>القيمة والفعل </a:t>
            </a:r>
          </a:p>
        </p:txBody>
      </p:sp>
      <p:sp>
        <p:nvSpPr>
          <p:cNvPr id="13" name="عنصر نائب للتاريخ 12"/>
          <p:cNvSpPr>
            <a:spLocks noGrp="1"/>
          </p:cNvSpPr>
          <p:nvPr>
            <p:ph type="dt" sz="quarter" idx="10"/>
          </p:nvPr>
        </p:nvSpPr>
        <p:spPr/>
        <p:txBody>
          <a:bodyPr/>
          <a:lstStyle/>
          <a:p>
            <a:pPr>
              <a:defRPr/>
            </a:pPr>
            <a:fld id="{150E7F8D-B483-494F-A038-6BFC42461F2E}" type="datetime8">
              <a:rPr lang="ar-SY"/>
              <a:pPr>
                <a:defRPr/>
              </a:pPr>
              <a:t>08 كانون الثاني، 19</a:t>
            </a:fld>
            <a:endParaRPr lang="ar-SY"/>
          </a:p>
        </p:txBody>
      </p:sp>
      <p:sp>
        <p:nvSpPr>
          <p:cNvPr id="14" name="عنصر نائب للتذييل 13"/>
          <p:cNvSpPr>
            <a:spLocks noGrp="1"/>
          </p:cNvSpPr>
          <p:nvPr>
            <p:ph type="ftr" sz="quarter" idx="11"/>
          </p:nvPr>
        </p:nvSpPr>
        <p:spPr/>
        <p:txBody>
          <a:bodyPr/>
          <a:lstStyle/>
          <a:p>
            <a:pPr>
              <a:defRPr/>
            </a:pPr>
            <a:r>
              <a:rPr lang="ar-SY" sz="1400" dirty="0">
                <a:solidFill>
                  <a:srgbClr val="FF6600"/>
                </a:solidFill>
              </a:rPr>
              <a:t>المنصة التربوية السورية </a:t>
            </a:r>
          </a:p>
        </p:txBody>
      </p:sp>
      <p:sp>
        <p:nvSpPr>
          <p:cNvPr id="4110" name="عنصر نائب لرقم الشريحة 1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51B92D09-6C73-4DAA-B57F-DEA53A005F45}" type="slidenum">
              <a:rPr lang="ar-SY" altLang="ar-SA" sz="1200" smtClean="0">
                <a:solidFill>
                  <a:srgbClr val="898989"/>
                </a:solidFill>
              </a:rPr>
              <a:pPr algn="l">
                <a:spcBef>
                  <a:spcPct val="0"/>
                </a:spcBef>
                <a:buFontTx/>
                <a:buNone/>
              </a:pPr>
              <a:t>2</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heel(1)">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heel(1)">
                                      <p:cBhvr>
                                        <p:cTn id="17" dur="20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1)">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down)">
                                      <p:cBhvr>
                                        <p:cTn id="27" dur="500"/>
                                        <p:tgtEl>
                                          <p:spTgt spid="21"/>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circle(in)">
                                      <p:cBhvr>
                                        <p:cTn id="32" dur="20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circle(in)">
                                      <p:cBhvr>
                                        <p:cTn id="37" dur="2000"/>
                                        <p:tgtEl>
                                          <p:spTgt spid="22"/>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heel(1)">
                                      <p:cBhvr>
                                        <p:cTn id="42" dur="2000"/>
                                        <p:tgtEl>
                                          <p:spTgt spid="15"/>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heel(1)">
                                      <p:cBhvr>
                                        <p:cTn id="47"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0" grpId="0" animBg="1"/>
      <p:bldP spid="21" grpId="0" animBg="1"/>
      <p:bldP spid="22" grpId="0" animBg="1"/>
      <p:bldP spid="2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عنصر نائب للمحتوى 2"/>
          <p:cNvSpPr>
            <a:spLocks noGrp="1"/>
          </p:cNvSpPr>
          <p:nvPr>
            <p:ph idx="1"/>
          </p:nvPr>
        </p:nvSpPr>
        <p:spPr>
          <a:xfrm>
            <a:off x="457200" y="285750"/>
            <a:ext cx="8229600" cy="5840413"/>
          </a:xfrm>
        </p:spPr>
        <p:txBody>
          <a:bodyPr/>
          <a:lstStyle/>
          <a:p>
            <a:r>
              <a:rPr lang="ar-SY" altLang="ar-SA" sz="2000" b="1" dirty="0" smtClean="0">
                <a:solidFill>
                  <a:srgbClr val="C00000"/>
                </a:solidFill>
              </a:rPr>
              <a:t>الاتجاهُ </a:t>
            </a:r>
            <a:r>
              <a:rPr lang="ar-SY" altLang="ar-SA" sz="2000" b="1" dirty="0" err="1" smtClean="0">
                <a:solidFill>
                  <a:srgbClr val="C00000"/>
                </a:solidFill>
              </a:rPr>
              <a:t>الموضوعيّ:</a:t>
            </a:r>
            <a:r>
              <a:rPr lang="ar-SY" altLang="ar-SA" sz="1700" b="1" dirty="0" err="1" smtClean="0">
                <a:solidFill>
                  <a:srgbClr val="7030A0"/>
                </a:solidFill>
              </a:rPr>
              <a:t>تفق</a:t>
            </a:r>
            <a:r>
              <a:rPr lang="ar-SY" altLang="ar-SA" sz="1700" b="1" dirty="0" smtClean="0">
                <a:solidFill>
                  <a:srgbClr val="7030A0"/>
                </a:solidFill>
              </a:rPr>
              <a:t> أنصارُ الاتجاه الموضوعيّ على أنَّ الجمال صفة موضوعيّةٌ خارجيّة عن الذات، فتكون إمّا في الأشياء الحسيّة (موضوعيّة ماديّة)، أو في عالم مفارق للواقع (موضوعيّة مثاليّة)، ومن أهمِّ أنصار هذا </a:t>
            </a:r>
            <a:r>
              <a:rPr lang="ar-SY" altLang="ar-SA" sz="1700" b="1" dirty="0" smtClean="0">
                <a:solidFill>
                  <a:srgbClr val="009900"/>
                </a:solidFill>
              </a:rPr>
              <a:t>الاتجاه أفلاطون </a:t>
            </a:r>
            <a:r>
              <a:rPr lang="ar-SY" altLang="ar-SA" sz="1700" b="1" dirty="0" smtClean="0">
                <a:solidFill>
                  <a:srgbClr val="7030A0"/>
                </a:solidFill>
              </a:rPr>
              <a:t>الذي يُعيد الجمال إلى طبيعة مثاليّة مفارقة لعالم المحسوسات، ويفرّق بين جمال مثاليّ مطلقٍ في عالم المُثُل الذي لا يتغيّر، وجمالٍ حسيّ نسبيٍّ موجود في العالم الأرضيّ، وهو صورةٌ عن الجمال الأوّل تكون أدنى مرتبة منه، ويقوم الجمالُ في الحالتين على التناسب والتناسق والانسجام.</a:t>
            </a:r>
            <a:endParaRPr lang="en-US" altLang="ar-SA" sz="1700" b="1" dirty="0" smtClean="0">
              <a:solidFill>
                <a:srgbClr val="7030A0"/>
              </a:solidFill>
            </a:endParaRPr>
          </a:p>
          <a:p>
            <a:r>
              <a:rPr lang="ar-SY" altLang="ar-SA" sz="1700" b="1" dirty="0" smtClean="0">
                <a:solidFill>
                  <a:srgbClr val="7030A0"/>
                </a:solidFill>
              </a:rPr>
              <a:t>ويكاد </a:t>
            </a:r>
            <a:r>
              <a:rPr lang="ar-SY" altLang="ar-SA" sz="1700" b="1" dirty="0" smtClean="0">
                <a:solidFill>
                  <a:srgbClr val="009900"/>
                </a:solidFill>
              </a:rPr>
              <a:t>يتّفق أرسطو </a:t>
            </a:r>
            <a:r>
              <a:rPr lang="ar-SY" altLang="ar-SA" sz="1700" b="1" dirty="0" smtClean="0">
                <a:solidFill>
                  <a:srgbClr val="7030A0"/>
                </a:solidFill>
              </a:rPr>
              <a:t>مع أفلاطون في رأيه في الجمال، فمعايير الجميل عنده هي الترتيب والتناسب والوضوح، ولكنّه اختلف عن أستاذه فقال بالجمال الواقعيّ الحسيّ فقط، وهو صفة الموضوعات والأشياء، ولا يقع في عالم منفصلٍ عن عالم الإدراك الحسيّ.</a:t>
            </a:r>
            <a:endParaRPr lang="en-US" altLang="ar-SA" sz="1700" b="1" dirty="0" smtClean="0">
              <a:solidFill>
                <a:srgbClr val="7030A0"/>
              </a:solidFill>
            </a:endParaRPr>
          </a:p>
          <a:p>
            <a:r>
              <a:rPr lang="ar-SY" altLang="ar-SA" sz="1700" b="1" dirty="0" smtClean="0">
                <a:solidFill>
                  <a:srgbClr val="7030A0"/>
                </a:solidFill>
              </a:rPr>
              <a:t>وفي عصر التنوير، </a:t>
            </a:r>
            <a:r>
              <a:rPr lang="ar-SY" altLang="ar-SA" sz="1700" b="1" dirty="0" smtClean="0">
                <a:solidFill>
                  <a:srgbClr val="009900"/>
                </a:solidFill>
              </a:rPr>
              <a:t>قدّم </a:t>
            </a:r>
            <a:r>
              <a:rPr lang="ar-SY" altLang="ar-SA" sz="1700" b="1" i="1" dirty="0" smtClean="0">
                <a:solidFill>
                  <a:srgbClr val="009900"/>
                </a:solidFill>
              </a:rPr>
              <a:t>إدموند بوركه</a:t>
            </a:r>
            <a:r>
              <a:rPr lang="ar-SY" altLang="ar-SA" sz="1700" b="1" dirty="0" smtClean="0">
                <a:solidFill>
                  <a:srgbClr val="009900"/>
                </a:solidFill>
              </a:rPr>
              <a:t> </a:t>
            </a:r>
            <a:r>
              <a:rPr lang="ar-SY" altLang="ar-SA" sz="1700" b="1" dirty="0" smtClean="0">
                <a:solidFill>
                  <a:srgbClr val="7030A0"/>
                </a:solidFill>
              </a:rPr>
              <a:t>في القرن الثامن عشر مجموعة صفات موضوعيّة، تصبح الأشياء جميلة عندما تتّصف بها، وهذه الصفات هي: الضآلة، والصغر، والصقل، والتغيّر المتدّرج، والرِّقة، والنعومة، وصفاء اللون.</a:t>
            </a:r>
          </a:p>
          <a:p>
            <a:r>
              <a:rPr lang="ar-SY" altLang="ar-SA" sz="2000" b="1" dirty="0" smtClean="0">
                <a:solidFill>
                  <a:srgbClr val="C00000"/>
                </a:solidFill>
              </a:rPr>
              <a:t>الاتجاهُ الذاتيُّ:  </a:t>
            </a:r>
            <a:r>
              <a:rPr lang="ar-SY" altLang="ar-SA" sz="1800" dirty="0" smtClean="0">
                <a:solidFill>
                  <a:srgbClr val="002060"/>
                </a:solidFill>
              </a:rPr>
              <a:t>يذهبُ أنصارُ الاتجاه الذاتيِّ إلى أنّ </a:t>
            </a:r>
            <a:r>
              <a:rPr lang="ar-SY" altLang="ar-SA" sz="1800" b="1" dirty="0" smtClean="0">
                <a:solidFill>
                  <a:srgbClr val="002060"/>
                </a:solidFill>
              </a:rPr>
              <a:t>الجميل ليس صفةً في الأشياء ذاتِها</a:t>
            </a:r>
            <a:r>
              <a:rPr lang="ar-SY" altLang="ar-SA" sz="1800" dirty="0" smtClean="0">
                <a:solidFill>
                  <a:srgbClr val="002060"/>
                </a:solidFill>
              </a:rPr>
              <a:t>، فلا يكون الشيء جميلاً إلا بوجود الذات</a:t>
            </a:r>
            <a:r>
              <a:rPr lang="ar-SY" altLang="ar-SA" sz="1800" b="1" dirty="0" smtClean="0">
                <a:solidFill>
                  <a:srgbClr val="002060"/>
                </a:solidFill>
              </a:rPr>
              <a:t> </a:t>
            </a:r>
            <a:r>
              <a:rPr lang="ar-SY" altLang="ar-SA" sz="1800" dirty="0" smtClean="0">
                <a:solidFill>
                  <a:srgbClr val="002060"/>
                </a:solidFill>
              </a:rPr>
              <a:t>التي</a:t>
            </a:r>
            <a:r>
              <a:rPr lang="ar-SY" altLang="ar-SA" sz="1800" b="1" dirty="0" smtClean="0">
                <a:solidFill>
                  <a:srgbClr val="002060"/>
                </a:solidFill>
              </a:rPr>
              <a:t> تشعر بجماله</a:t>
            </a:r>
            <a:r>
              <a:rPr lang="ar-SY" altLang="ar-SA" sz="1800" dirty="0" smtClean="0">
                <a:solidFill>
                  <a:srgbClr val="002060"/>
                </a:solidFill>
              </a:rPr>
              <a:t> </a:t>
            </a:r>
            <a:r>
              <a:rPr lang="ar-SY" altLang="ar-SA" sz="1800" b="1" dirty="0" smtClean="0">
                <a:solidFill>
                  <a:srgbClr val="002060"/>
                </a:solidFill>
              </a:rPr>
              <a:t>وتستمتع به</a:t>
            </a:r>
            <a:r>
              <a:rPr lang="ar-SY" altLang="ar-SA" sz="1800" dirty="0" smtClean="0">
                <a:solidFill>
                  <a:srgbClr val="002060"/>
                </a:solidFill>
              </a:rPr>
              <a:t>؛ لذلك فالجمال </a:t>
            </a:r>
            <a:r>
              <a:rPr lang="ar-SY" altLang="ar-SA" sz="1800" b="1" dirty="0" smtClean="0">
                <a:solidFill>
                  <a:srgbClr val="002060"/>
                </a:solidFill>
              </a:rPr>
              <a:t>حالةٌ شعوريّةٌ</a:t>
            </a:r>
            <a:r>
              <a:rPr lang="ar-SY" altLang="ar-SA" sz="1800" dirty="0" smtClean="0">
                <a:solidFill>
                  <a:srgbClr val="002060"/>
                </a:solidFill>
              </a:rPr>
              <a:t> موجودة فقط في ذهن الإنسان القادر على </a:t>
            </a:r>
            <a:r>
              <a:rPr lang="ar-SY" altLang="ar-SA" sz="1800" b="1" dirty="0" smtClean="0">
                <a:solidFill>
                  <a:srgbClr val="002060"/>
                </a:solidFill>
              </a:rPr>
              <a:t>تذوق</a:t>
            </a:r>
            <a:r>
              <a:rPr lang="ar-SY" altLang="ar-SA" sz="1800" dirty="0" smtClean="0">
                <a:solidFill>
                  <a:srgbClr val="002060"/>
                </a:solidFill>
              </a:rPr>
              <a:t> الجمال.</a:t>
            </a:r>
            <a:endParaRPr lang="en-US" altLang="ar-SA" sz="1800" dirty="0" smtClean="0">
              <a:solidFill>
                <a:srgbClr val="002060"/>
              </a:solidFill>
            </a:endParaRPr>
          </a:p>
          <a:p>
            <a:r>
              <a:rPr lang="ar-SY" altLang="ar-SA" sz="1800" dirty="0" smtClean="0">
                <a:solidFill>
                  <a:srgbClr val="002060"/>
                </a:solidFill>
              </a:rPr>
              <a:t>ويمكن إعادة هذا الاتجاه إلى </a:t>
            </a:r>
            <a:r>
              <a:rPr lang="ar-SY" altLang="ar-SA" sz="1800" b="1" dirty="0" smtClean="0">
                <a:solidFill>
                  <a:srgbClr val="009900"/>
                </a:solidFill>
              </a:rPr>
              <a:t>سقراط </a:t>
            </a:r>
            <a:r>
              <a:rPr lang="ar-SY" altLang="ar-SA" sz="1800" dirty="0" smtClean="0">
                <a:solidFill>
                  <a:srgbClr val="002060"/>
                </a:solidFill>
              </a:rPr>
              <a:t>الذي ربط بين الجمال </a:t>
            </a:r>
            <a:r>
              <a:rPr lang="ar-SY" altLang="ar-SA" sz="1800" b="1" dirty="0" smtClean="0">
                <a:solidFill>
                  <a:srgbClr val="002060"/>
                </a:solidFill>
              </a:rPr>
              <a:t>وعناصرَ ذاتيّة</a:t>
            </a:r>
            <a:r>
              <a:rPr lang="ar-SY" altLang="ar-SA" sz="1800" dirty="0" smtClean="0">
                <a:solidFill>
                  <a:srgbClr val="002060"/>
                </a:solidFill>
              </a:rPr>
              <a:t> أخرى، كالخير والمنفعة، فالأشياء المفيدة جميلة من وجهة نظر سقراط حتّى لو بدت قبيحة بحدِّ ذاتها، أي أنّ جمال الأشياء لديه يرتبط </a:t>
            </a:r>
            <a:r>
              <a:rPr lang="ar-SY" altLang="ar-SA" sz="1800" b="1" dirty="0" smtClean="0">
                <a:solidFill>
                  <a:srgbClr val="002060"/>
                </a:solidFill>
              </a:rPr>
              <a:t>بعلاقتها بالذات الإنسانيّة</a:t>
            </a:r>
            <a:r>
              <a:rPr lang="ar-SY" altLang="ar-SA" sz="1800" dirty="0" smtClean="0">
                <a:solidFill>
                  <a:srgbClr val="002060"/>
                </a:solidFill>
              </a:rPr>
              <a:t>.</a:t>
            </a:r>
            <a:endParaRPr lang="en-US" altLang="ar-SA" sz="1800" dirty="0" smtClean="0">
              <a:solidFill>
                <a:srgbClr val="002060"/>
              </a:solidFill>
            </a:endParaRPr>
          </a:p>
          <a:p>
            <a:r>
              <a:rPr lang="ar-SY" altLang="ar-SA" sz="1800" dirty="0" smtClean="0">
                <a:solidFill>
                  <a:srgbClr val="002060"/>
                </a:solidFill>
              </a:rPr>
              <a:t>وفي القرن الثامن عشر، </a:t>
            </a:r>
            <a:r>
              <a:rPr lang="ar-SY" altLang="ar-SA" sz="1800" b="1" dirty="0" smtClean="0">
                <a:solidFill>
                  <a:srgbClr val="009900"/>
                </a:solidFill>
              </a:rPr>
              <a:t>ذهب </a:t>
            </a:r>
            <a:r>
              <a:rPr lang="ar-SY" altLang="ar-SA" sz="1800" b="1" i="1" dirty="0" smtClean="0">
                <a:solidFill>
                  <a:srgbClr val="009900"/>
                </a:solidFill>
              </a:rPr>
              <a:t>هيوم</a:t>
            </a:r>
            <a:r>
              <a:rPr lang="ar-SY" altLang="ar-SA" sz="1800" b="1" dirty="0" smtClean="0">
                <a:solidFill>
                  <a:srgbClr val="009900"/>
                </a:solidFill>
              </a:rPr>
              <a:t> </a:t>
            </a:r>
            <a:r>
              <a:rPr lang="ar-SY" altLang="ar-SA" sz="1800" dirty="0" smtClean="0">
                <a:solidFill>
                  <a:srgbClr val="002060"/>
                </a:solidFill>
              </a:rPr>
              <a:t>إلى أنّ أساس الجمال هو </a:t>
            </a:r>
            <a:r>
              <a:rPr lang="ar-SY" altLang="ar-SA" sz="1800" b="1" dirty="0" smtClean="0">
                <a:solidFill>
                  <a:srgbClr val="002060"/>
                </a:solidFill>
              </a:rPr>
              <a:t>الذاتيّة والنسبيّة</a:t>
            </a:r>
            <a:r>
              <a:rPr lang="ar-SY" altLang="ar-SA" sz="1800" dirty="0" smtClean="0">
                <a:solidFill>
                  <a:srgbClr val="002060"/>
                </a:solidFill>
              </a:rPr>
              <a:t>، وليس له أيّ أساس موضوعيّ خارجيّ، فالجمال عنده </a:t>
            </a:r>
            <a:r>
              <a:rPr lang="ar-SY" altLang="ar-SA" sz="1800" b="1" dirty="0" smtClean="0">
                <a:solidFill>
                  <a:srgbClr val="002060"/>
                </a:solidFill>
              </a:rPr>
              <a:t>ليس صفةً متحقّقةً في الأشياء</a:t>
            </a:r>
            <a:r>
              <a:rPr lang="ar-SY" altLang="ar-SA" sz="1800" dirty="0" smtClean="0">
                <a:solidFill>
                  <a:srgbClr val="002060"/>
                </a:solidFill>
              </a:rPr>
              <a:t>، بل هو انطباع في </a:t>
            </a:r>
            <a:r>
              <a:rPr lang="ar-SY" altLang="ar-SA" sz="1800" b="1" dirty="0" smtClean="0">
                <a:solidFill>
                  <a:srgbClr val="002060"/>
                </a:solidFill>
              </a:rPr>
              <a:t>وعي الإنسان</a:t>
            </a:r>
            <a:r>
              <a:rPr lang="ar-SY" altLang="ar-SA" sz="1800" dirty="0" smtClean="0">
                <a:solidFill>
                  <a:srgbClr val="002060"/>
                </a:solidFill>
              </a:rPr>
              <a:t> يتلقَّاه بوساطة </a:t>
            </a:r>
            <a:r>
              <a:rPr lang="ar-SY" altLang="ar-SA" sz="1800" b="1" dirty="0" smtClean="0">
                <a:solidFill>
                  <a:srgbClr val="002060"/>
                </a:solidFill>
              </a:rPr>
              <a:t>حواسه</a:t>
            </a:r>
            <a:r>
              <a:rPr lang="ar-SY" altLang="ar-SA" sz="1800" dirty="0" smtClean="0">
                <a:solidFill>
                  <a:srgbClr val="002060"/>
                </a:solidFill>
              </a:rPr>
              <a:t> التي تُعيّن الصفات الجماليّة في الأشياء الموجودة من حوله.</a:t>
            </a:r>
          </a:p>
          <a:p>
            <a:endParaRPr lang="en-US" altLang="ar-SA" sz="1600" b="1" dirty="0" smtClean="0"/>
          </a:p>
          <a:p>
            <a:endParaRPr lang="ar-SY" altLang="ar-SA" sz="2000" dirty="0" smtClean="0"/>
          </a:p>
        </p:txBody>
      </p:sp>
      <p:sp>
        <p:nvSpPr>
          <p:cNvPr id="3" name="عنصر نائب للتاريخ 2"/>
          <p:cNvSpPr>
            <a:spLocks noGrp="1"/>
          </p:cNvSpPr>
          <p:nvPr>
            <p:ph type="dt" sz="quarter" idx="10"/>
          </p:nvPr>
        </p:nvSpPr>
        <p:spPr/>
        <p:txBody>
          <a:bodyPr/>
          <a:lstStyle/>
          <a:p>
            <a:pPr>
              <a:defRPr/>
            </a:pPr>
            <a:fld id="{4842AB4F-FA3C-4D00-B4F9-C917F9DFBD40}"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dirty="0">
                <a:solidFill>
                  <a:srgbClr val="FF0066"/>
                </a:solidFill>
              </a:rPr>
              <a:t>المنصة التربوية السورية </a:t>
            </a:r>
          </a:p>
        </p:txBody>
      </p:sp>
      <p:sp>
        <p:nvSpPr>
          <p:cNvPr id="23557"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F52EF084-EDE9-4EB4-A0EA-D6288FB655A7}" type="slidenum">
              <a:rPr lang="ar-SY" altLang="ar-SA" sz="1200" smtClean="0">
                <a:solidFill>
                  <a:srgbClr val="898989"/>
                </a:solidFill>
              </a:rPr>
              <a:pPr algn="l">
                <a:spcBef>
                  <a:spcPct val="0"/>
                </a:spcBef>
                <a:buFontTx/>
                <a:buNone/>
              </a:pPr>
              <a:t>20</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wheel(1)">
                                      <p:cBhvr>
                                        <p:cTn id="7" dur="2000"/>
                                        <p:tgtEl>
                                          <p:spTgt spid="235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3554">
                                            <p:txEl>
                                              <p:pRg st="1" end="1"/>
                                            </p:txEl>
                                          </p:spTgt>
                                        </p:tgtEl>
                                        <p:attrNameLst>
                                          <p:attrName>style.visibility</p:attrName>
                                        </p:attrNameLst>
                                      </p:cBhvr>
                                      <p:to>
                                        <p:strVal val="visible"/>
                                      </p:to>
                                    </p:set>
                                    <p:animEffect transition="in" filter="wheel(1)">
                                      <p:cBhvr>
                                        <p:cTn id="12" dur="2000"/>
                                        <p:tgtEl>
                                          <p:spTgt spid="235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3554">
                                            <p:txEl>
                                              <p:pRg st="2" end="2"/>
                                            </p:txEl>
                                          </p:spTgt>
                                        </p:tgtEl>
                                        <p:attrNameLst>
                                          <p:attrName>style.visibility</p:attrName>
                                        </p:attrNameLst>
                                      </p:cBhvr>
                                      <p:to>
                                        <p:strVal val="visible"/>
                                      </p:to>
                                    </p:set>
                                    <p:animEffect transition="in" filter="wheel(1)">
                                      <p:cBhvr>
                                        <p:cTn id="17" dur="2000"/>
                                        <p:tgtEl>
                                          <p:spTgt spid="2355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3554">
                                            <p:txEl>
                                              <p:pRg st="3" end="3"/>
                                            </p:txEl>
                                          </p:spTgt>
                                        </p:tgtEl>
                                        <p:attrNameLst>
                                          <p:attrName>style.visibility</p:attrName>
                                        </p:attrNameLst>
                                      </p:cBhvr>
                                      <p:to>
                                        <p:strVal val="visible"/>
                                      </p:to>
                                    </p:set>
                                    <p:animEffect transition="in" filter="wheel(1)">
                                      <p:cBhvr>
                                        <p:cTn id="22" dur="2000"/>
                                        <p:tgtEl>
                                          <p:spTgt spid="2355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3554">
                                            <p:txEl>
                                              <p:pRg st="4" end="4"/>
                                            </p:txEl>
                                          </p:spTgt>
                                        </p:tgtEl>
                                        <p:attrNameLst>
                                          <p:attrName>style.visibility</p:attrName>
                                        </p:attrNameLst>
                                      </p:cBhvr>
                                      <p:to>
                                        <p:strVal val="visible"/>
                                      </p:to>
                                    </p:set>
                                    <p:animEffect transition="in" filter="wheel(1)">
                                      <p:cBhvr>
                                        <p:cTn id="27" dur="2000"/>
                                        <p:tgtEl>
                                          <p:spTgt spid="2355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3554">
                                            <p:txEl>
                                              <p:pRg st="5" end="5"/>
                                            </p:txEl>
                                          </p:spTgt>
                                        </p:tgtEl>
                                        <p:attrNameLst>
                                          <p:attrName>style.visibility</p:attrName>
                                        </p:attrNameLst>
                                      </p:cBhvr>
                                      <p:to>
                                        <p:strVal val="visible"/>
                                      </p:to>
                                    </p:set>
                                    <p:animEffect transition="in" filter="wheel(1)">
                                      <p:cBhvr>
                                        <p:cTn id="32" dur="2000"/>
                                        <p:tgtEl>
                                          <p:spTgt spid="2355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عنصر نائب للمحتوى 2"/>
          <p:cNvSpPr>
            <a:spLocks noGrp="1"/>
          </p:cNvSpPr>
          <p:nvPr>
            <p:ph idx="1"/>
          </p:nvPr>
        </p:nvSpPr>
        <p:spPr>
          <a:xfrm>
            <a:off x="457200" y="428625"/>
            <a:ext cx="8229600" cy="5697538"/>
          </a:xfrm>
        </p:spPr>
        <p:txBody>
          <a:bodyPr/>
          <a:lstStyle/>
          <a:p>
            <a:r>
              <a:rPr lang="ar-SY" altLang="ar-SA" sz="2000" b="1" dirty="0" smtClean="0">
                <a:solidFill>
                  <a:srgbClr val="002060"/>
                </a:solidFill>
              </a:rPr>
              <a:t>الاتجاه الجدليّ:</a:t>
            </a:r>
            <a:endParaRPr lang="en-US" altLang="ar-SA" sz="2000" dirty="0" smtClean="0">
              <a:solidFill>
                <a:srgbClr val="002060"/>
              </a:solidFill>
            </a:endParaRPr>
          </a:p>
          <a:p>
            <a:r>
              <a:rPr lang="ar-SY" altLang="ar-SA" sz="2000" dirty="0" smtClean="0">
                <a:solidFill>
                  <a:srgbClr val="002060"/>
                </a:solidFill>
              </a:rPr>
              <a:t>يقوم الاتجاه الجدليّ على </a:t>
            </a:r>
            <a:r>
              <a:rPr lang="ar-SY" altLang="ar-SA" sz="2000" b="1" dirty="0" smtClean="0">
                <a:solidFill>
                  <a:srgbClr val="002060"/>
                </a:solidFill>
              </a:rPr>
              <a:t>التوفيق</a:t>
            </a:r>
            <a:r>
              <a:rPr lang="ar-SY" altLang="ar-SA" sz="2000" dirty="0" smtClean="0">
                <a:solidFill>
                  <a:srgbClr val="002060"/>
                </a:solidFill>
              </a:rPr>
              <a:t> بين أثر كلّ من الذات والموضوع في تحديد الجميل والشعور به، فالجمال لدى أنصار هذا الاتجاه هو </a:t>
            </a:r>
            <a:r>
              <a:rPr lang="ar-SY" altLang="ar-SA" sz="2000" b="1" dirty="0" smtClean="0">
                <a:solidFill>
                  <a:srgbClr val="002060"/>
                </a:solidFill>
              </a:rPr>
              <a:t>علاقة تفاعليّة</a:t>
            </a:r>
            <a:r>
              <a:rPr lang="ar-SY" altLang="ar-SA" sz="2000" dirty="0" smtClean="0">
                <a:solidFill>
                  <a:srgbClr val="002060"/>
                </a:solidFill>
              </a:rPr>
              <a:t> بين </a:t>
            </a:r>
            <a:r>
              <a:rPr lang="ar-SY" altLang="ar-SA" sz="2000" b="1" dirty="0" smtClean="0">
                <a:solidFill>
                  <a:srgbClr val="002060"/>
                </a:solidFill>
              </a:rPr>
              <a:t>الذات</a:t>
            </a:r>
            <a:r>
              <a:rPr lang="ar-SY" altLang="ar-SA" sz="2000" dirty="0" smtClean="0">
                <a:solidFill>
                  <a:srgbClr val="002060"/>
                </a:solidFill>
              </a:rPr>
              <a:t> التي تكتشف الجمال وتشعر به، وبين </a:t>
            </a:r>
            <a:r>
              <a:rPr lang="ar-SY" altLang="ar-SA" sz="2000" b="1" dirty="0" smtClean="0">
                <a:solidFill>
                  <a:srgbClr val="002060"/>
                </a:solidFill>
              </a:rPr>
              <a:t>الموضوع</a:t>
            </a:r>
            <a:r>
              <a:rPr lang="ar-SY" altLang="ar-SA" sz="2000" dirty="0" smtClean="0">
                <a:solidFill>
                  <a:srgbClr val="002060"/>
                </a:solidFill>
              </a:rPr>
              <a:t> الذي يتّصف بصفات مستقلّة تجعله قادراً على توجيه الذات نحوه وجذبها إليه.</a:t>
            </a:r>
            <a:endParaRPr lang="en-US" altLang="ar-SA" sz="2000" dirty="0" smtClean="0">
              <a:solidFill>
                <a:srgbClr val="002060"/>
              </a:solidFill>
            </a:endParaRPr>
          </a:p>
          <a:p>
            <a:r>
              <a:rPr lang="ar-SY" altLang="ar-SA" sz="2000" dirty="0" smtClean="0">
                <a:solidFill>
                  <a:srgbClr val="002060"/>
                </a:solidFill>
              </a:rPr>
              <a:t>ومن أهم أنصار هذا الاتجاه </a:t>
            </a:r>
            <a:r>
              <a:rPr lang="ar-SY" altLang="ar-SA" sz="2000" b="1" i="1" dirty="0" smtClean="0">
                <a:solidFill>
                  <a:srgbClr val="009900"/>
                </a:solidFill>
              </a:rPr>
              <a:t>فردريك </a:t>
            </a:r>
            <a:r>
              <a:rPr lang="ar-SY" altLang="ar-SA" sz="2000" b="1" i="1" dirty="0" err="1" smtClean="0">
                <a:solidFill>
                  <a:srgbClr val="009900"/>
                </a:solidFill>
              </a:rPr>
              <a:t>شيلر</a:t>
            </a:r>
            <a:r>
              <a:rPr lang="ar-SY" altLang="ar-SA" sz="2000" dirty="0" smtClean="0">
                <a:solidFill>
                  <a:srgbClr val="009900"/>
                </a:solidFill>
              </a:rPr>
              <a:t> (1759-1805م) </a:t>
            </a:r>
            <a:r>
              <a:rPr lang="ar-SY" altLang="ar-SA" sz="2000" dirty="0" smtClean="0">
                <a:solidFill>
                  <a:srgbClr val="002060"/>
                </a:solidFill>
              </a:rPr>
              <a:t>الذي يرى أنّ الجميلَ هو </a:t>
            </a:r>
            <a:r>
              <a:rPr lang="ar-SY" altLang="ar-SA" sz="2000" b="1" dirty="0" smtClean="0">
                <a:solidFill>
                  <a:srgbClr val="002060"/>
                </a:solidFill>
              </a:rPr>
              <a:t>موضوع</a:t>
            </a:r>
            <a:r>
              <a:rPr lang="ar-SY" altLang="ar-SA" sz="2000" dirty="0" smtClean="0">
                <a:solidFill>
                  <a:srgbClr val="002060"/>
                </a:solidFill>
              </a:rPr>
              <a:t> للذات الإنسانيّة، ولكنه في الوقت نفسه </a:t>
            </a:r>
            <a:r>
              <a:rPr lang="ar-SY" altLang="ar-SA" sz="2000" b="1" dirty="0" smtClean="0">
                <a:solidFill>
                  <a:srgbClr val="002060"/>
                </a:solidFill>
              </a:rPr>
              <a:t>حالةٌ مستقلّة</a:t>
            </a:r>
            <a:r>
              <a:rPr lang="ar-SY" altLang="ar-SA" sz="2000" dirty="0" smtClean="0">
                <a:solidFill>
                  <a:srgbClr val="002060"/>
                </a:solidFill>
              </a:rPr>
              <a:t> عنها، وهو بحسب تعبيره «ا</a:t>
            </a:r>
            <a:r>
              <a:rPr lang="ar-SY" altLang="ar-SA" sz="2000" b="1" dirty="0" smtClean="0">
                <a:solidFill>
                  <a:srgbClr val="002060"/>
                </a:solidFill>
              </a:rPr>
              <a:t>لشكلُ</a:t>
            </a:r>
            <a:r>
              <a:rPr lang="ar-SY" altLang="ar-SA" sz="2000" dirty="0" smtClean="0">
                <a:solidFill>
                  <a:srgbClr val="002060"/>
                </a:solidFill>
              </a:rPr>
              <a:t> </a:t>
            </a:r>
            <a:r>
              <a:rPr lang="ar-SY" altLang="ar-SA" sz="2000" b="1" dirty="0" smtClean="0">
                <a:solidFill>
                  <a:srgbClr val="002060"/>
                </a:solidFill>
              </a:rPr>
              <a:t>الذي يتضمّن الحياة</a:t>
            </a:r>
            <a:r>
              <a:rPr lang="ar-SY" altLang="ar-SA" sz="2000" dirty="0" smtClean="0">
                <a:solidFill>
                  <a:srgbClr val="002060"/>
                </a:solidFill>
              </a:rPr>
              <a:t>»، فهو ليس حياة من دون شكل، ولا شكلاً دون حياة، بل هو </a:t>
            </a:r>
            <a:r>
              <a:rPr lang="ar-SY" altLang="ar-SA" sz="2000" b="1" dirty="0" smtClean="0">
                <a:solidFill>
                  <a:srgbClr val="002060"/>
                </a:solidFill>
              </a:rPr>
              <a:t>التركيب والتأليف</a:t>
            </a:r>
            <a:r>
              <a:rPr lang="ar-SY" altLang="ar-SA" sz="2000" dirty="0" smtClean="0">
                <a:solidFill>
                  <a:srgbClr val="002060"/>
                </a:solidFill>
              </a:rPr>
              <a:t> بينهما، ويقوم هذا التركيب على أساس </a:t>
            </a:r>
            <a:r>
              <a:rPr lang="ar-SY" altLang="ar-SA" sz="2000" b="1" dirty="0" smtClean="0">
                <a:solidFill>
                  <a:srgbClr val="002060"/>
                </a:solidFill>
              </a:rPr>
              <a:t>التوازن</a:t>
            </a:r>
            <a:r>
              <a:rPr lang="ar-SY" altLang="ar-SA" sz="2000" dirty="0" smtClean="0">
                <a:solidFill>
                  <a:srgbClr val="002060"/>
                </a:solidFill>
              </a:rPr>
              <a:t> بين مجموعة القُوى </a:t>
            </a:r>
            <a:r>
              <a:rPr lang="ar-SY" altLang="ar-SA" sz="2000" b="1" dirty="0" smtClean="0">
                <a:solidFill>
                  <a:srgbClr val="002060"/>
                </a:solidFill>
              </a:rPr>
              <a:t>الماديّة والحسيّة</a:t>
            </a:r>
            <a:r>
              <a:rPr lang="ar-SY" altLang="ar-SA" sz="2000" dirty="0" smtClean="0">
                <a:solidFill>
                  <a:srgbClr val="002060"/>
                </a:solidFill>
              </a:rPr>
              <a:t> (التي تتصف بالموضوعيّة) ومجموعة القوى </a:t>
            </a:r>
            <a:r>
              <a:rPr lang="ar-SY" altLang="ar-SA" sz="2000" b="1" dirty="0" smtClean="0">
                <a:solidFill>
                  <a:srgbClr val="002060"/>
                </a:solidFill>
              </a:rPr>
              <a:t>الفكريّة والتصوريّة</a:t>
            </a:r>
            <a:r>
              <a:rPr lang="ar-SY" altLang="ar-SA" sz="2000" dirty="0" smtClean="0">
                <a:solidFill>
                  <a:srgbClr val="002060"/>
                </a:solidFill>
              </a:rPr>
              <a:t>(التي تتصف بالذاتيّة).</a:t>
            </a:r>
            <a:endParaRPr lang="en-US" altLang="ar-SA" sz="2000" dirty="0" smtClean="0">
              <a:solidFill>
                <a:srgbClr val="002060"/>
              </a:solidFill>
            </a:endParaRPr>
          </a:p>
          <a:p>
            <a:r>
              <a:rPr lang="ar-SY" altLang="ar-SA" sz="2000" dirty="0" smtClean="0">
                <a:solidFill>
                  <a:srgbClr val="002060"/>
                </a:solidFill>
              </a:rPr>
              <a:t>أمّا </a:t>
            </a:r>
            <a:r>
              <a:rPr lang="ar-SY" altLang="ar-SA" sz="2000" dirty="0" smtClean="0">
                <a:solidFill>
                  <a:srgbClr val="009900"/>
                </a:solidFill>
              </a:rPr>
              <a:t>الشاعر الألمانيّ </a:t>
            </a:r>
            <a:r>
              <a:rPr lang="ar-SY" altLang="ar-SA" sz="2000" b="1" i="1" dirty="0" smtClean="0">
                <a:solidFill>
                  <a:srgbClr val="009900"/>
                </a:solidFill>
              </a:rPr>
              <a:t>غوته</a:t>
            </a:r>
            <a:r>
              <a:rPr lang="ar-SY" altLang="ar-SA" sz="2000" dirty="0" smtClean="0">
                <a:solidFill>
                  <a:srgbClr val="009900"/>
                </a:solidFill>
              </a:rPr>
              <a:t>، </a:t>
            </a:r>
            <a:r>
              <a:rPr lang="ar-SY" altLang="ar-SA" sz="2000" dirty="0" smtClean="0">
                <a:solidFill>
                  <a:srgbClr val="002060"/>
                </a:solidFill>
              </a:rPr>
              <a:t>فقد دعا إلى فهم الجميل عبر ربط قوانين علم الجمال </a:t>
            </a:r>
            <a:r>
              <a:rPr lang="ar-SY" altLang="ar-SA" sz="2000" b="1" dirty="0" smtClean="0">
                <a:solidFill>
                  <a:srgbClr val="002060"/>
                </a:solidFill>
              </a:rPr>
              <a:t>بالطبيعة</a:t>
            </a:r>
            <a:r>
              <a:rPr lang="ar-SY" altLang="ar-SA" sz="2000" dirty="0" smtClean="0">
                <a:solidFill>
                  <a:srgbClr val="002060"/>
                </a:solidFill>
              </a:rPr>
              <a:t> من جهة، </a:t>
            </a:r>
            <a:r>
              <a:rPr lang="ar-SY" altLang="ar-SA" sz="2000" b="1" dirty="0" smtClean="0">
                <a:solidFill>
                  <a:srgbClr val="002060"/>
                </a:solidFill>
              </a:rPr>
              <a:t>وبالواقع الإنسانيّ</a:t>
            </a:r>
            <a:r>
              <a:rPr lang="ar-SY" altLang="ar-SA" sz="2000" dirty="0" smtClean="0">
                <a:solidFill>
                  <a:srgbClr val="002060"/>
                </a:solidFill>
              </a:rPr>
              <a:t> الاجتماعيّ من جهة أخرى، لأنّ الجمال يبرز حين </a:t>
            </a:r>
            <a:r>
              <a:rPr lang="ar-SY" altLang="ar-SA" sz="2000" b="1" dirty="0" smtClean="0">
                <a:solidFill>
                  <a:srgbClr val="002060"/>
                </a:solidFill>
              </a:rPr>
              <a:t>نعاين</a:t>
            </a:r>
            <a:r>
              <a:rPr lang="ar-SY" altLang="ar-SA" sz="2000" dirty="0" smtClean="0">
                <a:solidFill>
                  <a:srgbClr val="002060"/>
                </a:solidFill>
              </a:rPr>
              <a:t> حيويّة الواقع وقوانينَه في أعظم لحظات </a:t>
            </a:r>
            <a:r>
              <a:rPr lang="ar-SY" altLang="ar-SA" sz="2000" b="1" dirty="0" smtClean="0">
                <a:solidFill>
                  <a:srgbClr val="002060"/>
                </a:solidFill>
              </a:rPr>
              <a:t>نشاطه وكماله</a:t>
            </a:r>
            <a:r>
              <a:rPr lang="ar-SY" altLang="ar-SA" sz="2000" dirty="0" smtClean="0">
                <a:solidFill>
                  <a:srgbClr val="002060"/>
                </a:solidFill>
              </a:rPr>
              <a:t>، ونشعر بالمقابل أنّنا نملك إزاءه أعظم نشاط وحيويّة؛ لذلك فالجمال عند </a:t>
            </a:r>
            <a:r>
              <a:rPr lang="ar-SY" altLang="ar-SA" sz="2000" b="1" i="1" dirty="0" smtClean="0">
                <a:solidFill>
                  <a:srgbClr val="002060"/>
                </a:solidFill>
              </a:rPr>
              <a:t>غوته</a:t>
            </a:r>
            <a:r>
              <a:rPr lang="ar-SY" altLang="ar-SA" sz="2000" dirty="0" smtClean="0">
                <a:solidFill>
                  <a:srgbClr val="002060"/>
                </a:solidFill>
              </a:rPr>
              <a:t> هو شيء </a:t>
            </a:r>
            <a:r>
              <a:rPr lang="ar-SY" altLang="ar-SA" sz="2000" b="1" dirty="0" smtClean="0">
                <a:solidFill>
                  <a:srgbClr val="002060"/>
                </a:solidFill>
              </a:rPr>
              <a:t>حيٌّ ومنتظم</a:t>
            </a:r>
            <a:r>
              <a:rPr lang="ar-SY" altLang="ar-SA" sz="2000" dirty="0" smtClean="0">
                <a:solidFill>
                  <a:srgbClr val="002060"/>
                </a:solidFill>
              </a:rPr>
              <a:t> قائم في </a:t>
            </a:r>
            <a:r>
              <a:rPr lang="ar-SY" altLang="ar-SA" sz="2000" b="1" dirty="0" smtClean="0">
                <a:solidFill>
                  <a:srgbClr val="002060"/>
                </a:solidFill>
              </a:rPr>
              <a:t>الموضوع</a:t>
            </a:r>
            <a:r>
              <a:rPr lang="ar-SY" altLang="ar-SA" sz="2000" dirty="0" smtClean="0">
                <a:solidFill>
                  <a:srgbClr val="002060"/>
                </a:solidFill>
              </a:rPr>
              <a:t> يطابقُ شيئاً </a:t>
            </a:r>
            <a:r>
              <a:rPr lang="ar-SY" altLang="ar-SA" sz="2000" b="1" dirty="0" smtClean="0">
                <a:solidFill>
                  <a:srgbClr val="002060"/>
                </a:solidFill>
              </a:rPr>
              <a:t>منتظماً</a:t>
            </a:r>
            <a:r>
              <a:rPr lang="ar-SY" altLang="ar-SA" sz="2000" dirty="0" smtClean="0">
                <a:solidFill>
                  <a:srgbClr val="002060"/>
                </a:solidFill>
              </a:rPr>
              <a:t> قائماً في </a:t>
            </a:r>
            <a:r>
              <a:rPr lang="ar-SY" altLang="ar-SA" sz="2000" b="1" dirty="0" smtClean="0">
                <a:solidFill>
                  <a:srgbClr val="002060"/>
                </a:solidFill>
              </a:rPr>
              <a:t>الذات</a:t>
            </a:r>
            <a:r>
              <a:rPr lang="ar-SY" altLang="ar-SA" sz="2000" dirty="0" smtClean="0">
                <a:solidFill>
                  <a:srgbClr val="002060"/>
                </a:solidFill>
              </a:rPr>
              <a:t>.</a:t>
            </a:r>
            <a:endParaRPr lang="en-US" altLang="ar-SA" sz="2000" dirty="0" smtClean="0">
              <a:solidFill>
                <a:srgbClr val="002060"/>
              </a:solidFill>
            </a:endParaRPr>
          </a:p>
          <a:p>
            <a:endParaRPr lang="ar-SY" altLang="ar-SA" sz="2000" dirty="0" smtClean="0"/>
          </a:p>
        </p:txBody>
      </p:sp>
      <p:sp>
        <p:nvSpPr>
          <p:cNvPr id="3" name="عنصر نائب للتاريخ 2"/>
          <p:cNvSpPr>
            <a:spLocks noGrp="1"/>
          </p:cNvSpPr>
          <p:nvPr>
            <p:ph type="dt" sz="quarter" idx="10"/>
          </p:nvPr>
        </p:nvSpPr>
        <p:spPr/>
        <p:txBody>
          <a:bodyPr/>
          <a:lstStyle/>
          <a:p>
            <a:pPr>
              <a:defRPr/>
            </a:pPr>
            <a:fld id="{7530DDE1-288E-4BB6-B95A-BBD68AA7E895}"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24581"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9CDF377A-3F9A-4143-A15F-C087FBCA7843}" type="slidenum">
              <a:rPr lang="ar-SY" altLang="ar-SA" sz="1200" smtClean="0">
                <a:solidFill>
                  <a:srgbClr val="898989"/>
                </a:solidFill>
              </a:rPr>
              <a:pPr algn="l">
                <a:spcBef>
                  <a:spcPct val="0"/>
                </a:spcBef>
                <a:buFontTx/>
                <a:buNone/>
              </a:pPr>
              <a:t>21</a:t>
            </a:fld>
            <a:endParaRPr lang="ar-SY" altLang="ar-SA" sz="1200" smtClean="0">
              <a:solidFill>
                <a:srgbClr val="898989"/>
              </a:solidFill>
            </a:endParaRPr>
          </a:p>
        </p:txBody>
      </p:sp>
      <p:sp>
        <p:nvSpPr>
          <p:cNvPr id="2" name="سهم منحني إلى اليمين 1">
            <a:hlinkClick r:id="" action="ppaction://hlinkshowjump?jump=firstslide"/>
          </p:cNvPr>
          <p:cNvSpPr/>
          <p:nvPr/>
        </p:nvSpPr>
        <p:spPr>
          <a:xfrm>
            <a:off x="1116013" y="5157788"/>
            <a:ext cx="731837" cy="50323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animEffect transition="in" filter="wheel(1)">
                                      <p:cBhvr>
                                        <p:cTn id="7" dur="2000"/>
                                        <p:tgtEl>
                                          <p:spTgt spid="2457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4578">
                                            <p:txEl>
                                              <p:pRg st="1" end="1"/>
                                            </p:txEl>
                                          </p:spTgt>
                                        </p:tgtEl>
                                        <p:attrNameLst>
                                          <p:attrName>style.visibility</p:attrName>
                                        </p:attrNameLst>
                                      </p:cBhvr>
                                      <p:to>
                                        <p:strVal val="visible"/>
                                      </p:to>
                                    </p:set>
                                    <p:animEffect transition="in" filter="wheel(1)">
                                      <p:cBhvr>
                                        <p:cTn id="12" dur="2000"/>
                                        <p:tgtEl>
                                          <p:spTgt spid="2457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4578">
                                            <p:txEl>
                                              <p:pRg st="2" end="2"/>
                                            </p:txEl>
                                          </p:spTgt>
                                        </p:tgtEl>
                                        <p:attrNameLst>
                                          <p:attrName>style.visibility</p:attrName>
                                        </p:attrNameLst>
                                      </p:cBhvr>
                                      <p:to>
                                        <p:strVal val="visible"/>
                                      </p:to>
                                    </p:set>
                                    <p:animEffect transition="in" filter="wheel(1)">
                                      <p:cBhvr>
                                        <p:cTn id="17" dur="2000"/>
                                        <p:tgtEl>
                                          <p:spTgt spid="2457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4578">
                                            <p:txEl>
                                              <p:pRg st="3" end="3"/>
                                            </p:txEl>
                                          </p:spTgt>
                                        </p:tgtEl>
                                        <p:attrNameLst>
                                          <p:attrName>style.visibility</p:attrName>
                                        </p:attrNameLst>
                                      </p:cBhvr>
                                      <p:to>
                                        <p:strVal val="visible"/>
                                      </p:to>
                                    </p:set>
                                    <p:animEffect transition="in" filter="wheel(1)">
                                      <p:cBhvr>
                                        <p:cTn id="22" dur="2000"/>
                                        <p:tgtEl>
                                          <p:spTgt spid="2457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 name="عنصر نائب للمحتوى 17"/>
          <p:cNvGraphicFramePr>
            <a:graphicFrameLocks noGrp="1"/>
          </p:cNvGraphicFramePr>
          <p:nvPr>
            <p:ph idx="1"/>
          </p:nvPr>
        </p:nvGraphicFramePr>
        <p:xfrm>
          <a:off x="5072063" y="4143375"/>
          <a:ext cx="1071562" cy="1900240"/>
        </p:xfrm>
        <a:graphic>
          <a:graphicData uri="http://schemas.openxmlformats.org/drawingml/2006/table">
            <a:tbl>
              <a:tblPr rtl="1" firstRow="1" bandRow="1">
                <a:tableStyleId>{5C22544A-7EE6-4342-B048-85BDC9FD1C3A}</a:tableStyleId>
              </a:tblPr>
              <a:tblGrid>
                <a:gridCol w="1071562">
                  <a:extLst>
                    <a:ext uri="{9D8B030D-6E8A-4147-A177-3AD203B41FA5}">
                      <a16:colId xmlns:a16="http://schemas.microsoft.com/office/drawing/2014/main" val="20000"/>
                    </a:ext>
                  </a:extLst>
                </a:gridCol>
              </a:tblGrid>
              <a:tr h="380048">
                <a:tc>
                  <a:txBody>
                    <a:bodyPr/>
                    <a:lstStyle/>
                    <a:p>
                      <a:pPr rtl="1"/>
                      <a:r>
                        <a:rPr lang="ar-SY" sz="1800" dirty="0" smtClean="0">
                          <a:solidFill>
                            <a:srgbClr val="FF0000"/>
                          </a:solidFill>
                        </a:rPr>
                        <a:t>حسية</a:t>
                      </a:r>
                      <a:endParaRPr lang="ar-SY" sz="1800" dirty="0">
                        <a:solidFill>
                          <a:srgbClr val="FF0000"/>
                        </a:solidFill>
                      </a:endParaRPr>
                    </a:p>
                  </a:txBody>
                  <a:tcPr marL="91439" marR="91439">
                    <a:solidFill>
                      <a:srgbClr val="FFFF00"/>
                    </a:solidFill>
                  </a:tcPr>
                </a:tc>
                <a:extLst>
                  <a:ext uri="{0D108BD9-81ED-4DB2-BD59-A6C34878D82A}">
                    <a16:rowId xmlns:a16="http://schemas.microsoft.com/office/drawing/2014/main" val="10000"/>
                  </a:ext>
                </a:extLst>
              </a:tr>
              <a:tr h="380048">
                <a:tc>
                  <a:txBody>
                    <a:bodyPr/>
                    <a:lstStyle/>
                    <a:p>
                      <a:pPr rtl="1"/>
                      <a:r>
                        <a:rPr lang="ar-SY" sz="1800" dirty="0" smtClean="0">
                          <a:solidFill>
                            <a:srgbClr val="FF0000"/>
                          </a:solidFill>
                        </a:rPr>
                        <a:t>مدنية</a:t>
                      </a:r>
                      <a:endParaRPr lang="ar-SY" sz="1800" dirty="0">
                        <a:solidFill>
                          <a:srgbClr val="FF0000"/>
                        </a:solidFill>
                      </a:endParaRPr>
                    </a:p>
                  </a:txBody>
                  <a:tcPr marL="91439" marR="91439">
                    <a:solidFill>
                      <a:srgbClr val="FFFF00"/>
                    </a:solidFill>
                  </a:tcPr>
                </a:tc>
                <a:extLst>
                  <a:ext uri="{0D108BD9-81ED-4DB2-BD59-A6C34878D82A}">
                    <a16:rowId xmlns:a16="http://schemas.microsoft.com/office/drawing/2014/main" val="10001"/>
                  </a:ext>
                </a:extLst>
              </a:tr>
              <a:tr h="380048">
                <a:tc>
                  <a:txBody>
                    <a:bodyPr/>
                    <a:lstStyle/>
                    <a:p>
                      <a:pPr rtl="1"/>
                      <a:r>
                        <a:rPr lang="ar-SY" sz="1800" dirty="0" smtClean="0">
                          <a:solidFill>
                            <a:srgbClr val="FF0000"/>
                          </a:solidFill>
                        </a:rPr>
                        <a:t>حيوية</a:t>
                      </a:r>
                      <a:endParaRPr lang="ar-SY" sz="1800" dirty="0">
                        <a:solidFill>
                          <a:srgbClr val="FF0000"/>
                        </a:solidFill>
                      </a:endParaRPr>
                    </a:p>
                  </a:txBody>
                  <a:tcPr marL="91439" marR="91439">
                    <a:solidFill>
                      <a:srgbClr val="FFFF00"/>
                    </a:solidFill>
                  </a:tcPr>
                </a:tc>
                <a:extLst>
                  <a:ext uri="{0D108BD9-81ED-4DB2-BD59-A6C34878D82A}">
                    <a16:rowId xmlns:a16="http://schemas.microsoft.com/office/drawing/2014/main" val="10002"/>
                  </a:ext>
                </a:extLst>
              </a:tr>
              <a:tr h="380048">
                <a:tc>
                  <a:txBody>
                    <a:bodyPr/>
                    <a:lstStyle/>
                    <a:p>
                      <a:pPr rtl="1"/>
                      <a:r>
                        <a:rPr lang="ar-SY" sz="1800" dirty="0" smtClean="0">
                          <a:solidFill>
                            <a:srgbClr val="FF0000"/>
                          </a:solidFill>
                        </a:rPr>
                        <a:t>روحية </a:t>
                      </a:r>
                      <a:endParaRPr lang="ar-SY" sz="1800" dirty="0">
                        <a:solidFill>
                          <a:srgbClr val="FF0000"/>
                        </a:solidFill>
                      </a:endParaRPr>
                    </a:p>
                  </a:txBody>
                  <a:tcPr marL="91439" marR="91439">
                    <a:solidFill>
                      <a:srgbClr val="FFFF00"/>
                    </a:solidFill>
                  </a:tcPr>
                </a:tc>
                <a:extLst>
                  <a:ext uri="{0D108BD9-81ED-4DB2-BD59-A6C34878D82A}">
                    <a16:rowId xmlns:a16="http://schemas.microsoft.com/office/drawing/2014/main" val="10003"/>
                  </a:ext>
                </a:extLst>
              </a:tr>
              <a:tr h="380048">
                <a:tc>
                  <a:txBody>
                    <a:bodyPr/>
                    <a:lstStyle/>
                    <a:p>
                      <a:pPr rtl="1"/>
                      <a:r>
                        <a:rPr lang="ar-SY" sz="1800" dirty="0" smtClean="0">
                          <a:solidFill>
                            <a:srgbClr val="FF0000"/>
                          </a:solidFill>
                        </a:rPr>
                        <a:t>دينية </a:t>
                      </a:r>
                      <a:endParaRPr lang="ar-SY" sz="1800" dirty="0">
                        <a:solidFill>
                          <a:srgbClr val="FF0000"/>
                        </a:solidFill>
                      </a:endParaRPr>
                    </a:p>
                  </a:txBody>
                  <a:tcPr marL="91439" marR="91439">
                    <a:solidFill>
                      <a:srgbClr val="FFFF00"/>
                    </a:solidFill>
                  </a:tcPr>
                </a:tc>
                <a:extLst>
                  <a:ext uri="{0D108BD9-81ED-4DB2-BD59-A6C34878D82A}">
                    <a16:rowId xmlns:a16="http://schemas.microsoft.com/office/drawing/2014/main" val="10004"/>
                  </a:ext>
                </a:extLst>
              </a:tr>
            </a:tbl>
          </a:graphicData>
        </a:graphic>
      </p:graphicFrame>
      <p:sp>
        <p:nvSpPr>
          <p:cNvPr id="4" name="شكل بيضاوي 3"/>
          <p:cNvSpPr/>
          <p:nvPr/>
        </p:nvSpPr>
        <p:spPr>
          <a:xfrm>
            <a:off x="2928938" y="571500"/>
            <a:ext cx="3071812" cy="9144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400" b="1" dirty="0">
                <a:solidFill>
                  <a:srgbClr val="FF0000"/>
                </a:solidFill>
              </a:rPr>
              <a:t>التصنيف المعاصر للقيم </a:t>
            </a:r>
          </a:p>
        </p:txBody>
      </p:sp>
      <p:cxnSp>
        <p:nvCxnSpPr>
          <p:cNvPr id="6" name="رابط كسهم مستقيم 5"/>
          <p:cNvCxnSpPr/>
          <p:nvPr/>
        </p:nvCxnSpPr>
        <p:spPr>
          <a:xfrm>
            <a:off x="4929188" y="1428750"/>
            <a:ext cx="2286000" cy="10715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رابط كسهم مستقيم 7"/>
          <p:cNvCxnSpPr/>
          <p:nvPr/>
        </p:nvCxnSpPr>
        <p:spPr>
          <a:xfrm rot="16200000" flipH="1">
            <a:off x="4500563" y="1857375"/>
            <a:ext cx="1428750"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rot="10800000" flipV="1">
            <a:off x="2000250" y="1500188"/>
            <a:ext cx="2286000" cy="10715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5400000">
            <a:off x="3393281" y="1893095"/>
            <a:ext cx="1285875" cy="5000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مستطيل مخدوش من كلا الطرفين 8"/>
          <p:cNvSpPr/>
          <p:nvPr/>
        </p:nvSpPr>
        <p:spPr>
          <a:xfrm>
            <a:off x="7000875" y="2571750"/>
            <a:ext cx="1271588" cy="1500188"/>
          </a:xfrm>
          <a:prstGeom prst="snip2Same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000" b="1" dirty="0">
                <a:solidFill>
                  <a:srgbClr val="002060"/>
                </a:solidFill>
              </a:rPr>
              <a:t>تفسير القيمة في الفلسفة المعاصرة </a:t>
            </a:r>
          </a:p>
        </p:txBody>
      </p:sp>
      <p:sp>
        <p:nvSpPr>
          <p:cNvPr id="10" name="مستطيل مخدوش من كلا الطرفين 9"/>
          <p:cNvSpPr/>
          <p:nvPr/>
        </p:nvSpPr>
        <p:spPr>
          <a:xfrm>
            <a:off x="5072063" y="2928938"/>
            <a:ext cx="1128712" cy="1214437"/>
          </a:xfrm>
          <a:prstGeom prst="snip2Same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000" b="1" dirty="0">
                <a:solidFill>
                  <a:srgbClr val="002060"/>
                </a:solidFill>
              </a:rPr>
              <a:t>تصنيف </a:t>
            </a:r>
            <a:r>
              <a:rPr lang="ar-SY" sz="2000" b="1" dirty="0" err="1">
                <a:solidFill>
                  <a:srgbClr val="002060"/>
                </a:solidFill>
              </a:rPr>
              <a:t>شيلر</a:t>
            </a:r>
            <a:r>
              <a:rPr lang="ar-SY" sz="2000" b="1" dirty="0">
                <a:solidFill>
                  <a:srgbClr val="002060"/>
                </a:solidFill>
              </a:rPr>
              <a:t> للقيم </a:t>
            </a:r>
          </a:p>
        </p:txBody>
      </p:sp>
      <p:sp>
        <p:nvSpPr>
          <p:cNvPr id="12" name="مستطيل مخدوش من كلا الطرفين 11"/>
          <p:cNvSpPr/>
          <p:nvPr/>
        </p:nvSpPr>
        <p:spPr>
          <a:xfrm>
            <a:off x="3143250" y="2857500"/>
            <a:ext cx="1200150" cy="1285875"/>
          </a:xfrm>
          <a:prstGeom prst="snip2Same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b="1" dirty="0">
                <a:solidFill>
                  <a:srgbClr val="002060"/>
                </a:solidFill>
              </a:rPr>
              <a:t>تصنيف </a:t>
            </a:r>
            <a:r>
              <a:rPr lang="ar-SY" b="1" dirty="0" err="1">
                <a:solidFill>
                  <a:srgbClr val="002060"/>
                </a:solidFill>
              </a:rPr>
              <a:t>لافيل</a:t>
            </a:r>
            <a:r>
              <a:rPr lang="ar-SY" b="1" dirty="0">
                <a:solidFill>
                  <a:srgbClr val="002060"/>
                </a:solidFill>
              </a:rPr>
              <a:t> </a:t>
            </a:r>
            <a:r>
              <a:rPr lang="ar-SY" b="1" dirty="0" err="1">
                <a:solidFill>
                  <a:srgbClr val="002060"/>
                </a:solidFill>
              </a:rPr>
              <a:t>للقييم</a:t>
            </a:r>
            <a:r>
              <a:rPr lang="ar-SY" b="1" dirty="0">
                <a:solidFill>
                  <a:srgbClr val="002060"/>
                </a:solidFill>
              </a:rPr>
              <a:t> </a:t>
            </a:r>
          </a:p>
        </p:txBody>
      </p:sp>
      <p:sp>
        <p:nvSpPr>
          <p:cNvPr id="13" name="مستطيل مخدوش من كلا الطرفين 12"/>
          <p:cNvSpPr/>
          <p:nvPr/>
        </p:nvSpPr>
        <p:spPr>
          <a:xfrm>
            <a:off x="1143000" y="2643188"/>
            <a:ext cx="1128713" cy="1357312"/>
          </a:xfrm>
          <a:prstGeom prst="snip2Same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000" b="1" dirty="0">
                <a:solidFill>
                  <a:srgbClr val="002060"/>
                </a:solidFill>
              </a:rPr>
              <a:t>تصنيف </a:t>
            </a:r>
            <a:r>
              <a:rPr lang="ar-SY" sz="2000" b="1" dirty="0" err="1">
                <a:solidFill>
                  <a:srgbClr val="002060"/>
                </a:solidFill>
              </a:rPr>
              <a:t>اشبرانجر</a:t>
            </a:r>
            <a:r>
              <a:rPr lang="ar-SY" sz="2000" b="1" dirty="0">
                <a:solidFill>
                  <a:srgbClr val="002060"/>
                </a:solidFill>
              </a:rPr>
              <a:t> للقيم </a:t>
            </a:r>
          </a:p>
        </p:txBody>
      </p:sp>
      <p:sp>
        <p:nvSpPr>
          <p:cNvPr id="15" name="عنصر نائب للتاريخ 14"/>
          <p:cNvSpPr>
            <a:spLocks noGrp="1"/>
          </p:cNvSpPr>
          <p:nvPr>
            <p:ph type="dt" sz="quarter" idx="10"/>
          </p:nvPr>
        </p:nvSpPr>
        <p:spPr/>
        <p:txBody>
          <a:bodyPr/>
          <a:lstStyle/>
          <a:p>
            <a:pPr>
              <a:defRPr/>
            </a:pPr>
            <a:fld id="{FA021AB6-B5EE-45F3-BC70-23523302C014}" type="datetime8">
              <a:rPr lang="ar-SY"/>
              <a:pPr>
                <a:defRPr/>
              </a:pPr>
              <a:t>08 كانون الثاني، 19</a:t>
            </a:fld>
            <a:endParaRPr lang="ar-SY" dirty="0"/>
          </a:p>
        </p:txBody>
      </p:sp>
      <p:sp>
        <p:nvSpPr>
          <p:cNvPr id="16" name="عنصر نائب للتذييل 15"/>
          <p:cNvSpPr>
            <a:spLocks noGrp="1"/>
          </p:cNvSpPr>
          <p:nvPr>
            <p:ph type="ftr" sz="quarter" idx="11"/>
          </p:nvPr>
        </p:nvSpPr>
        <p:spPr/>
        <p:txBody>
          <a:bodyPr/>
          <a:lstStyle/>
          <a:p>
            <a:pPr>
              <a:defRPr/>
            </a:pPr>
            <a:r>
              <a:rPr lang="ar-SY" dirty="0">
                <a:solidFill>
                  <a:srgbClr val="FF0066"/>
                </a:solidFill>
              </a:rPr>
              <a:t>المنصة التربوية السورية </a:t>
            </a:r>
          </a:p>
        </p:txBody>
      </p:sp>
      <p:sp>
        <p:nvSpPr>
          <p:cNvPr id="25627" name="عنصر نائب لرقم الشريحة 1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EE1BAAAD-4519-4FC1-9761-564CF19E77EA}" type="slidenum">
              <a:rPr lang="ar-SY" altLang="ar-SA" sz="1200" smtClean="0">
                <a:solidFill>
                  <a:srgbClr val="002060"/>
                </a:solidFill>
              </a:rPr>
              <a:pPr algn="l">
                <a:spcBef>
                  <a:spcPct val="0"/>
                </a:spcBef>
                <a:buFontTx/>
                <a:buNone/>
              </a:pPr>
              <a:t>22</a:t>
            </a:fld>
            <a:endParaRPr lang="ar-SY" altLang="ar-SA" sz="1200" smtClean="0">
              <a:solidFill>
                <a:srgbClr val="002060"/>
              </a:solidFill>
            </a:endParaRPr>
          </a:p>
        </p:txBody>
      </p:sp>
      <p:graphicFrame>
        <p:nvGraphicFramePr>
          <p:cNvPr id="19" name="جدول 18"/>
          <p:cNvGraphicFramePr>
            <a:graphicFrameLocks noGrp="1"/>
          </p:cNvGraphicFramePr>
          <p:nvPr/>
        </p:nvGraphicFramePr>
        <p:xfrm>
          <a:off x="3143250" y="4071938"/>
          <a:ext cx="1214438" cy="1920876"/>
        </p:xfrm>
        <a:graphic>
          <a:graphicData uri="http://schemas.openxmlformats.org/drawingml/2006/table">
            <a:tbl>
              <a:tblPr rtl="1" firstRow="1" bandRow="1">
                <a:tableStyleId>{5C22544A-7EE6-4342-B048-85BDC9FD1C3A}</a:tableStyleId>
              </a:tblPr>
              <a:tblGrid>
                <a:gridCol w="1214438">
                  <a:extLst>
                    <a:ext uri="{9D8B030D-6E8A-4147-A177-3AD203B41FA5}">
                      <a16:colId xmlns:a16="http://schemas.microsoft.com/office/drawing/2014/main" val="20000"/>
                    </a:ext>
                  </a:extLst>
                </a:gridCol>
              </a:tblGrid>
              <a:tr h="640292">
                <a:tc>
                  <a:txBody>
                    <a:bodyPr/>
                    <a:lstStyle/>
                    <a:p>
                      <a:pPr rtl="1"/>
                      <a:r>
                        <a:rPr lang="ar-SY" sz="1800" dirty="0" smtClean="0">
                          <a:solidFill>
                            <a:srgbClr val="7030A0"/>
                          </a:solidFill>
                        </a:rPr>
                        <a:t>الإنسان أمام العالم </a:t>
                      </a:r>
                      <a:endParaRPr lang="ar-SY" sz="1800" dirty="0">
                        <a:solidFill>
                          <a:srgbClr val="7030A0"/>
                        </a:solidFill>
                      </a:endParaRPr>
                    </a:p>
                  </a:txBody>
                  <a:tcPr marL="91439" marR="91439" marT="45735" marB="45735">
                    <a:solidFill>
                      <a:schemeClr val="accent5">
                        <a:lumMod val="40000"/>
                        <a:lumOff val="60000"/>
                      </a:schemeClr>
                    </a:solidFill>
                  </a:tcPr>
                </a:tc>
                <a:extLst>
                  <a:ext uri="{0D108BD9-81ED-4DB2-BD59-A6C34878D82A}">
                    <a16:rowId xmlns:a16="http://schemas.microsoft.com/office/drawing/2014/main" val="10000"/>
                  </a:ext>
                </a:extLst>
              </a:tr>
              <a:tr h="640292">
                <a:tc>
                  <a:txBody>
                    <a:bodyPr/>
                    <a:lstStyle/>
                    <a:p>
                      <a:pPr rtl="1"/>
                      <a:r>
                        <a:rPr lang="ar-SY" sz="1800" dirty="0" smtClean="0">
                          <a:solidFill>
                            <a:srgbClr val="7030A0"/>
                          </a:solidFill>
                        </a:rPr>
                        <a:t>الإنسان في العالم </a:t>
                      </a:r>
                      <a:endParaRPr lang="ar-SY" sz="1800" dirty="0">
                        <a:solidFill>
                          <a:srgbClr val="7030A0"/>
                        </a:solidFill>
                      </a:endParaRPr>
                    </a:p>
                  </a:txBody>
                  <a:tcPr marL="91439" marR="91439" marT="45735" marB="45735">
                    <a:solidFill>
                      <a:schemeClr val="accent5">
                        <a:lumMod val="40000"/>
                        <a:lumOff val="60000"/>
                      </a:schemeClr>
                    </a:solidFill>
                  </a:tcPr>
                </a:tc>
                <a:extLst>
                  <a:ext uri="{0D108BD9-81ED-4DB2-BD59-A6C34878D82A}">
                    <a16:rowId xmlns:a16="http://schemas.microsoft.com/office/drawing/2014/main" val="10001"/>
                  </a:ext>
                </a:extLst>
              </a:tr>
              <a:tr h="640292">
                <a:tc>
                  <a:txBody>
                    <a:bodyPr/>
                    <a:lstStyle/>
                    <a:p>
                      <a:pPr rtl="1"/>
                      <a:r>
                        <a:rPr lang="ar-SY" sz="1800" dirty="0" smtClean="0">
                          <a:solidFill>
                            <a:srgbClr val="7030A0"/>
                          </a:solidFill>
                        </a:rPr>
                        <a:t>الإنسان فوق العالم </a:t>
                      </a:r>
                      <a:endParaRPr lang="ar-SY" sz="1800" dirty="0">
                        <a:solidFill>
                          <a:srgbClr val="7030A0"/>
                        </a:solidFill>
                      </a:endParaRPr>
                    </a:p>
                  </a:txBody>
                  <a:tcPr marL="91439" marR="91439" marT="45735" marB="45735">
                    <a:solidFill>
                      <a:schemeClr val="accent5">
                        <a:lumMod val="40000"/>
                        <a:lumOff val="60000"/>
                      </a:schemeClr>
                    </a:solidFill>
                  </a:tcPr>
                </a:tc>
                <a:extLst>
                  <a:ext uri="{0D108BD9-81ED-4DB2-BD59-A6C34878D82A}">
                    <a16:rowId xmlns:a16="http://schemas.microsoft.com/office/drawing/2014/main" val="10002"/>
                  </a:ext>
                </a:extLst>
              </a:tr>
            </a:tbl>
          </a:graphicData>
        </a:graphic>
      </p:graphicFrame>
      <p:graphicFrame>
        <p:nvGraphicFramePr>
          <p:cNvPr id="20" name="جدول 19"/>
          <p:cNvGraphicFramePr>
            <a:graphicFrameLocks noGrp="1"/>
          </p:cNvGraphicFramePr>
          <p:nvPr/>
        </p:nvGraphicFramePr>
        <p:xfrm>
          <a:off x="1071563" y="4000500"/>
          <a:ext cx="1214437" cy="2265366"/>
        </p:xfrm>
        <a:graphic>
          <a:graphicData uri="http://schemas.openxmlformats.org/drawingml/2006/table">
            <a:tbl>
              <a:tblPr rtl="1" firstRow="1" bandRow="1">
                <a:tableStyleId>{5C22544A-7EE6-4342-B048-85BDC9FD1C3A}</a:tableStyleId>
              </a:tblPr>
              <a:tblGrid>
                <a:gridCol w="1214437">
                  <a:extLst>
                    <a:ext uri="{9D8B030D-6E8A-4147-A177-3AD203B41FA5}">
                      <a16:colId xmlns:a16="http://schemas.microsoft.com/office/drawing/2014/main" val="20000"/>
                    </a:ext>
                  </a:extLst>
                </a:gridCol>
              </a:tblGrid>
              <a:tr h="377561">
                <a:tc>
                  <a:txBody>
                    <a:bodyPr/>
                    <a:lstStyle/>
                    <a:p>
                      <a:pPr rtl="1"/>
                      <a:r>
                        <a:rPr lang="ar-SY" sz="1800" dirty="0" smtClean="0">
                          <a:solidFill>
                            <a:schemeClr val="accent2">
                              <a:lumMod val="50000"/>
                            </a:schemeClr>
                          </a:solidFill>
                        </a:rPr>
                        <a:t>نظرية </a:t>
                      </a:r>
                      <a:endParaRPr lang="ar-SY" sz="1800" dirty="0">
                        <a:solidFill>
                          <a:schemeClr val="accent2">
                            <a:lumMod val="50000"/>
                          </a:schemeClr>
                        </a:solidFill>
                      </a:endParaRPr>
                    </a:p>
                  </a:txBody>
                  <a:tcPr marL="91439" marR="91439" marT="45707" marB="45707">
                    <a:solidFill>
                      <a:schemeClr val="accent4">
                        <a:lumMod val="60000"/>
                        <a:lumOff val="40000"/>
                      </a:schemeClr>
                    </a:solidFill>
                  </a:tcPr>
                </a:tc>
                <a:extLst>
                  <a:ext uri="{0D108BD9-81ED-4DB2-BD59-A6C34878D82A}">
                    <a16:rowId xmlns:a16="http://schemas.microsoft.com/office/drawing/2014/main" val="10000"/>
                  </a:ext>
                </a:extLst>
              </a:tr>
              <a:tr h="377561">
                <a:tc>
                  <a:txBody>
                    <a:bodyPr/>
                    <a:lstStyle/>
                    <a:p>
                      <a:pPr rtl="1"/>
                      <a:r>
                        <a:rPr lang="ar-SY" sz="1800" dirty="0" smtClean="0">
                          <a:solidFill>
                            <a:schemeClr val="accent2">
                              <a:lumMod val="50000"/>
                            </a:schemeClr>
                          </a:solidFill>
                        </a:rPr>
                        <a:t>جمالية </a:t>
                      </a:r>
                      <a:endParaRPr lang="ar-SY" sz="1800" dirty="0">
                        <a:solidFill>
                          <a:schemeClr val="accent2">
                            <a:lumMod val="50000"/>
                          </a:schemeClr>
                        </a:solidFill>
                      </a:endParaRPr>
                    </a:p>
                  </a:txBody>
                  <a:tcPr marL="91439" marR="91439" marT="45707" marB="45707">
                    <a:solidFill>
                      <a:schemeClr val="accent4">
                        <a:lumMod val="60000"/>
                        <a:lumOff val="40000"/>
                      </a:schemeClr>
                    </a:solidFill>
                  </a:tcPr>
                </a:tc>
                <a:extLst>
                  <a:ext uri="{0D108BD9-81ED-4DB2-BD59-A6C34878D82A}">
                    <a16:rowId xmlns:a16="http://schemas.microsoft.com/office/drawing/2014/main" val="10001"/>
                  </a:ext>
                </a:extLst>
              </a:tr>
              <a:tr h="377561">
                <a:tc>
                  <a:txBody>
                    <a:bodyPr/>
                    <a:lstStyle/>
                    <a:p>
                      <a:pPr rtl="1"/>
                      <a:r>
                        <a:rPr lang="ar-SY" sz="1800" dirty="0" smtClean="0">
                          <a:solidFill>
                            <a:schemeClr val="accent2">
                              <a:lumMod val="50000"/>
                            </a:schemeClr>
                          </a:solidFill>
                        </a:rPr>
                        <a:t>اقتصادية</a:t>
                      </a:r>
                      <a:endParaRPr lang="ar-SY" sz="1800" dirty="0">
                        <a:solidFill>
                          <a:schemeClr val="accent2">
                            <a:lumMod val="50000"/>
                          </a:schemeClr>
                        </a:solidFill>
                      </a:endParaRPr>
                    </a:p>
                  </a:txBody>
                  <a:tcPr marL="91439" marR="91439" marT="45707" marB="45707">
                    <a:solidFill>
                      <a:schemeClr val="accent4">
                        <a:lumMod val="60000"/>
                        <a:lumOff val="40000"/>
                      </a:schemeClr>
                    </a:solidFill>
                  </a:tcPr>
                </a:tc>
                <a:extLst>
                  <a:ext uri="{0D108BD9-81ED-4DB2-BD59-A6C34878D82A}">
                    <a16:rowId xmlns:a16="http://schemas.microsoft.com/office/drawing/2014/main" val="10002"/>
                  </a:ext>
                </a:extLst>
              </a:tr>
              <a:tr h="377561">
                <a:tc>
                  <a:txBody>
                    <a:bodyPr/>
                    <a:lstStyle/>
                    <a:p>
                      <a:pPr rtl="1"/>
                      <a:r>
                        <a:rPr lang="ar-SY" sz="1800" dirty="0" smtClean="0">
                          <a:solidFill>
                            <a:schemeClr val="accent2">
                              <a:lumMod val="50000"/>
                            </a:schemeClr>
                          </a:solidFill>
                        </a:rPr>
                        <a:t>دينية</a:t>
                      </a:r>
                      <a:endParaRPr lang="ar-SY" sz="1800" dirty="0">
                        <a:solidFill>
                          <a:schemeClr val="accent2">
                            <a:lumMod val="50000"/>
                          </a:schemeClr>
                        </a:solidFill>
                      </a:endParaRPr>
                    </a:p>
                  </a:txBody>
                  <a:tcPr marL="91439" marR="91439" marT="45707" marB="45707">
                    <a:solidFill>
                      <a:schemeClr val="accent4">
                        <a:lumMod val="60000"/>
                        <a:lumOff val="40000"/>
                      </a:schemeClr>
                    </a:solidFill>
                  </a:tcPr>
                </a:tc>
                <a:extLst>
                  <a:ext uri="{0D108BD9-81ED-4DB2-BD59-A6C34878D82A}">
                    <a16:rowId xmlns:a16="http://schemas.microsoft.com/office/drawing/2014/main" val="10003"/>
                  </a:ext>
                </a:extLst>
              </a:tr>
              <a:tr h="377561">
                <a:tc>
                  <a:txBody>
                    <a:bodyPr/>
                    <a:lstStyle/>
                    <a:p>
                      <a:pPr rtl="1"/>
                      <a:r>
                        <a:rPr lang="ar-SY" sz="1800" dirty="0" smtClean="0">
                          <a:solidFill>
                            <a:schemeClr val="accent2">
                              <a:lumMod val="50000"/>
                            </a:schemeClr>
                          </a:solidFill>
                        </a:rPr>
                        <a:t>اجتماعية</a:t>
                      </a:r>
                      <a:endParaRPr lang="ar-SY" sz="1800" dirty="0">
                        <a:solidFill>
                          <a:schemeClr val="accent2">
                            <a:lumMod val="50000"/>
                          </a:schemeClr>
                        </a:solidFill>
                      </a:endParaRPr>
                    </a:p>
                  </a:txBody>
                  <a:tcPr marL="91439" marR="91439" marT="45707" marB="45707">
                    <a:solidFill>
                      <a:schemeClr val="accent4">
                        <a:lumMod val="60000"/>
                        <a:lumOff val="40000"/>
                      </a:schemeClr>
                    </a:solidFill>
                  </a:tcPr>
                </a:tc>
                <a:extLst>
                  <a:ext uri="{0D108BD9-81ED-4DB2-BD59-A6C34878D82A}">
                    <a16:rowId xmlns:a16="http://schemas.microsoft.com/office/drawing/2014/main" val="10004"/>
                  </a:ext>
                </a:extLst>
              </a:tr>
              <a:tr h="377561">
                <a:tc>
                  <a:txBody>
                    <a:bodyPr/>
                    <a:lstStyle/>
                    <a:p>
                      <a:pPr rtl="1"/>
                      <a:r>
                        <a:rPr lang="ar-SY" sz="1800" dirty="0" smtClean="0">
                          <a:solidFill>
                            <a:schemeClr val="accent2">
                              <a:lumMod val="50000"/>
                            </a:schemeClr>
                          </a:solidFill>
                        </a:rPr>
                        <a:t>سياسية </a:t>
                      </a:r>
                      <a:endParaRPr lang="ar-SY" sz="1800" dirty="0">
                        <a:solidFill>
                          <a:schemeClr val="accent2">
                            <a:lumMod val="50000"/>
                          </a:schemeClr>
                        </a:solidFill>
                      </a:endParaRPr>
                    </a:p>
                  </a:txBody>
                  <a:tcPr marL="91439" marR="91439" marT="45707" marB="45707">
                    <a:solidFill>
                      <a:schemeClr val="accent4">
                        <a:lumMod val="60000"/>
                        <a:lumOff val="40000"/>
                      </a:schemeClr>
                    </a:solidFill>
                  </a:tcPr>
                </a:tc>
                <a:extLst>
                  <a:ext uri="{0D108BD9-81ED-4DB2-BD59-A6C34878D82A}">
                    <a16:rowId xmlns:a16="http://schemas.microsoft.com/office/drawing/2014/main" val="10005"/>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ircle(in)">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circle(in)">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circle(in)">
                                      <p:cBhvr>
                                        <p:cTn id="27" dur="20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circle(in)">
                                      <p:cBhvr>
                                        <p:cTn id="32" dur="20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wheel(1)">
                                      <p:cBhvr>
                                        <p:cTn id="37" dur="20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wheel(1)">
                                      <p:cBhvr>
                                        <p:cTn id="42" dur="20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nodeType="clickEffect">
                                  <p:stCondLst>
                                    <p:cond delay="0"/>
                                  </p:stCondLst>
                                  <p:childTnLst>
                                    <p:set>
                                      <p:cBhvr>
                                        <p:cTn id="46" dur="1" fill="hold">
                                          <p:stCondLst>
                                            <p:cond delay="0"/>
                                          </p:stCondLst>
                                        </p:cTn>
                                        <p:tgtEl>
                                          <p:spTgt spid="12">
                                            <p:txEl>
                                              <p:pRg st="0" end="0"/>
                                            </p:txEl>
                                          </p:spTgt>
                                        </p:tgtEl>
                                        <p:attrNameLst>
                                          <p:attrName>style.visibility</p:attrName>
                                        </p:attrNameLst>
                                      </p:cBhvr>
                                      <p:to>
                                        <p:strVal val="visible"/>
                                      </p:to>
                                    </p:set>
                                    <p:animEffect transition="in" filter="wheel(1)">
                                      <p:cBhvr>
                                        <p:cTn id="47" dur="2000"/>
                                        <p:tgtEl>
                                          <p:spTgt spid="12">
                                            <p:txEl>
                                              <p:pRg st="0" end="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wheel(1)">
                                      <p:cBhvr>
                                        <p:cTn id="52" dur="20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nodeType="clickEffect">
                                  <p:stCondLst>
                                    <p:cond delay="0"/>
                                  </p:stCondLst>
                                  <p:childTnLst>
                                    <p:set>
                                      <p:cBhvr>
                                        <p:cTn id="56" dur="1" fill="hold">
                                          <p:stCondLst>
                                            <p:cond delay="0"/>
                                          </p:stCondLst>
                                        </p:cTn>
                                        <p:tgtEl>
                                          <p:spTgt spid="11"/>
                                        </p:tgtEl>
                                        <p:attrNameLst>
                                          <p:attrName>style.visibility</p:attrName>
                                        </p:attrNameLst>
                                      </p:cBhvr>
                                      <p:to>
                                        <p:strVal val="visible"/>
                                      </p:to>
                                    </p:set>
                                    <p:animEffect transition="in" filter="wheel(1)">
                                      <p:cBhvr>
                                        <p:cTn id="57" dur="2000"/>
                                        <p:tgtEl>
                                          <p:spTgt spid="11"/>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heel(1)">
                                      <p:cBhvr>
                                        <p:cTn id="62" dur="20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wheel(1)">
                                      <p:cBhvr>
                                        <p:cTn id="67"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2" grpId="0" animBg="1"/>
      <p:bldP spid="1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عنصر نائب للمحتوى 2"/>
          <p:cNvSpPr>
            <a:spLocks noGrp="1"/>
          </p:cNvSpPr>
          <p:nvPr>
            <p:ph idx="1"/>
          </p:nvPr>
        </p:nvSpPr>
        <p:spPr>
          <a:xfrm>
            <a:off x="457200" y="357188"/>
            <a:ext cx="8229600" cy="5768975"/>
          </a:xfrm>
        </p:spPr>
        <p:txBody>
          <a:bodyPr/>
          <a:lstStyle/>
          <a:p>
            <a:r>
              <a:rPr lang="ar-SY" altLang="ar-SA" sz="2400" b="1" dirty="0" smtClean="0">
                <a:solidFill>
                  <a:srgbClr val="002060"/>
                </a:solidFill>
              </a:rPr>
              <a:t>1- يشعر أغلب الناس بالقلق إزاءَ المخاطر التي تهدّد بتهدّم القيم وزوالها في عالمنا المعاصر، ويُرجِع الفلاسفةُ سبب هذا التهديد إلى التحوّلات الاجتماعيّة العميقة </a:t>
            </a:r>
            <a:r>
              <a:rPr lang="ar-SY" altLang="ar-SA" sz="2400" b="1" dirty="0" err="1" smtClean="0">
                <a:solidFill>
                  <a:srgbClr val="002060"/>
                </a:solidFill>
              </a:rPr>
              <a:t>والمتسارعه</a:t>
            </a:r>
            <a:r>
              <a:rPr lang="ar-SY" altLang="ar-SA" sz="2400" b="1" dirty="0" smtClean="0">
                <a:solidFill>
                  <a:srgbClr val="002060"/>
                </a:solidFill>
              </a:rPr>
              <a:t> التي نشأت عن التطبيقات العلميّة المتزايدة، ومكّنت الإنسان من امتلاك قُوى متفوّقة، قد تكون مدمّرة إذا لم يتمّ توجيهها بشكلٍّ صحيح نحو أهداف خيّرةٍ وقيم إنسانيّةٍ عُليا.</a:t>
            </a:r>
            <a:endParaRPr lang="en-US" altLang="ar-SA" sz="2400" b="1" dirty="0" smtClean="0">
              <a:solidFill>
                <a:srgbClr val="002060"/>
              </a:solidFill>
            </a:endParaRPr>
          </a:p>
          <a:p>
            <a:r>
              <a:rPr lang="ar-SY" altLang="ar-SA" sz="2400" b="1" dirty="0" smtClean="0">
                <a:solidFill>
                  <a:srgbClr val="002060"/>
                </a:solidFill>
              </a:rPr>
              <a:t>2-  تسعى الفلسفة إلى إزالة الاضطرابِ والتخبط في تحديد مقاييس القيمة ومستوياتها، عبر الوصول إلى مبادئ عامّة لأنواع القيم تحظى بالقبول لدى الجميع، وتوجّه السلوك البشريَّ نحو ما يحافظ على المدنيّة الحاضرة، ويصون مستقبلها.</a:t>
            </a:r>
            <a:endParaRPr lang="en-US" altLang="ar-SA" sz="2400" b="1" dirty="0" smtClean="0">
              <a:solidFill>
                <a:srgbClr val="002060"/>
              </a:solidFill>
            </a:endParaRPr>
          </a:p>
          <a:p>
            <a:r>
              <a:rPr lang="ar-SY" altLang="ar-SA" sz="2400" b="1" dirty="0" smtClean="0">
                <a:solidFill>
                  <a:srgbClr val="002060"/>
                </a:solidFill>
              </a:rPr>
              <a:t>3- ويؤكد زكي نجيب محمود أنّ القيم تحتل في الإنسان مكانة الربّان في السفينة؛ لأنّها توجّهه عن قصد مدرَك ومرسوم، وتنتهي به إلى غاية محدّدةٍ ومعلومة؛ لذلك فإن فهم الإنسان على حقيقته هو فهم القيمةِ التي تمسك بزمامه وتوجّهه.</a:t>
            </a:r>
            <a:endParaRPr lang="en-US" altLang="ar-SA" sz="2400" b="1" dirty="0" smtClean="0">
              <a:solidFill>
                <a:srgbClr val="002060"/>
              </a:solidFill>
            </a:endParaRPr>
          </a:p>
          <a:p>
            <a:endParaRPr lang="ar-SY" altLang="ar-SA" sz="2400" dirty="0" smtClean="0"/>
          </a:p>
        </p:txBody>
      </p:sp>
      <p:sp>
        <p:nvSpPr>
          <p:cNvPr id="3" name="عنصر نائب للتاريخ 2"/>
          <p:cNvSpPr>
            <a:spLocks noGrp="1"/>
          </p:cNvSpPr>
          <p:nvPr>
            <p:ph type="dt" sz="quarter" idx="10"/>
          </p:nvPr>
        </p:nvSpPr>
        <p:spPr/>
        <p:txBody>
          <a:bodyPr/>
          <a:lstStyle/>
          <a:p>
            <a:pPr>
              <a:defRPr/>
            </a:pPr>
            <a:fld id="{E7C27347-78E7-4814-89AE-962CB2F3F77C}"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solidFill>
                  <a:srgbClr val="7030A0"/>
                </a:solidFill>
              </a:rPr>
              <a:t>المنصة التربوية السورية </a:t>
            </a:r>
            <a:endParaRPr lang="ar-SY" dirty="0">
              <a:solidFill>
                <a:srgbClr val="7030A0"/>
              </a:solidFill>
            </a:endParaRPr>
          </a:p>
        </p:txBody>
      </p:sp>
      <p:sp>
        <p:nvSpPr>
          <p:cNvPr id="26629"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68A7FBEE-7628-48D7-8AC0-18242A0619D4}" type="slidenum">
              <a:rPr lang="ar-SY" altLang="ar-SA" sz="1200" smtClean="0">
                <a:solidFill>
                  <a:srgbClr val="898989"/>
                </a:solidFill>
              </a:rPr>
              <a:pPr algn="l">
                <a:spcBef>
                  <a:spcPct val="0"/>
                </a:spcBef>
                <a:buFontTx/>
                <a:buNone/>
              </a:pPr>
              <a:t>23</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6626">
                                            <p:txEl>
                                              <p:pRg st="0" end="0"/>
                                            </p:txEl>
                                          </p:spTgt>
                                        </p:tgtEl>
                                        <p:attrNameLst>
                                          <p:attrName>style.visibility</p:attrName>
                                        </p:attrNameLst>
                                      </p:cBhvr>
                                      <p:to>
                                        <p:strVal val="visible"/>
                                      </p:to>
                                    </p:set>
                                    <p:animEffect transition="in" filter="wheel(1)">
                                      <p:cBhvr>
                                        <p:cTn id="7" dur="2000"/>
                                        <p:tgtEl>
                                          <p:spTgt spid="2662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6626">
                                            <p:txEl>
                                              <p:pRg st="1" end="1"/>
                                            </p:txEl>
                                          </p:spTgt>
                                        </p:tgtEl>
                                        <p:attrNameLst>
                                          <p:attrName>style.visibility</p:attrName>
                                        </p:attrNameLst>
                                      </p:cBhvr>
                                      <p:to>
                                        <p:strVal val="visible"/>
                                      </p:to>
                                    </p:set>
                                    <p:animEffect transition="in" filter="wheel(1)">
                                      <p:cBhvr>
                                        <p:cTn id="12" dur="2000"/>
                                        <p:tgtEl>
                                          <p:spTgt spid="2662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6626">
                                            <p:txEl>
                                              <p:pRg st="2" end="2"/>
                                            </p:txEl>
                                          </p:spTgt>
                                        </p:tgtEl>
                                        <p:attrNameLst>
                                          <p:attrName>style.visibility</p:attrName>
                                        </p:attrNameLst>
                                      </p:cBhvr>
                                      <p:to>
                                        <p:strVal val="visible"/>
                                      </p:to>
                                    </p:set>
                                    <p:animEffect transition="in" filter="wheel(1)">
                                      <p:cBhvr>
                                        <p:cTn id="17" dur="2000"/>
                                        <p:tgtEl>
                                          <p:spTgt spid="2662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عنصر نائب للمحتوى 2"/>
          <p:cNvSpPr>
            <a:spLocks noGrp="1"/>
          </p:cNvSpPr>
          <p:nvPr>
            <p:ph idx="1"/>
          </p:nvPr>
        </p:nvSpPr>
        <p:spPr>
          <a:xfrm>
            <a:off x="457200" y="285750"/>
            <a:ext cx="8229600" cy="5840413"/>
          </a:xfrm>
        </p:spPr>
        <p:txBody>
          <a:bodyPr/>
          <a:lstStyle/>
          <a:p>
            <a:r>
              <a:rPr lang="ar-SY" altLang="ar-SA" sz="1800" dirty="0" smtClean="0">
                <a:solidFill>
                  <a:srgbClr val="002060"/>
                </a:solidFill>
              </a:rPr>
              <a:t>يؤسس </a:t>
            </a:r>
            <a:r>
              <a:rPr lang="ar-SY" altLang="ar-SA" sz="1800" b="1" i="1" dirty="0" err="1" smtClean="0">
                <a:solidFill>
                  <a:srgbClr val="002060"/>
                </a:solidFill>
              </a:rPr>
              <a:t>شيلر</a:t>
            </a:r>
            <a:r>
              <a:rPr lang="ar-SY" altLang="ar-SA" sz="1800" dirty="0" smtClean="0">
                <a:solidFill>
                  <a:srgbClr val="002060"/>
                </a:solidFill>
              </a:rPr>
              <a:t> نظريّته في القيمة على </a:t>
            </a:r>
            <a:r>
              <a:rPr lang="ar-SY" altLang="ar-SA" sz="1800" b="1" dirty="0" smtClean="0">
                <a:solidFill>
                  <a:srgbClr val="FF00FF"/>
                </a:solidFill>
              </a:rPr>
              <a:t>أساس </a:t>
            </a:r>
            <a:r>
              <a:rPr lang="ar-SY" altLang="ar-SA" sz="1800" b="1" dirty="0" err="1" smtClean="0">
                <a:solidFill>
                  <a:srgbClr val="FF00FF"/>
                </a:solidFill>
              </a:rPr>
              <a:t>فينومينولوجي</a:t>
            </a:r>
            <a:r>
              <a:rPr lang="ar-SY" altLang="ar-SA" sz="1800" b="1" dirty="0" smtClean="0">
                <a:solidFill>
                  <a:srgbClr val="FF00FF"/>
                </a:solidFill>
              </a:rPr>
              <a:t>(</a:t>
            </a:r>
            <a:r>
              <a:rPr lang="ar-SY" altLang="ar-SA" sz="1800" b="1" dirty="0" err="1" smtClean="0">
                <a:solidFill>
                  <a:srgbClr val="FF00FF"/>
                </a:solidFill>
              </a:rPr>
              <a:t>ظاهريَّاتيّ</a:t>
            </a:r>
            <a:r>
              <a:rPr lang="ar-SY" altLang="ar-SA" sz="1800" b="1" dirty="0" smtClean="0">
                <a:solidFill>
                  <a:srgbClr val="FF00FF"/>
                </a:solidFill>
              </a:rPr>
              <a:t>)</a:t>
            </a:r>
            <a:r>
              <a:rPr lang="ar-SY" altLang="ar-SA" sz="1800" dirty="0" smtClean="0">
                <a:solidFill>
                  <a:srgbClr val="FF00FF"/>
                </a:solidFill>
              </a:rPr>
              <a:t>، </a:t>
            </a:r>
            <a:r>
              <a:rPr lang="ar-SY" altLang="ar-SA" sz="1800" dirty="0" smtClean="0">
                <a:solidFill>
                  <a:srgbClr val="002060"/>
                </a:solidFill>
              </a:rPr>
              <a:t>ويُعنى بالقيم </a:t>
            </a:r>
            <a:r>
              <a:rPr lang="ar-SY" altLang="ar-SA" sz="1800" dirty="0" err="1" smtClean="0">
                <a:solidFill>
                  <a:srgbClr val="002060"/>
                </a:solidFill>
              </a:rPr>
              <a:t>الَّلاصوريَّة</a:t>
            </a:r>
            <a:r>
              <a:rPr lang="ar-SY" altLang="ar-SA" sz="1800" dirty="0" smtClean="0">
                <a:solidFill>
                  <a:srgbClr val="002060"/>
                </a:solidFill>
              </a:rPr>
              <a:t> (الماديَّة)، وذلك في مقابل القيم الصوريَّة التي اهتمَّ بها </a:t>
            </a:r>
            <a:r>
              <a:rPr lang="ar-SY" altLang="ar-SA" sz="1800" b="1" dirty="0" smtClean="0">
                <a:solidFill>
                  <a:srgbClr val="002060"/>
                </a:solidFill>
              </a:rPr>
              <a:t>كانط</a:t>
            </a:r>
            <a:r>
              <a:rPr lang="ar-SY" altLang="ar-SA" sz="1800" dirty="0" smtClean="0">
                <a:solidFill>
                  <a:srgbClr val="002060"/>
                </a:solidFill>
              </a:rPr>
              <a:t> الذي يأخذ عليه </a:t>
            </a:r>
            <a:r>
              <a:rPr lang="ar-SY" altLang="ar-SA" sz="1800" b="1" dirty="0" err="1" smtClean="0">
                <a:solidFill>
                  <a:srgbClr val="002060"/>
                </a:solidFill>
              </a:rPr>
              <a:t>شيلر</a:t>
            </a:r>
            <a:r>
              <a:rPr lang="ar-SY" altLang="ar-SA" sz="1800" dirty="0" smtClean="0">
                <a:solidFill>
                  <a:srgbClr val="002060"/>
                </a:solidFill>
              </a:rPr>
              <a:t> أنّه أهملَ دورَ العاطفة في الأخلاق.</a:t>
            </a:r>
            <a:endParaRPr lang="en-US" altLang="ar-SA" sz="1800" dirty="0" smtClean="0">
              <a:solidFill>
                <a:srgbClr val="002060"/>
              </a:solidFill>
            </a:endParaRPr>
          </a:p>
          <a:p>
            <a:r>
              <a:rPr lang="ar-SY" altLang="ar-SA" sz="1800" dirty="0" smtClean="0">
                <a:solidFill>
                  <a:srgbClr val="002060"/>
                </a:solidFill>
              </a:rPr>
              <a:t>والقيم في منظور</a:t>
            </a:r>
            <a:r>
              <a:rPr lang="ar-SY" altLang="ar-SA" sz="1800" dirty="0" smtClean="0">
                <a:solidFill>
                  <a:srgbClr val="FF00FF"/>
                </a:solidFill>
              </a:rPr>
              <a:t> </a:t>
            </a:r>
            <a:r>
              <a:rPr lang="ar-SY" altLang="ar-SA" sz="1800" b="1" dirty="0" err="1" smtClean="0">
                <a:solidFill>
                  <a:srgbClr val="FF00FF"/>
                </a:solidFill>
              </a:rPr>
              <a:t>شيلر</a:t>
            </a:r>
            <a:r>
              <a:rPr lang="ar-SY" altLang="ar-SA" sz="1800" dirty="0" smtClean="0">
                <a:solidFill>
                  <a:srgbClr val="FF00FF"/>
                </a:solidFill>
              </a:rPr>
              <a:t> </a:t>
            </a:r>
            <a:r>
              <a:rPr lang="ar-SY" altLang="ar-SA" sz="1800" dirty="0" smtClean="0">
                <a:solidFill>
                  <a:srgbClr val="002060"/>
                </a:solidFill>
              </a:rPr>
              <a:t>هي تلك </a:t>
            </a:r>
            <a:r>
              <a:rPr lang="ar-SY" altLang="ar-SA" sz="1800" b="1" dirty="0" smtClean="0">
                <a:solidFill>
                  <a:srgbClr val="002060"/>
                </a:solidFill>
              </a:rPr>
              <a:t>الماهيّاتُ التي لا يمكن إدراكها عن طريق العقل</a:t>
            </a:r>
            <a:r>
              <a:rPr lang="ar-SY" altLang="ar-SA" sz="1800" dirty="0" smtClean="0">
                <a:solidFill>
                  <a:srgbClr val="002060"/>
                </a:solidFill>
              </a:rPr>
              <a:t>؛ لأنّ الفهمَ يعجز عن الإحاطة بها؛ لذلك فإنّها تُدرك عن طريق </a:t>
            </a:r>
            <a:r>
              <a:rPr lang="ar-SY" altLang="ar-SA" sz="1800" b="1" dirty="0" smtClean="0">
                <a:solidFill>
                  <a:srgbClr val="002060"/>
                </a:solidFill>
              </a:rPr>
              <a:t>الحدس الانفعالي أو الحدس الوجدانيّ</a:t>
            </a:r>
            <a:r>
              <a:rPr lang="ar-SY" altLang="ar-SA" sz="1800" dirty="0" smtClean="0">
                <a:solidFill>
                  <a:srgbClr val="002060"/>
                </a:solidFill>
              </a:rPr>
              <a:t>، وتكون معطاةً بطريقة مباشرة للوجدان.</a:t>
            </a:r>
            <a:endParaRPr lang="en-US" altLang="ar-SA" sz="1800" dirty="0" smtClean="0">
              <a:solidFill>
                <a:srgbClr val="002060"/>
              </a:solidFill>
            </a:endParaRPr>
          </a:p>
          <a:p>
            <a:r>
              <a:rPr lang="ar-SY" altLang="ar-SA" sz="1800" dirty="0" smtClean="0">
                <a:solidFill>
                  <a:srgbClr val="FF00FF"/>
                </a:solidFill>
              </a:rPr>
              <a:t>ويرتِّب </a:t>
            </a:r>
            <a:r>
              <a:rPr lang="ar-SY" altLang="ar-SA" sz="1800" dirty="0" err="1" smtClean="0">
                <a:solidFill>
                  <a:srgbClr val="FF00FF"/>
                </a:solidFill>
              </a:rPr>
              <a:t>شيلر</a:t>
            </a:r>
            <a:r>
              <a:rPr lang="ar-SY" altLang="ar-SA" sz="1800" dirty="0" smtClean="0">
                <a:solidFill>
                  <a:srgbClr val="FF00FF"/>
                </a:solidFill>
              </a:rPr>
              <a:t> القيم في الدرجات الآتية من الأدنى إلى الأعلى</a:t>
            </a:r>
            <a:r>
              <a:rPr lang="ar-SY" altLang="ar-SA" sz="1800" dirty="0" smtClean="0">
                <a:solidFill>
                  <a:srgbClr val="002060"/>
                </a:solidFill>
              </a:rPr>
              <a:t>:</a:t>
            </a:r>
            <a:endParaRPr lang="en-US" altLang="ar-SA" sz="1800" dirty="0" smtClean="0">
              <a:solidFill>
                <a:srgbClr val="002060"/>
              </a:solidFill>
            </a:endParaRPr>
          </a:p>
          <a:p>
            <a:r>
              <a:rPr lang="ar-SY" altLang="ar-SA" sz="1800" b="1" dirty="0" smtClean="0">
                <a:solidFill>
                  <a:srgbClr val="009900"/>
                </a:solidFill>
              </a:rPr>
              <a:t>القيم الحسيّة: </a:t>
            </a:r>
            <a:r>
              <a:rPr lang="ar-SY" altLang="ar-SA" sz="1800" dirty="0" smtClean="0">
                <a:solidFill>
                  <a:srgbClr val="002060"/>
                </a:solidFill>
              </a:rPr>
              <a:t>وتشمل قيم الملائم وغير الملائم، وهي تختلف باختلاف الأفراد، وترتبط بوظيفة الشعور، وتتوجّه نحو الموضوعات </a:t>
            </a:r>
            <a:r>
              <a:rPr lang="ar-SY" altLang="ar-SA" sz="1800" dirty="0" err="1" smtClean="0">
                <a:solidFill>
                  <a:srgbClr val="002060"/>
                </a:solidFill>
              </a:rPr>
              <a:t>اللاعضويّة</a:t>
            </a:r>
            <a:r>
              <a:rPr lang="ar-SY" altLang="ar-SA" sz="1800" dirty="0" smtClean="0">
                <a:solidFill>
                  <a:srgbClr val="002060"/>
                </a:solidFill>
              </a:rPr>
              <a:t> (الماديّة).</a:t>
            </a:r>
            <a:endParaRPr lang="en-US" altLang="ar-SA" sz="1800" dirty="0" smtClean="0">
              <a:solidFill>
                <a:srgbClr val="002060"/>
              </a:solidFill>
            </a:endParaRPr>
          </a:p>
          <a:p>
            <a:r>
              <a:rPr lang="ar-SY" altLang="ar-SA" sz="1800" b="1" dirty="0" smtClean="0">
                <a:solidFill>
                  <a:srgbClr val="009900"/>
                </a:solidFill>
              </a:rPr>
              <a:t>القيم المدنيَّة:</a:t>
            </a:r>
            <a:r>
              <a:rPr lang="ar-SY" altLang="ar-SA" sz="1800" dirty="0" smtClean="0">
                <a:solidFill>
                  <a:srgbClr val="009900"/>
                </a:solidFill>
              </a:rPr>
              <a:t> </a:t>
            </a:r>
            <a:r>
              <a:rPr lang="ar-SY" altLang="ar-SA" sz="1800" dirty="0" smtClean="0">
                <a:solidFill>
                  <a:srgbClr val="002060"/>
                </a:solidFill>
              </a:rPr>
              <a:t>تشمل قيم النافع والضَّار.</a:t>
            </a:r>
            <a:endParaRPr lang="en-US" altLang="ar-SA" sz="1800" dirty="0" smtClean="0">
              <a:solidFill>
                <a:srgbClr val="002060"/>
              </a:solidFill>
            </a:endParaRPr>
          </a:p>
          <a:p>
            <a:r>
              <a:rPr lang="ar-SY" altLang="ar-SA" sz="1800" b="1" dirty="0" smtClean="0">
                <a:solidFill>
                  <a:srgbClr val="009900"/>
                </a:solidFill>
              </a:rPr>
              <a:t>القيم الحيويّة:</a:t>
            </a:r>
            <a:r>
              <a:rPr lang="ar-SY" altLang="ar-SA" sz="1800" dirty="0" smtClean="0">
                <a:solidFill>
                  <a:srgbClr val="009900"/>
                </a:solidFill>
              </a:rPr>
              <a:t> </a:t>
            </a:r>
            <a:r>
              <a:rPr lang="ar-SY" altLang="ar-SA" sz="1800" dirty="0" smtClean="0">
                <a:solidFill>
                  <a:srgbClr val="002060"/>
                </a:solidFill>
              </a:rPr>
              <a:t>وتشمل قيمَ الرفيع والوضيع، النبيل والمبتذل، والصحيّ وغير الصحيّ، ويمكن إرجاع القيم الحيويّة إلى القيم الحسيّة، لأنَّه يصعب التفريق بينهما.</a:t>
            </a:r>
            <a:endParaRPr lang="en-US" altLang="ar-SA" sz="1800" dirty="0" smtClean="0">
              <a:solidFill>
                <a:srgbClr val="002060"/>
              </a:solidFill>
            </a:endParaRPr>
          </a:p>
          <a:p>
            <a:r>
              <a:rPr lang="ar-SY" altLang="ar-SA" sz="1800" b="1" dirty="0" smtClean="0">
                <a:solidFill>
                  <a:srgbClr val="009900"/>
                </a:solidFill>
              </a:rPr>
              <a:t>القيم الروحيّة:</a:t>
            </a:r>
            <a:r>
              <a:rPr lang="ar-SY" altLang="ar-SA" sz="1800" dirty="0" smtClean="0">
                <a:solidFill>
                  <a:srgbClr val="009900"/>
                </a:solidFill>
              </a:rPr>
              <a:t> </a:t>
            </a:r>
            <a:r>
              <a:rPr lang="ar-SY" altLang="ar-SA" sz="1800" dirty="0" smtClean="0">
                <a:solidFill>
                  <a:srgbClr val="002060"/>
                </a:solidFill>
              </a:rPr>
              <a:t>وتشمل قيم الجميل والقبيح، والعادلِ وغير العادل، وتدخل تحت هذه الفئة كلُّ القيم الجماليّةِ والعقليّةِ والقانونيّةِ، وتكوِّن في مجموعها ما يُعرف باسم "المنظومة الثقافية" بمضمونها العامِّ والواسع.</a:t>
            </a:r>
            <a:endParaRPr lang="en-US" altLang="ar-SA" sz="1800" dirty="0" smtClean="0">
              <a:solidFill>
                <a:srgbClr val="002060"/>
              </a:solidFill>
            </a:endParaRPr>
          </a:p>
          <a:p>
            <a:r>
              <a:rPr lang="ar-SY" altLang="ar-SA" sz="1800" b="1" dirty="0" smtClean="0">
                <a:solidFill>
                  <a:srgbClr val="009900"/>
                </a:solidFill>
              </a:rPr>
              <a:t>القيم الدينيّة:</a:t>
            </a:r>
            <a:r>
              <a:rPr lang="ar-SY" altLang="ar-SA" sz="1800" dirty="0" smtClean="0">
                <a:solidFill>
                  <a:srgbClr val="009900"/>
                </a:solidFill>
              </a:rPr>
              <a:t> </a:t>
            </a:r>
            <a:r>
              <a:rPr lang="ar-SY" altLang="ar-SA" sz="1800" dirty="0" smtClean="0">
                <a:solidFill>
                  <a:srgbClr val="002060"/>
                </a:solidFill>
              </a:rPr>
              <a:t>وتشمل قيم المقدّس، والمحبَّة، وتتجه نحو الله وموضوعات العقيدة، وهي أعلى القيم وأسماها، وتمثّل الدعامة التي تعتمد عليها القيم الأخرى.</a:t>
            </a:r>
            <a:endParaRPr lang="en-US" altLang="ar-SA" sz="1800" dirty="0" smtClean="0">
              <a:solidFill>
                <a:srgbClr val="002060"/>
              </a:solidFill>
            </a:endParaRPr>
          </a:p>
          <a:p>
            <a:r>
              <a:rPr lang="ar-SY" altLang="ar-SA" sz="1800" dirty="0" smtClean="0">
                <a:solidFill>
                  <a:srgbClr val="FF00FF"/>
                </a:solidFill>
              </a:rPr>
              <a:t>ولم يدخل </a:t>
            </a:r>
            <a:r>
              <a:rPr lang="ar-SY" altLang="ar-SA" sz="1800" dirty="0" err="1" smtClean="0">
                <a:solidFill>
                  <a:srgbClr val="FF00FF"/>
                </a:solidFill>
              </a:rPr>
              <a:t>شيلر</a:t>
            </a:r>
            <a:r>
              <a:rPr lang="ar-SY" altLang="ar-SA" sz="1800" dirty="0" smtClean="0">
                <a:solidFill>
                  <a:srgbClr val="FF00FF"/>
                </a:solidFill>
              </a:rPr>
              <a:t> القيم الأخلاقيّة في أيّة فئة من الفئات</a:t>
            </a:r>
            <a:r>
              <a:rPr lang="ar-SY" altLang="ar-SA" sz="1800" dirty="0" smtClean="0">
                <a:solidFill>
                  <a:srgbClr val="002060"/>
                </a:solidFill>
              </a:rPr>
              <a:t>، لأنّه يعتقد أنّ </a:t>
            </a:r>
            <a:r>
              <a:rPr lang="ar-SY" altLang="ar-SA" sz="1800" b="1" dirty="0" smtClean="0">
                <a:solidFill>
                  <a:srgbClr val="002060"/>
                </a:solidFill>
              </a:rPr>
              <a:t>الأخلاق تنحصر في تحقيق القيم الأخرى</a:t>
            </a:r>
            <a:r>
              <a:rPr lang="ar-SY" altLang="ar-SA" sz="1800" dirty="0" smtClean="0">
                <a:solidFill>
                  <a:srgbClr val="002060"/>
                </a:solidFill>
              </a:rPr>
              <a:t>، ويوضِّح أنّه يمكن توزيع القيمِ السابقة في مجموعَتين، الأولى "</a:t>
            </a:r>
            <a:r>
              <a:rPr lang="ar-SY" altLang="ar-SA" sz="1800" b="1" dirty="0" smtClean="0">
                <a:solidFill>
                  <a:srgbClr val="002060"/>
                </a:solidFill>
              </a:rPr>
              <a:t>قيم شيئية</a:t>
            </a:r>
            <a:r>
              <a:rPr lang="ar-SY" altLang="ar-SA" sz="1800" dirty="0" smtClean="0">
                <a:solidFill>
                  <a:srgbClr val="002060"/>
                </a:solidFill>
              </a:rPr>
              <a:t>" تشمل الخيرات بوصفها موضوعات ذات قيمة وتتصل بالحضارة والاقتصاد والإنتاج، والثانية "</a:t>
            </a:r>
            <a:r>
              <a:rPr lang="ar-SY" altLang="ar-SA" sz="1800" b="1" dirty="0" smtClean="0">
                <a:solidFill>
                  <a:srgbClr val="002060"/>
                </a:solidFill>
              </a:rPr>
              <a:t>قيم</a:t>
            </a:r>
            <a:r>
              <a:rPr lang="ar-SY" altLang="ar-SA" sz="1800" dirty="0" smtClean="0">
                <a:solidFill>
                  <a:srgbClr val="002060"/>
                </a:solidFill>
              </a:rPr>
              <a:t> </a:t>
            </a:r>
            <a:r>
              <a:rPr lang="ar-SY" altLang="ar-SA" sz="1800" b="1" dirty="0" smtClean="0">
                <a:solidFill>
                  <a:srgbClr val="002060"/>
                </a:solidFill>
              </a:rPr>
              <a:t>شخصيّة</a:t>
            </a:r>
            <a:r>
              <a:rPr lang="ar-SY" altLang="ar-SA" sz="1800" dirty="0" smtClean="0">
                <a:solidFill>
                  <a:srgbClr val="002060"/>
                </a:solidFill>
              </a:rPr>
              <a:t>" تشمل الفضائلَ الأخلاقيّة الفرديّة.</a:t>
            </a:r>
            <a:endParaRPr lang="en-US" altLang="ar-SA" sz="1800" dirty="0" smtClean="0">
              <a:solidFill>
                <a:srgbClr val="002060"/>
              </a:solidFill>
            </a:endParaRPr>
          </a:p>
          <a:p>
            <a:endParaRPr lang="ar-SY" altLang="ar-SA" sz="1800" dirty="0" smtClean="0"/>
          </a:p>
        </p:txBody>
      </p:sp>
      <p:sp>
        <p:nvSpPr>
          <p:cNvPr id="3" name="عنصر نائب للتاريخ 2"/>
          <p:cNvSpPr>
            <a:spLocks noGrp="1"/>
          </p:cNvSpPr>
          <p:nvPr>
            <p:ph type="dt" sz="quarter" idx="10"/>
          </p:nvPr>
        </p:nvSpPr>
        <p:spPr/>
        <p:txBody>
          <a:bodyPr/>
          <a:lstStyle/>
          <a:p>
            <a:pPr>
              <a:defRPr/>
            </a:pPr>
            <a:fld id="{6DBD6599-9479-4641-B451-BB6AEDF734E2}"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27653"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3415BB2B-338A-4144-8F97-EBD3D9F962EF}" type="slidenum">
              <a:rPr lang="ar-SY" altLang="ar-SA" sz="1200" smtClean="0">
                <a:solidFill>
                  <a:srgbClr val="898989"/>
                </a:solidFill>
              </a:rPr>
              <a:pPr algn="l">
                <a:spcBef>
                  <a:spcPct val="0"/>
                </a:spcBef>
                <a:buFontTx/>
                <a:buNone/>
              </a:pPr>
              <a:t>24</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7650">
                                            <p:txEl>
                                              <p:pRg st="0" end="0"/>
                                            </p:txEl>
                                          </p:spTgt>
                                        </p:tgtEl>
                                        <p:attrNameLst>
                                          <p:attrName>style.visibility</p:attrName>
                                        </p:attrNameLst>
                                      </p:cBhvr>
                                      <p:to>
                                        <p:strVal val="visible"/>
                                      </p:to>
                                    </p:set>
                                    <p:animEffect transition="in" filter="wheel(1)">
                                      <p:cBhvr>
                                        <p:cTn id="7" dur="2000"/>
                                        <p:tgtEl>
                                          <p:spTgt spid="276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7650">
                                            <p:txEl>
                                              <p:pRg st="1" end="1"/>
                                            </p:txEl>
                                          </p:spTgt>
                                        </p:tgtEl>
                                        <p:attrNameLst>
                                          <p:attrName>style.visibility</p:attrName>
                                        </p:attrNameLst>
                                      </p:cBhvr>
                                      <p:to>
                                        <p:strVal val="visible"/>
                                      </p:to>
                                    </p:set>
                                    <p:animEffect transition="in" filter="wheel(1)">
                                      <p:cBhvr>
                                        <p:cTn id="12" dur="2000"/>
                                        <p:tgtEl>
                                          <p:spTgt spid="2765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7650">
                                            <p:txEl>
                                              <p:pRg st="2" end="2"/>
                                            </p:txEl>
                                          </p:spTgt>
                                        </p:tgtEl>
                                        <p:attrNameLst>
                                          <p:attrName>style.visibility</p:attrName>
                                        </p:attrNameLst>
                                      </p:cBhvr>
                                      <p:to>
                                        <p:strVal val="visible"/>
                                      </p:to>
                                    </p:set>
                                    <p:animEffect transition="in" filter="wheel(1)">
                                      <p:cBhvr>
                                        <p:cTn id="17" dur="2000"/>
                                        <p:tgtEl>
                                          <p:spTgt spid="2765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7650">
                                            <p:txEl>
                                              <p:pRg st="3" end="3"/>
                                            </p:txEl>
                                          </p:spTgt>
                                        </p:tgtEl>
                                        <p:attrNameLst>
                                          <p:attrName>style.visibility</p:attrName>
                                        </p:attrNameLst>
                                      </p:cBhvr>
                                      <p:to>
                                        <p:strVal val="visible"/>
                                      </p:to>
                                    </p:set>
                                    <p:animEffect transition="in" filter="wheel(1)">
                                      <p:cBhvr>
                                        <p:cTn id="22" dur="2000"/>
                                        <p:tgtEl>
                                          <p:spTgt spid="2765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7650">
                                            <p:txEl>
                                              <p:pRg st="4" end="4"/>
                                            </p:txEl>
                                          </p:spTgt>
                                        </p:tgtEl>
                                        <p:attrNameLst>
                                          <p:attrName>style.visibility</p:attrName>
                                        </p:attrNameLst>
                                      </p:cBhvr>
                                      <p:to>
                                        <p:strVal val="visible"/>
                                      </p:to>
                                    </p:set>
                                    <p:animEffect transition="in" filter="wheel(1)">
                                      <p:cBhvr>
                                        <p:cTn id="27" dur="2000"/>
                                        <p:tgtEl>
                                          <p:spTgt spid="2765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7650">
                                            <p:txEl>
                                              <p:pRg st="5" end="5"/>
                                            </p:txEl>
                                          </p:spTgt>
                                        </p:tgtEl>
                                        <p:attrNameLst>
                                          <p:attrName>style.visibility</p:attrName>
                                        </p:attrNameLst>
                                      </p:cBhvr>
                                      <p:to>
                                        <p:strVal val="visible"/>
                                      </p:to>
                                    </p:set>
                                    <p:animEffect transition="in" filter="wheel(1)">
                                      <p:cBhvr>
                                        <p:cTn id="32" dur="2000"/>
                                        <p:tgtEl>
                                          <p:spTgt spid="2765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7650">
                                            <p:txEl>
                                              <p:pRg st="6" end="6"/>
                                            </p:txEl>
                                          </p:spTgt>
                                        </p:tgtEl>
                                        <p:attrNameLst>
                                          <p:attrName>style.visibility</p:attrName>
                                        </p:attrNameLst>
                                      </p:cBhvr>
                                      <p:to>
                                        <p:strVal val="visible"/>
                                      </p:to>
                                    </p:set>
                                    <p:animEffect transition="in" filter="wheel(1)">
                                      <p:cBhvr>
                                        <p:cTn id="37" dur="2000"/>
                                        <p:tgtEl>
                                          <p:spTgt spid="2765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27650">
                                            <p:txEl>
                                              <p:pRg st="7" end="7"/>
                                            </p:txEl>
                                          </p:spTgt>
                                        </p:tgtEl>
                                        <p:attrNameLst>
                                          <p:attrName>style.visibility</p:attrName>
                                        </p:attrNameLst>
                                      </p:cBhvr>
                                      <p:to>
                                        <p:strVal val="visible"/>
                                      </p:to>
                                    </p:set>
                                    <p:animEffect transition="in" filter="wheel(1)">
                                      <p:cBhvr>
                                        <p:cTn id="42" dur="2000"/>
                                        <p:tgtEl>
                                          <p:spTgt spid="27650">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7650">
                                            <p:txEl>
                                              <p:pRg st="8" end="8"/>
                                            </p:txEl>
                                          </p:spTgt>
                                        </p:tgtEl>
                                        <p:attrNameLst>
                                          <p:attrName>style.visibility</p:attrName>
                                        </p:attrNameLst>
                                      </p:cBhvr>
                                      <p:to>
                                        <p:strVal val="visible"/>
                                      </p:to>
                                    </p:set>
                                    <p:animEffect transition="in" filter="wheel(1)">
                                      <p:cBhvr>
                                        <p:cTn id="47" dur="2000"/>
                                        <p:tgtEl>
                                          <p:spTgt spid="27650">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عنصر نائب للمحتوى 2"/>
          <p:cNvSpPr>
            <a:spLocks noGrp="1"/>
          </p:cNvSpPr>
          <p:nvPr>
            <p:ph idx="1"/>
          </p:nvPr>
        </p:nvSpPr>
        <p:spPr>
          <a:xfrm>
            <a:off x="457200" y="142875"/>
            <a:ext cx="8229600" cy="5983288"/>
          </a:xfrm>
        </p:spPr>
        <p:txBody>
          <a:bodyPr/>
          <a:lstStyle/>
          <a:p>
            <a:r>
              <a:rPr lang="ar-SY" altLang="ar-SA" sz="2400" b="1" dirty="0" smtClean="0">
                <a:solidFill>
                  <a:srgbClr val="002060"/>
                </a:solidFill>
              </a:rPr>
              <a:t>ثالثاً- </a:t>
            </a:r>
            <a:r>
              <a:rPr lang="ar-SY" altLang="ar-SA" sz="2400" b="1" dirty="0" smtClean="0">
                <a:solidFill>
                  <a:srgbClr val="FF00FF"/>
                </a:solidFill>
              </a:rPr>
              <a:t>تصنيف لافيل للقيم:</a:t>
            </a:r>
            <a:endParaRPr lang="en-US" altLang="ar-SA" sz="2400" dirty="0" smtClean="0">
              <a:solidFill>
                <a:srgbClr val="FF00FF"/>
              </a:solidFill>
            </a:endParaRPr>
          </a:p>
          <a:p>
            <a:r>
              <a:rPr lang="ar-SY" altLang="ar-SA" sz="2400" dirty="0" smtClean="0">
                <a:solidFill>
                  <a:srgbClr val="002060"/>
                </a:solidFill>
              </a:rPr>
              <a:t>يؤسّس لافيل نظريّته في القيم على أساس </a:t>
            </a:r>
            <a:r>
              <a:rPr lang="ar-SY" altLang="ar-SA" sz="2400" b="1" dirty="0" smtClean="0">
                <a:solidFill>
                  <a:srgbClr val="FF00FF"/>
                </a:solidFill>
              </a:rPr>
              <a:t>روحيّ مثاليّ</a:t>
            </a:r>
            <a:r>
              <a:rPr lang="ar-SY" altLang="ar-SA" sz="2400" dirty="0" smtClean="0">
                <a:solidFill>
                  <a:srgbClr val="FF00FF"/>
                </a:solidFill>
              </a:rPr>
              <a:t>، </a:t>
            </a:r>
            <a:r>
              <a:rPr lang="ar-SY" altLang="ar-SA" sz="2400" dirty="0" smtClean="0">
                <a:solidFill>
                  <a:srgbClr val="002060"/>
                </a:solidFill>
              </a:rPr>
              <a:t>وتهدف فلسفته القِيَميّة إلى الدفاع عن القيم ضد الخطر الذي أصبح </a:t>
            </a:r>
            <a:r>
              <a:rPr lang="ar-SY" altLang="ar-SA" sz="2400" dirty="0" err="1" smtClean="0">
                <a:solidFill>
                  <a:srgbClr val="002060"/>
                </a:solidFill>
              </a:rPr>
              <a:t>يتهدَّدها</a:t>
            </a:r>
            <a:r>
              <a:rPr lang="ar-SY" altLang="ar-SA" sz="2400" dirty="0" smtClean="0">
                <a:solidFill>
                  <a:srgbClr val="002060"/>
                </a:solidFill>
              </a:rPr>
              <a:t> في حياة الإنسان المعاصر؛ لذلك فهو ينتقد وجهة نظر الوضعيّة المنطقيّة التي </a:t>
            </a:r>
            <a:r>
              <a:rPr lang="ar-SY" altLang="ar-SA" sz="2400" b="1" dirty="0" smtClean="0">
                <a:solidFill>
                  <a:srgbClr val="002060"/>
                </a:solidFill>
              </a:rPr>
              <a:t>أنكرت القيم</a:t>
            </a:r>
            <a:r>
              <a:rPr lang="ar-SY" altLang="ar-SA" sz="2400" dirty="0" smtClean="0">
                <a:solidFill>
                  <a:srgbClr val="002060"/>
                </a:solidFill>
              </a:rPr>
              <a:t> بحجة استحالة التحقّق التجريبيّ من وجودها، ويؤكّد أنّ القيم ليست </a:t>
            </a:r>
            <a:r>
              <a:rPr lang="ar-SY" altLang="ar-SA" sz="2400" b="1" dirty="0" smtClean="0">
                <a:solidFill>
                  <a:srgbClr val="002060"/>
                </a:solidFill>
              </a:rPr>
              <a:t>موضوعاً</a:t>
            </a:r>
            <a:r>
              <a:rPr lang="ar-SY" altLang="ar-SA" sz="2400" dirty="0" smtClean="0">
                <a:solidFill>
                  <a:srgbClr val="002060"/>
                </a:solidFill>
              </a:rPr>
              <a:t> للعلم التجريبيّ، بل ترتبطُ بالمعنى العميق </a:t>
            </a:r>
            <a:r>
              <a:rPr lang="ar-SY" altLang="ar-SA" sz="2400" b="1" dirty="0" smtClean="0">
                <a:solidFill>
                  <a:srgbClr val="002060"/>
                </a:solidFill>
              </a:rPr>
              <a:t>للوجود الإنسانيّ</a:t>
            </a:r>
            <a:r>
              <a:rPr lang="ar-SY" altLang="ar-SA" sz="2400" dirty="0" smtClean="0">
                <a:solidFill>
                  <a:srgbClr val="002060"/>
                </a:solidFill>
              </a:rPr>
              <a:t>، وتؤسّس </a:t>
            </a:r>
            <a:r>
              <a:rPr lang="ar-SY" altLang="ar-SA" sz="2400" b="1" dirty="0" smtClean="0">
                <a:solidFill>
                  <a:srgbClr val="002060"/>
                </a:solidFill>
              </a:rPr>
              <a:t>لتجربة الإنسان في الحياة</a:t>
            </a:r>
            <a:r>
              <a:rPr lang="ar-SY" altLang="ar-SA" sz="2400" dirty="0" smtClean="0">
                <a:solidFill>
                  <a:srgbClr val="002060"/>
                </a:solidFill>
              </a:rPr>
              <a:t> التي تقوم على الحرّيّة والمسؤوليّة والمشاركة.</a:t>
            </a:r>
            <a:endParaRPr lang="en-US" altLang="ar-SA" sz="2400" dirty="0" smtClean="0">
              <a:solidFill>
                <a:srgbClr val="002060"/>
              </a:solidFill>
            </a:endParaRPr>
          </a:p>
          <a:p>
            <a:r>
              <a:rPr lang="ar-SY" altLang="ar-SA" sz="2400" dirty="0" smtClean="0">
                <a:solidFill>
                  <a:srgbClr val="002060"/>
                </a:solidFill>
              </a:rPr>
              <a:t>ويصنّفُ لافيل القيم في </a:t>
            </a:r>
            <a:r>
              <a:rPr lang="ar-SY" altLang="ar-SA" sz="2400" b="1" dirty="0" smtClean="0">
                <a:solidFill>
                  <a:srgbClr val="002060"/>
                </a:solidFill>
              </a:rPr>
              <a:t>مستويات ثلاثة</a:t>
            </a:r>
            <a:r>
              <a:rPr lang="ar-SY" altLang="ar-SA" sz="2400" dirty="0" smtClean="0">
                <a:solidFill>
                  <a:srgbClr val="002060"/>
                </a:solidFill>
              </a:rPr>
              <a:t>، تتحدّد بوساطة موقع الإنسان بالنسبة إلى العالَم، على النحو الآتي:</a:t>
            </a:r>
            <a:endParaRPr lang="en-US" altLang="ar-SA" sz="2400" dirty="0" smtClean="0">
              <a:solidFill>
                <a:srgbClr val="002060"/>
              </a:solidFill>
            </a:endParaRPr>
          </a:p>
          <a:p>
            <a:r>
              <a:rPr lang="ar-SY" altLang="ar-SA" sz="2400" b="1" dirty="0" smtClean="0">
                <a:solidFill>
                  <a:srgbClr val="009900"/>
                </a:solidFill>
              </a:rPr>
              <a:t>قيم الإنسان في العالَم:</a:t>
            </a:r>
            <a:endParaRPr lang="en-US" altLang="ar-SA" sz="2400" dirty="0" smtClean="0">
              <a:solidFill>
                <a:srgbClr val="009900"/>
              </a:solidFill>
            </a:endParaRPr>
          </a:p>
          <a:p>
            <a:r>
              <a:rPr lang="ar-SY" altLang="ar-SA" sz="2400" dirty="0" smtClean="0">
                <a:solidFill>
                  <a:srgbClr val="002060"/>
                </a:solidFill>
              </a:rPr>
              <a:t>   يشمل هذا المستوى </a:t>
            </a:r>
            <a:r>
              <a:rPr lang="ar-SY" altLang="ar-SA" sz="2400" b="1" dirty="0" smtClean="0">
                <a:solidFill>
                  <a:srgbClr val="FF00FF"/>
                </a:solidFill>
              </a:rPr>
              <a:t>القيمَ</a:t>
            </a:r>
            <a:r>
              <a:rPr lang="ar-SY" altLang="ar-SA" sz="2400" dirty="0" smtClean="0">
                <a:solidFill>
                  <a:srgbClr val="FF00FF"/>
                </a:solidFill>
              </a:rPr>
              <a:t> </a:t>
            </a:r>
            <a:r>
              <a:rPr lang="ar-SY" altLang="ar-SA" sz="2400" b="1" dirty="0" smtClean="0">
                <a:solidFill>
                  <a:srgbClr val="FF00FF"/>
                </a:solidFill>
              </a:rPr>
              <a:t>الانفعالية</a:t>
            </a:r>
            <a:r>
              <a:rPr lang="ar-SY" altLang="ar-SA" sz="2400" dirty="0" smtClean="0">
                <a:solidFill>
                  <a:srgbClr val="FF00FF"/>
                </a:solidFill>
              </a:rPr>
              <a:t> </a:t>
            </a:r>
            <a:r>
              <a:rPr lang="ar-SY" altLang="ar-SA" sz="2400" dirty="0" smtClean="0">
                <a:solidFill>
                  <a:srgbClr val="002060"/>
                </a:solidFill>
              </a:rPr>
              <a:t>التي ترتبط بالجانب </a:t>
            </a:r>
            <a:r>
              <a:rPr lang="ar-SY" altLang="ar-SA" sz="2400" b="1" dirty="0" smtClean="0">
                <a:solidFill>
                  <a:srgbClr val="002060"/>
                </a:solidFill>
              </a:rPr>
              <a:t>الذاتيّ</a:t>
            </a:r>
            <a:r>
              <a:rPr lang="ar-SY" altLang="ar-SA" sz="2400" dirty="0" smtClean="0">
                <a:solidFill>
                  <a:srgbClr val="002060"/>
                </a:solidFill>
              </a:rPr>
              <a:t>، وتنطوي على تقدير الإنسان لكلِّ ما ينفعه أو يضره كفرد، فيحقّق له اللذة أو الألم.</a:t>
            </a:r>
            <a:endParaRPr lang="en-US" altLang="ar-SA" sz="2400" dirty="0" smtClean="0">
              <a:solidFill>
                <a:srgbClr val="002060"/>
              </a:solidFill>
            </a:endParaRPr>
          </a:p>
          <a:p>
            <a:r>
              <a:rPr lang="ar-SY" altLang="ar-SA" sz="2400" dirty="0" smtClean="0">
                <a:solidFill>
                  <a:srgbClr val="002060"/>
                </a:solidFill>
              </a:rPr>
              <a:t>كما يشمل هذا المستوى </a:t>
            </a:r>
            <a:r>
              <a:rPr lang="ar-SY" altLang="ar-SA" sz="2400" b="1" dirty="0" smtClean="0">
                <a:solidFill>
                  <a:srgbClr val="FF00FF"/>
                </a:solidFill>
              </a:rPr>
              <a:t>القيم</a:t>
            </a:r>
            <a:r>
              <a:rPr lang="ar-SY" altLang="ar-SA" sz="2400" dirty="0" smtClean="0">
                <a:solidFill>
                  <a:srgbClr val="FF00FF"/>
                </a:solidFill>
              </a:rPr>
              <a:t> </a:t>
            </a:r>
            <a:r>
              <a:rPr lang="ar-SY" altLang="ar-SA" sz="2400" b="1" dirty="0" smtClean="0">
                <a:solidFill>
                  <a:srgbClr val="FF00FF"/>
                </a:solidFill>
              </a:rPr>
              <a:t>الاقتصاديّةَ</a:t>
            </a:r>
            <a:r>
              <a:rPr lang="ar-SY" altLang="ar-SA" sz="2400" dirty="0" smtClean="0">
                <a:solidFill>
                  <a:srgbClr val="FF00FF"/>
                </a:solidFill>
              </a:rPr>
              <a:t> </a:t>
            </a:r>
            <a:r>
              <a:rPr lang="ar-SY" altLang="ar-SA" sz="2400" dirty="0" smtClean="0">
                <a:solidFill>
                  <a:srgbClr val="002060"/>
                </a:solidFill>
              </a:rPr>
              <a:t>أيّضاً التي ترتبطُ بالجانب </a:t>
            </a:r>
            <a:r>
              <a:rPr lang="ar-SY" altLang="ar-SA" sz="2400" b="1" dirty="0" smtClean="0">
                <a:solidFill>
                  <a:srgbClr val="002060"/>
                </a:solidFill>
              </a:rPr>
              <a:t>الموضوعيّ؛</a:t>
            </a:r>
            <a:r>
              <a:rPr lang="ar-SY" altLang="ar-SA" sz="2400" dirty="0" smtClean="0">
                <a:solidFill>
                  <a:srgbClr val="002060"/>
                </a:solidFill>
              </a:rPr>
              <a:t> لأنّها تخضع لشروط الجسد الموضوعيّة.</a:t>
            </a:r>
            <a:endParaRPr lang="en-US" altLang="ar-SA" sz="2400" dirty="0" smtClean="0">
              <a:solidFill>
                <a:srgbClr val="002060"/>
              </a:solidFill>
            </a:endParaRPr>
          </a:p>
          <a:p>
            <a:endParaRPr lang="ar-SY" altLang="ar-SA" sz="2400" dirty="0" smtClean="0"/>
          </a:p>
        </p:txBody>
      </p:sp>
      <p:sp>
        <p:nvSpPr>
          <p:cNvPr id="3" name="عنصر نائب للتاريخ 2"/>
          <p:cNvSpPr>
            <a:spLocks noGrp="1"/>
          </p:cNvSpPr>
          <p:nvPr>
            <p:ph type="dt" sz="quarter" idx="10"/>
          </p:nvPr>
        </p:nvSpPr>
        <p:spPr/>
        <p:txBody>
          <a:bodyPr/>
          <a:lstStyle/>
          <a:p>
            <a:pPr>
              <a:defRPr/>
            </a:pPr>
            <a:fld id="{AF42C196-ABD4-4A43-8723-A4AB5ABE5BD7}"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28677"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CBFD813C-71C9-4C03-B8B1-63BC325224D6}" type="slidenum">
              <a:rPr lang="ar-SY" altLang="ar-SA" sz="1200" smtClean="0">
                <a:solidFill>
                  <a:srgbClr val="898989"/>
                </a:solidFill>
              </a:rPr>
              <a:pPr algn="l">
                <a:spcBef>
                  <a:spcPct val="0"/>
                </a:spcBef>
                <a:buFontTx/>
                <a:buNone/>
              </a:pPr>
              <a:t>25</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Effect transition="in" filter="wheel(1)">
                                      <p:cBhvr>
                                        <p:cTn id="7" dur="2000"/>
                                        <p:tgtEl>
                                          <p:spTgt spid="286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8674">
                                            <p:txEl>
                                              <p:pRg st="1" end="1"/>
                                            </p:txEl>
                                          </p:spTgt>
                                        </p:tgtEl>
                                        <p:attrNameLst>
                                          <p:attrName>style.visibility</p:attrName>
                                        </p:attrNameLst>
                                      </p:cBhvr>
                                      <p:to>
                                        <p:strVal val="visible"/>
                                      </p:to>
                                    </p:set>
                                    <p:animEffect transition="in" filter="wheel(1)">
                                      <p:cBhvr>
                                        <p:cTn id="12" dur="2000"/>
                                        <p:tgtEl>
                                          <p:spTgt spid="2867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8674">
                                            <p:txEl>
                                              <p:pRg st="2" end="2"/>
                                            </p:txEl>
                                          </p:spTgt>
                                        </p:tgtEl>
                                        <p:attrNameLst>
                                          <p:attrName>style.visibility</p:attrName>
                                        </p:attrNameLst>
                                      </p:cBhvr>
                                      <p:to>
                                        <p:strVal val="visible"/>
                                      </p:to>
                                    </p:set>
                                    <p:animEffect transition="in" filter="wheel(1)">
                                      <p:cBhvr>
                                        <p:cTn id="17" dur="2000"/>
                                        <p:tgtEl>
                                          <p:spTgt spid="2867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8674">
                                            <p:txEl>
                                              <p:pRg st="3" end="3"/>
                                            </p:txEl>
                                          </p:spTgt>
                                        </p:tgtEl>
                                        <p:attrNameLst>
                                          <p:attrName>style.visibility</p:attrName>
                                        </p:attrNameLst>
                                      </p:cBhvr>
                                      <p:to>
                                        <p:strVal val="visible"/>
                                      </p:to>
                                    </p:set>
                                    <p:animEffect transition="in" filter="wheel(1)">
                                      <p:cBhvr>
                                        <p:cTn id="22" dur="2000"/>
                                        <p:tgtEl>
                                          <p:spTgt spid="2867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8674">
                                            <p:txEl>
                                              <p:pRg st="4" end="4"/>
                                            </p:txEl>
                                          </p:spTgt>
                                        </p:tgtEl>
                                        <p:attrNameLst>
                                          <p:attrName>style.visibility</p:attrName>
                                        </p:attrNameLst>
                                      </p:cBhvr>
                                      <p:to>
                                        <p:strVal val="visible"/>
                                      </p:to>
                                    </p:set>
                                    <p:animEffect transition="in" filter="wheel(1)">
                                      <p:cBhvr>
                                        <p:cTn id="27" dur="2000"/>
                                        <p:tgtEl>
                                          <p:spTgt spid="2867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8674">
                                            <p:txEl>
                                              <p:pRg st="5" end="5"/>
                                            </p:txEl>
                                          </p:spTgt>
                                        </p:tgtEl>
                                        <p:attrNameLst>
                                          <p:attrName>style.visibility</p:attrName>
                                        </p:attrNameLst>
                                      </p:cBhvr>
                                      <p:to>
                                        <p:strVal val="visible"/>
                                      </p:to>
                                    </p:set>
                                    <p:animEffect transition="in" filter="wheel(1)">
                                      <p:cBhvr>
                                        <p:cTn id="32" dur="2000"/>
                                        <p:tgtEl>
                                          <p:spTgt spid="2867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عنصر نائب للمحتوى 2"/>
          <p:cNvSpPr>
            <a:spLocks noGrp="1"/>
          </p:cNvSpPr>
          <p:nvPr>
            <p:ph idx="1"/>
          </p:nvPr>
        </p:nvSpPr>
        <p:spPr>
          <a:xfrm>
            <a:off x="457200" y="214313"/>
            <a:ext cx="8229600" cy="5911850"/>
          </a:xfrm>
        </p:spPr>
        <p:txBody>
          <a:bodyPr/>
          <a:lstStyle/>
          <a:p>
            <a:r>
              <a:rPr lang="ar-SY" altLang="ar-SA" sz="2400" b="1" dirty="0" smtClean="0">
                <a:solidFill>
                  <a:srgbClr val="009900"/>
                </a:solidFill>
              </a:rPr>
              <a:t>قيم الإنسان أمام العالَم:</a:t>
            </a:r>
            <a:endParaRPr lang="en-US" altLang="ar-SA" sz="2400" dirty="0" smtClean="0">
              <a:solidFill>
                <a:srgbClr val="009900"/>
              </a:solidFill>
            </a:endParaRPr>
          </a:p>
          <a:p>
            <a:r>
              <a:rPr lang="ar-SY" altLang="ar-SA" sz="2400" dirty="0" smtClean="0">
                <a:solidFill>
                  <a:srgbClr val="002060"/>
                </a:solidFill>
              </a:rPr>
              <a:t>   يشمل هذا المستوى </a:t>
            </a:r>
            <a:r>
              <a:rPr lang="ar-SY" altLang="ar-SA" sz="2400" b="1" dirty="0" smtClean="0">
                <a:solidFill>
                  <a:srgbClr val="FF00FF"/>
                </a:solidFill>
              </a:rPr>
              <a:t>القيمَ</a:t>
            </a:r>
            <a:r>
              <a:rPr lang="ar-SY" altLang="ar-SA" sz="2400" dirty="0" smtClean="0">
                <a:solidFill>
                  <a:srgbClr val="FF00FF"/>
                </a:solidFill>
              </a:rPr>
              <a:t> </a:t>
            </a:r>
            <a:r>
              <a:rPr lang="ar-SY" altLang="ar-SA" sz="2400" b="1" dirty="0" smtClean="0">
                <a:solidFill>
                  <a:srgbClr val="FF00FF"/>
                </a:solidFill>
              </a:rPr>
              <a:t>الجماليّة</a:t>
            </a:r>
            <a:r>
              <a:rPr lang="ar-SY" altLang="ar-SA" sz="2400" dirty="0" smtClean="0">
                <a:solidFill>
                  <a:srgbClr val="FF00FF"/>
                </a:solidFill>
              </a:rPr>
              <a:t> </a:t>
            </a:r>
            <a:r>
              <a:rPr lang="ar-SY" altLang="ar-SA" sz="2400" dirty="0" smtClean="0">
                <a:solidFill>
                  <a:srgbClr val="002060"/>
                </a:solidFill>
              </a:rPr>
              <a:t>التي ترتبط بالجانب </a:t>
            </a:r>
            <a:r>
              <a:rPr lang="ar-SY" altLang="ar-SA" sz="2400" b="1" dirty="0" smtClean="0">
                <a:solidFill>
                  <a:srgbClr val="002060"/>
                </a:solidFill>
              </a:rPr>
              <a:t>الذاتيّ</a:t>
            </a:r>
            <a:r>
              <a:rPr lang="ar-SY" altLang="ar-SA" sz="2400" dirty="0" smtClean="0">
                <a:solidFill>
                  <a:srgbClr val="002060"/>
                </a:solidFill>
              </a:rPr>
              <a:t>، وبها ينفصل الإنسان عن مصلحته الفرديّة، وينظر إلى العالَم نظرة تأمليّة، فيتأثر به ويتمتّع بحضوره المحض.</a:t>
            </a:r>
            <a:endParaRPr lang="en-US" altLang="ar-SA" sz="2400" dirty="0" smtClean="0">
              <a:solidFill>
                <a:srgbClr val="002060"/>
              </a:solidFill>
            </a:endParaRPr>
          </a:p>
          <a:p>
            <a:r>
              <a:rPr lang="ar-SY" altLang="ar-SA" sz="2400" dirty="0" smtClean="0">
                <a:solidFill>
                  <a:srgbClr val="002060"/>
                </a:solidFill>
              </a:rPr>
              <a:t>ويشمل أيّضاً </a:t>
            </a:r>
            <a:r>
              <a:rPr lang="ar-SY" altLang="ar-SA" sz="2400" b="1" dirty="0" smtClean="0">
                <a:solidFill>
                  <a:srgbClr val="FF00FF"/>
                </a:solidFill>
              </a:rPr>
              <a:t>القيم</a:t>
            </a:r>
            <a:r>
              <a:rPr lang="ar-SY" altLang="ar-SA" sz="2400" dirty="0" smtClean="0">
                <a:solidFill>
                  <a:srgbClr val="FF00FF"/>
                </a:solidFill>
              </a:rPr>
              <a:t> </a:t>
            </a:r>
            <a:r>
              <a:rPr lang="ar-SY" altLang="ar-SA" sz="2400" b="1" dirty="0" smtClean="0">
                <a:solidFill>
                  <a:srgbClr val="FF00FF"/>
                </a:solidFill>
              </a:rPr>
              <a:t>العقليّة</a:t>
            </a:r>
            <a:r>
              <a:rPr lang="ar-SY" altLang="ar-SA" sz="2400" dirty="0" smtClean="0">
                <a:solidFill>
                  <a:srgbClr val="FF00FF"/>
                </a:solidFill>
              </a:rPr>
              <a:t> </a:t>
            </a:r>
            <a:r>
              <a:rPr lang="ar-SY" altLang="ar-SA" sz="2400" dirty="0" smtClean="0">
                <a:solidFill>
                  <a:srgbClr val="002060"/>
                </a:solidFill>
              </a:rPr>
              <a:t>التي ترتبط بالجانب </a:t>
            </a:r>
            <a:r>
              <a:rPr lang="ar-SY" altLang="ar-SA" sz="2400" b="1" dirty="0" smtClean="0">
                <a:solidFill>
                  <a:srgbClr val="002060"/>
                </a:solidFill>
              </a:rPr>
              <a:t>الموضوعيّ</a:t>
            </a:r>
            <a:r>
              <a:rPr lang="ar-SY" altLang="ar-SA" sz="2400" dirty="0" smtClean="0">
                <a:solidFill>
                  <a:srgbClr val="002060"/>
                </a:solidFill>
              </a:rPr>
              <a:t>، وبها يتجلى العالم للإنسان من زاويته الحقيقيّة.</a:t>
            </a:r>
            <a:endParaRPr lang="en-US" altLang="ar-SA" sz="2400" dirty="0" smtClean="0">
              <a:solidFill>
                <a:srgbClr val="002060"/>
              </a:solidFill>
            </a:endParaRPr>
          </a:p>
          <a:p>
            <a:r>
              <a:rPr lang="ar-SY" altLang="ar-SA" sz="2400" b="1" dirty="0" smtClean="0">
                <a:solidFill>
                  <a:srgbClr val="009900"/>
                </a:solidFill>
              </a:rPr>
              <a:t>قيم الإنسان فوق العالَم:</a:t>
            </a:r>
            <a:r>
              <a:rPr lang="ar-SY" altLang="ar-SA" sz="2400" dirty="0" smtClean="0">
                <a:solidFill>
                  <a:srgbClr val="009900"/>
                </a:solidFill>
              </a:rPr>
              <a:t> </a:t>
            </a:r>
            <a:endParaRPr lang="en-US" altLang="ar-SA" sz="2400" dirty="0" smtClean="0">
              <a:solidFill>
                <a:srgbClr val="009900"/>
              </a:solidFill>
            </a:endParaRPr>
          </a:p>
          <a:p>
            <a:r>
              <a:rPr lang="ar-SY" altLang="ar-SA" sz="2400" dirty="0" smtClean="0">
                <a:solidFill>
                  <a:srgbClr val="002060"/>
                </a:solidFill>
              </a:rPr>
              <a:t>   يشمل هذا المستوى </a:t>
            </a:r>
            <a:r>
              <a:rPr lang="ar-SY" altLang="ar-SA" sz="2400" b="1" dirty="0" smtClean="0">
                <a:solidFill>
                  <a:srgbClr val="FF00FF"/>
                </a:solidFill>
              </a:rPr>
              <a:t>القيمَ الأخلاقيّةَ </a:t>
            </a:r>
            <a:r>
              <a:rPr lang="ar-SY" altLang="ar-SA" sz="2400" b="1" dirty="0" smtClean="0">
                <a:solidFill>
                  <a:srgbClr val="002060"/>
                </a:solidFill>
              </a:rPr>
              <a:t>و</a:t>
            </a:r>
            <a:r>
              <a:rPr lang="ar-SY" altLang="ar-SA" sz="2400" b="1" dirty="0" smtClean="0">
                <a:solidFill>
                  <a:srgbClr val="FF00FF"/>
                </a:solidFill>
              </a:rPr>
              <a:t>القيمَ الروحيّةَ </a:t>
            </a:r>
            <a:r>
              <a:rPr lang="ar-SY" altLang="ar-SA" sz="2400" b="1" dirty="0" smtClean="0">
                <a:solidFill>
                  <a:srgbClr val="002060"/>
                </a:solidFill>
              </a:rPr>
              <a:t>و</a:t>
            </a:r>
            <a:r>
              <a:rPr lang="ar-SY" altLang="ar-SA" sz="2400" b="1" dirty="0" smtClean="0">
                <a:solidFill>
                  <a:srgbClr val="FF00FF"/>
                </a:solidFill>
              </a:rPr>
              <a:t>الدينيّةَ</a:t>
            </a:r>
            <a:r>
              <a:rPr lang="ar-SY" altLang="ar-SA" sz="2400" dirty="0" smtClean="0">
                <a:solidFill>
                  <a:srgbClr val="002060"/>
                </a:solidFill>
              </a:rPr>
              <a:t>، وفيها </a:t>
            </a:r>
            <a:r>
              <a:rPr lang="ar-SY" altLang="ar-SA" sz="2400" b="1" dirty="0" smtClean="0">
                <a:solidFill>
                  <a:srgbClr val="002060"/>
                </a:solidFill>
              </a:rPr>
              <a:t>يتجاوز</a:t>
            </a:r>
            <a:r>
              <a:rPr lang="ar-SY" altLang="ar-SA" sz="2400" dirty="0" smtClean="0">
                <a:solidFill>
                  <a:srgbClr val="002060"/>
                </a:solidFill>
              </a:rPr>
              <a:t> الإنسان الجانبَين الذاتيَّ والموضوعيّ، لأنّها تتعلّق </a:t>
            </a:r>
            <a:r>
              <a:rPr lang="ar-SY" altLang="ar-SA" sz="2400" b="1" dirty="0" smtClean="0">
                <a:solidFill>
                  <a:srgbClr val="002060"/>
                </a:solidFill>
              </a:rPr>
              <a:t>بالمطلق</a:t>
            </a:r>
            <a:r>
              <a:rPr lang="ar-SY" altLang="ar-SA" sz="2400" dirty="0" smtClean="0">
                <a:solidFill>
                  <a:srgbClr val="002060"/>
                </a:solidFill>
              </a:rPr>
              <a:t>، وبشعور الإنسان بالرضا في خضوعه لهذا المطلق.</a:t>
            </a:r>
            <a:endParaRPr lang="en-US" altLang="ar-SA" sz="2400" dirty="0" smtClean="0">
              <a:solidFill>
                <a:srgbClr val="002060"/>
              </a:solidFill>
            </a:endParaRPr>
          </a:p>
          <a:p>
            <a:r>
              <a:rPr lang="ar-SY" altLang="ar-SA" sz="2400" dirty="0" smtClean="0">
                <a:solidFill>
                  <a:srgbClr val="002060"/>
                </a:solidFill>
              </a:rPr>
              <a:t>وعليه إنّ تصنيف </a:t>
            </a:r>
            <a:r>
              <a:rPr lang="ar-SY" altLang="ar-SA" sz="2400" dirty="0" smtClean="0">
                <a:solidFill>
                  <a:srgbClr val="C00000"/>
                </a:solidFill>
              </a:rPr>
              <a:t>لافيل للقيم </a:t>
            </a:r>
            <a:r>
              <a:rPr lang="ar-SY" altLang="ar-SA" sz="2400" b="1" dirty="0" smtClean="0">
                <a:solidFill>
                  <a:srgbClr val="C00000"/>
                </a:solidFill>
              </a:rPr>
              <a:t>تصاعديٌّ</a:t>
            </a:r>
            <a:r>
              <a:rPr lang="ar-SY" altLang="ar-SA" sz="2400" dirty="0" smtClean="0">
                <a:solidFill>
                  <a:srgbClr val="C00000"/>
                </a:solidFill>
              </a:rPr>
              <a:t> </a:t>
            </a:r>
            <a:r>
              <a:rPr lang="ar-SY" altLang="ar-SA" sz="2400" dirty="0" smtClean="0">
                <a:solidFill>
                  <a:srgbClr val="002060"/>
                </a:solidFill>
              </a:rPr>
              <a:t>يوضّح ارتقاء الإنسان من قيمه التي يكون فيها </a:t>
            </a:r>
            <a:r>
              <a:rPr lang="ar-SY" altLang="ar-SA" sz="2400" b="1" dirty="0" smtClean="0">
                <a:solidFill>
                  <a:srgbClr val="002060"/>
                </a:solidFill>
              </a:rPr>
              <a:t>منغمساً في العالم</a:t>
            </a:r>
            <a:r>
              <a:rPr lang="ar-SY" altLang="ar-SA" sz="2400" dirty="0" smtClean="0">
                <a:solidFill>
                  <a:srgbClr val="002060"/>
                </a:solidFill>
              </a:rPr>
              <a:t>، إلى قيم أخرى تجعله </a:t>
            </a:r>
            <a:r>
              <a:rPr lang="ar-SY" altLang="ar-SA" sz="2400" b="1" dirty="0" smtClean="0">
                <a:solidFill>
                  <a:srgbClr val="002060"/>
                </a:solidFill>
              </a:rPr>
              <a:t>متأمّلاً فيه وعارفاً به</a:t>
            </a:r>
            <a:r>
              <a:rPr lang="ar-SY" altLang="ar-SA" sz="2400" dirty="0" smtClean="0">
                <a:solidFill>
                  <a:srgbClr val="002060"/>
                </a:solidFill>
              </a:rPr>
              <a:t>، لينتقلَ أخيراً إلى القيم التي تمكنّه من التسامي فوق العالم، فيستطيع </a:t>
            </a:r>
            <a:r>
              <a:rPr lang="ar-SY" altLang="ar-SA" sz="2400" b="1" dirty="0" smtClean="0">
                <a:solidFill>
                  <a:srgbClr val="002060"/>
                </a:solidFill>
              </a:rPr>
              <a:t>التحرّر منه وتغييره</a:t>
            </a:r>
            <a:r>
              <a:rPr lang="ar-SY" altLang="ar-SA" sz="2400" dirty="0" smtClean="0">
                <a:solidFill>
                  <a:srgbClr val="002060"/>
                </a:solidFill>
              </a:rPr>
              <a:t>.</a:t>
            </a:r>
            <a:endParaRPr lang="en-US" altLang="ar-SA" sz="2400" dirty="0" smtClean="0">
              <a:solidFill>
                <a:srgbClr val="002060"/>
              </a:solidFill>
            </a:endParaRPr>
          </a:p>
          <a:p>
            <a:endParaRPr lang="ar-SY" altLang="ar-SA" sz="2400" dirty="0" smtClean="0"/>
          </a:p>
        </p:txBody>
      </p:sp>
      <p:sp>
        <p:nvSpPr>
          <p:cNvPr id="3" name="عنصر نائب للتاريخ 2"/>
          <p:cNvSpPr>
            <a:spLocks noGrp="1"/>
          </p:cNvSpPr>
          <p:nvPr>
            <p:ph type="dt" sz="quarter" idx="10"/>
          </p:nvPr>
        </p:nvSpPr>
        <p:spPr/>
        <p:txBody>
          <a:bodyPr/>
          <a:lstStyle/>
          <a:p>
            <a:pPr>
              <a:defRPr/>
            </a:pPr>
            <a:fld id="{D0618C2C-1AB1-46D3-8BC9-0074517F224E}"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29701"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BFEDFEC3-083B-4711-86A4-D3DEB0CFBD8A}" type="slidenum">
              <a:rPr lang="ar-SY" altLang="ar-SA" sz="1200" smtClean="0">
                <a:solidFill>
                  <a:srgbClr val="898989"/>
                </a:solidFill>
              </a:rPr>
              <a:pPr algn="l">
                <a:spcBef>
                  <a:spcPct val="0"/>
                </a:spcBef>
                <a:buFontTx/>
                <a:buNone/>
              </a:pPr>
              <a:t>26</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Effect transition="in" filter="wheel(1)">
                                      <p:cBhvr>
                                        <p:cTn id="7" dur="2000"/>
                                        <p:tgtEl>
                                          <p:spTgt spid="296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29698">
                                            <p:txEl>
                                              <p:pRg st="1" end="1"/>
                                            </p:txEl>
                                          </p:spTgt>
                                        </p:tgtEl>
                                        <p:attrNameLst>
                                          <p:attrName>style.visibility</p:attrName>
                                        </p:attrNameLst>
                                      </p:cBhvr>
                                      <p:to>
                                        <p:strVal val="visible"/>
                                      </p:to>
                                    </p:set>
                                    <p:animEffect transition="in" filter="wheel(1)">
                                      <p:cBhvr>
                                        <p:cTn id="12" dur="2000"/>
                                        <p:tgtEl>
                                          <p:spTgt spid="296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9698">
                                            <p:txEl>
                                              <p:pRg st="2" end="2"/>
                                            </p:txEl>
                                          </p:spTgt>
                                        </p:tgtEl>
                                        <p:attrNameLst>
                                          <p:attrName>style.visibility</p:attrName>
                                        </p:attrNameLst>
                                      </p:cBhvr>
                                      <p:to>
                                        <p:strVal val="visible"/>
                                      </p:to>
                                    </p:set>
                                    <p:animEffect transition="in" filter="wheel(1)">
                                      <p:cBhvr>
                                        <p:cTn id="17" dur="2000"/>
                                        <p:tgtEl>
                                          <p:spTgt spid="296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29698">
                                            <p:txEl>
                                              <p:pRg st="3" end="3"/>
                                            </p:txEl>
                                          </p:spTgt>
                                        </p:tgtEl>
                                        <p:attrNameLst>
                                          <p:attrName>style.visibility</p:attrName>
                                        </p:attrNameLst>
                                      </p:cBhvr>
                                      <p:to>
                                        <p:strVal val="visible"/>
                                      </p:to>
                                    </p:set>
                                    <p:animEffect transition="in" filter="wheel(1)">
                                      <p:cBhvr>
                                        <p:cTn id="22" dur="2000"/>
                                        <p:tgtEl>
                                          <p:spTgt spid="2969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9698">
                                            <p:txEl>
                                              <p:pRg st="4" end="4"/>
                                            </p:txEl>
                                          </p:spTgt>
                                        </p:tgtEl>
                                        <p:attrNameLst>
                                          <p:attrName>style.visibility</p:attrName>
                                        </p:attrNameLst>
                                      </p:cBhvr>
                                      <p:to>
                                        <p:strVal val="visible"/>
                                      </p:to>
                                    </p:set>
                                    <p:animEffect transition="in" filter="wheel(1)">
                                      <p:cBhvr>
                                        <p:cTn id="27" dur="2000"/>
                                        <p:tgtEl>
                                          <p:spTgt spid="2969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29698">
                                            <p:txEl>
                                              <p:pRg st="5" end="5"/>
                                            </p:txEl>
                                          </p:spTgt>
                                        </p:tgtEl>
                                        <p:attrNameLst>
                                          <p:attrName>style.visibility</p:attrName>
                                        </p:attrNameLst>
                                      </p:cBhvr>
                                      <p:to>
                                        <p:strVal val="visible"/>
                                      </p:to>
                                    </p:set>
                                    <p:animEffect transition="in" filter="wheel(1)">
                                      <p:cBhvr>
                                        <p:cTn id="32" dur="2000"/>
                                        <p:tgtEl>
                                          <p:spTgt spid="2969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عنصر نائب للمحتوى 2"/>
          <p:cNvSpPr>
            <a:spLocks noGrp="1"/>
          </p:cNvSpPr>
          <p:nvPr>
            <p:ph idx="1"/>
          </p:nvPr>
        </p:nvSpPr>
        <p:spPr>
          <a:xfrm>
            <a:off x="457200" y="428625"/>
            <a:ext cx="8229600" cy="5697538"/>
          </a:xfrm>
        </p:spPr>
        <p:txBody>
          <a:bodyPr/>
          <a:lstStyle/>
          <a:p>
            <a:r>
              <a:rPr lang="ar-SY" altLang="ar-SA" sz="2000" b="1" dirty="0" smtClean="0">
                <a:solidFill>
                  <a:srgbClr val="009900"/>
                </a:solidFill>
              </a:rPr>
              <a:t>تصنيف </a:t>
            </a:r>
            <a:r>
              <a:rPr lang="ar-SY" altLang="ar-SA" sz="2000" b="1" dirty="0" err="1" smtClean="0">
                <a:solidFill>
                  <a:srgbClr val="009900"/>
                </a:solidFill>
              </a:rPr>
              <a:t>اشبرانجر</a:t>
            </a:r>
            <a:r>
              <a:rPr lang="ar-SY" altLang="ar-SA" sz="2000" b="1" dirty="0" smtClean="0">
                <a:solidFill>
                  <a:srgbClr val="009900"/>
                </a:solidFill>
              </a:rPr>
              <a:t> للقيم:</a:t>
            </a:r>
            <a:endParaRPr lang="en-US" altLang="ar-SA" sz="2000" dirty="0" smtClean="0">
              <a:solidFill>
                <a:srgbClr val="009900"/>
              </a:solidFill>
            </a:endParaRPr>
          </a:p>
          <a:p>
            <a:r>
              <a:rPr lang="ar-SY" altLang="ar-SA" sz="2000" dirty="0" smtClean="0">
                <a:solidFill>
                  <a:srgbClr val="002060"/>
                </a:solidFill>
              </a:rPr>
              <a:t>يؤكد الألمانيُّ </a:t>
            </a:r>
            <a:r>
              <a:rPr lang="ar-SY" altLang="ar-SA" sz="2000" b="1" i="1" dirty="0" smtClean="0">
                <a:solidFill>
                  <a:srgbClr val="002060"/>
                </a:solidFill>
              </a:rPr>
              <a:t>إدوارد </a:t>
            </a:r>
            <a:r>
              <a:rPr lang="ar-SY" altLang="ar-SA" sz="2000" b="1" i="1" dirty="0" err="1" smtClean="0">
                <a:solidFill>
                  <a:srgbClr val="002060"/>
                </a:solidFill>
              </a:rPr>
              <a:t>اشبرانجر</a:t>
            </a:r>
            <a:r>
              <a:rPr lang="ar-SY" altLang="ar-SA" sz="2000" dirty="0" smtClean="0">
                <a:solidFill>
                  <a:srgbClr val="002060"/>
                </a:solidFill>
              </a:rPr>
              <a:t> العلاقة الوثيقَة بين أفعال الإنسان وقيمه، ويركّز على المستوى الأعلى من الأفعال الإنسانيّة، وهي تلك الأفعالُ التي لا ترتبط بأهداف الإنسان البيولوجية كالتناسل وحفظ الذات، بل بأهدافٍ إنسانيّةٍ نموذجيّةٍ توجّه نشاط الإنسان نحو قيم معيّنة، فحدّد ستة أبعاد للقيمة الإنسانيّة، على النحو الآتي:</a:t>
            </a:r>
            <a:endParaRPr lang="en-US" altLang="ar-SA" sz="2000" dirty="0" smtClean="0">
              <a:solidFill>
                <a:srgbClr val="002060"/>
              </a:solidFill>
            </a:endParaRPr>
          </a:p>
          <a:p>
            <a:r>
              <a:rPr lang="ar-SY" altLang="ar-SA" sz="2000" b="1" dirty="0" smtClean="0">
                <a:solidFill>
                  <a:srgbClr val="FF00FF"/>
                </a:solidFill>
              </a:rPr>
              <a:t>القيمة النظريّة:</a:t>
            </a:r>
            <a:endParaRPr lang="en-US" altLang="ar-SA" sz="2000" dirty="0" smtClean="0">
              <a:solidFill>
                <a:srgbClr val="FF00FF"/>
              </a:solidFill>
            </a:endParaRPr>
          </a:p>
          <a:p>
            <a:r>
              <a:rPr lang="ar-SY" altLang="ar-SA" sz="2000" dirty="0" smtClean="0">
                <a:solidFill>
                  <a:srgbClr val="002060"/>
                </a:solidFill>
              </a:rPr>
              <a:t>   تقوم بتوجيه فعل الإنسان نحو الحقيقة، وتتجلّى في المعرفة التي تطوّرت وتشعّبت مع تطوّر النوع الإنسانيّ، ويسعى الإنسان العارفُ إلى اكتشاف الحقيقة وتعميمها بغض النظر عن المنفعة أو الجمال فيها.</a:t>
            </a:r>
            <a:endParaRPr lang="en-US" altLang="ar-SA" sz="2000" dirty="0" smtClean="0">
              <a:solidFill>
                <a:srgbClr val="002060"/>
              </a:solidFill>
            </a:endParaRPr>
          </a:p>
          <a:p>
            <a:r>
              <a:rPr lang="ar-SY" altLang="ar-SA" sz="2000" b="1" dirty="0" smtClean="0">
                <a:solidFill>
                  <a:srgbClr val="FF00FF"/>
                </a:solidFill>
              </a:rPr>
              <a:t>القيمة الجماليّة:</a:t>
            </a:r>
            <a:endParaRPr lang="en-US" altLang="ar-SA" sz="2000" dirty="0" smtClean="0">
              <a:solidFill>
                <a:srgbClr val="FF00FF"/>
              </a:solidFill>
            </a:endParaRPr>
          </a:p>
          <a:p>
            <a:r>
              <a:rPr lang="ar-SY" altLang="ar-SA" sz="2000" dirty="0" smtClean="0">
                <a:solidFill>
                  <a:srgbClr val="002060"/>
                </a:solidFill>
              </a:rPr>
              <a:t>   يسعى الإنسان بشكلٍّ فرديٍّ وراء الجمال، عبر اكتشافه والاستمتاع به، فيهتمّ بالتناظر والتناسب والانسجام، ويتأمّل الحوادث والظواهر الجميلة في الحياة، فيستمتعُ بها بحدِّ ذاتها، ويقومُ بإعادةِ إنتاجها في الفنون الجميلة.</a:t>
            </a:r>
            <a:endParaRPr lang="en-US" altLang="ar-SA" sz="2000" dirty="0" smtClean="0">
              <a:solidFill>
                <a:srgbClr val="002060"/>
              </a:solidFill>
            </a:endParaRPr>
          </a:p>
        </p:txBody>
      </p:sp>
      <p:sp>
        <p:nvSpPr>
          <p:cNvPr id="3" name="عنصر نائب للتاريخ 2"/>
          <p:cNvSpPr>
            <a:spLocks noGrp="1"/>
          </p:cNvSpPr>
          <p:nvPr>
            <p:ph type="dt" sz="quarter" idx="10"/>
          </p:nvPr>
        </p:nvSpPr>
        <p:spPr/>
        <p:txBody>
          <a:bodyPr/>
          <a:lstStyle/>
          <a:p>
            <a:pPr>
              <a:defRPr/>
            </a:pPr>
            <a:fld id="{6D140AE3-D889-460A-A31F-7A450250ED5E}"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dirty="0">
                <a:solidFill>
                  <a:srgbClr val="FF0066"/>
                </a:solidFill>
              </a:rPr>
              <a:t>المنصة التربوية السورية </a:t>
            </a:r>
          </a:p>
        </p:txBody>
      </p:sp>
      <p:sp>
        <p:nvSpPr>
          <p:cNvPr id="30725"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36DB4AB2-8304-4846-97C0-72DFABD4E4B2}" type="slidenum">
              <a:rPr lang="ar-SY" altLang="ar-SA" sz="1200" smtClean="0">
                <a:solidFill>
                  <a:srgbClr val="898989"/>
                </a:solidFill>
              </a:rPr>
              <a:pPr algn="l">
                <a:spcBef>
                  <a:spcPct val="0"/>
                </a:spcBef>
                <a:buFontTx/>
                <a:buNone/>
              </a:pPr>
              <a:t>27</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Effect transition="in" filter="circle(in)">
                                      <p:cBhvr>
                                        <p:cTn id="7" dur="2000"/>
                                        <p:tgtEl>
                                          <p:spTgt spid="3072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0722">
                                            <p:txEl>
                                              <p:pRg st="1" end="1"/>
                                            </p:txEl>
                                          </p:spTgt>
                                        </p:tgtEl>
                                        <p:attrNameLst>
                                          <p:attrName>style.visibility</p:attrName>
                                        </p:attrNameLst>
                                      </p:cBhvr>
                                      <p:to>
                                        <p:strVal val="visible"/>
                                      </p:to>
                                    </p:set>
                                    <p:animEffect transition="in" filter="circle(in)">
                                      <p:cBhvr>
                                        <p:cTn id="12" dur="2000"/>
                                        <p:tgtEl>
                                          <p:spTgt spid="3072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0722">
                                            <p:txEl>
                                              <p:pRg st="2" end="2"/>
                                            </p:txEl>
                                          </p:spTgt>
                                        </p:tgtEl>
                                        <p:attrNameLst>
                                          <p:attrName>style.visibility</p:attrName>
                                        </p:attrNameLst>
                                      </p:cBhvr>
                                      <p:to>
                                        <p:strVal val="visible"/>
                                      </p:to>
                                    </p:set>
                                    <p:animEffect transition="in" filter="circle(in)">
                                      <p:cBhvr>
                                        <p:cTn id="17" dur="2000"/>
                                        <p:tgtEl>
                                          <p:spTgt spid="3072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0722">
                                            <p:txEl>
                                              <p:pRg st="3" end="3"/>
                                            </p:txEl>
                                          </p:spTgt>
                                        </p:tgtEl>
                                        <p:attrNameLst>
                                          <p:attrName>style.visibility</p:attrName>
                                        </p:attrNameLst>
                                      </p:cBhvr>
                                      <p:to>
                                        <p:strVal val="visible"/>
                                      </p:to>
                                    </p:set>
                                    <p:animEffect transition="in" filter="circle(in)">
                                      <p:cBhvr>
                                        <p:cTn id="22" dur="2000"/>
                                        <p:tgtEl>
                                          <p:spTgt spid="3072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0722">
                                            <p:txEl>
                                              <p:pRg st="4" end="4"/>
                                            </p:txEl>
                                          </p:spTgt>
                                        </p:tgtEl>
                                        <p:attrNameLst>
                                          <p:attrName>style.visibility</p:attrName>
                                        </p:attrNameLst>
                                      </p:cBhvr>
                                      <p:to>
                                        <p:strVal val="visible"/>
                                      </p:to>
                                    </p:set>
                                    <p:animEffect transition="in" filter="circle(in)">
                                      <p:cBhvr>
                                        <p:cTn id="27" dur="2000"/>
                                        <p:tgtEl>
                                          <p:spTgt spid="3072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0722">
                                            <p:txEl>
                                              <p:pRg st="5" end="5"/>
                                            </p:txEl>
                                          </p:spTgt>
                                        </p:tgtEl>
                                        <p:attrNameLst>
                                          <p:attrName>style.visibility</p:attrName>
                                        </p:attrNameLst>
                                      </p:cBhvr>
                                      <p:to>
                                        <p:strVal val="visible"/>
                                      </p:to>
                                    </p:set>
                                    <p:animEffect transition="in" filter="circle(in)">
                                      <p:cBhvr>
                                        <p:cTn id="32" dur="2000"/>
                                        <p:tgtEl>
                                          <p:spTgt spid="3072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عنصر نائب للمحتوى 2"/>
          <p:cNvSpPr>
            <a:spLocks noGrp="1"/>
          </p:cNvSpPr>
          <p:nvPr>
            <p:ph idx="1"/>
          </p:nvPr>
        </p:nvSpPr>
        <p:spPr>
          <a:xfrm>
            <a:off x="457200" y="571500"/>
            <a:ext cx="8229600" cy="5554663"/>
          </a:xfrm>
        </p:spPr>
        <p:txBody>
          <a:bodyPr/>
          <a:lstStyle/>
          <a:p>
            <a:r>
              <a:rPr lang="ar-SY" altLang="ar-SA" sz="2000" b="1" dirty="0" smtClean="0">
                <a:solidFill>
                  <a:srgbClr val="FF00FF"/>
                </a:solidFill>
              </a:rPr>
              <a:t>القيمة الاقتصاديّة:</a:t>
            </a:r>
            <a:endParaRPr lang="en-US" altLang="ar-SA" sz="2000" dirty="0" smtClean="0">
              <a:solidFill>
                <a:srgbClr val="FF00FF"/>
              </a:solidFill>
            </a:endParaRPr>
          </a:p>
          <a:p>
            <a:r>
              <a:rPr lang="ar-SY" altLang="ar-SA" sz="2000" dirty="0" smtClean="0">
                <a:solidFill>
                  <a:srgbClr val="002060"/>
                </a:solidFill>
              </a:rPr>
              <a:t>   تقوم بتوجيه الإنسان نحو الفائدةِ والنفع، وتتجلّى في العملِ الإنسانيّ المنتج، وهو الجهدُ الذي يبذلُه الإنسان لتحقّيق نتائج عمليّة مرتقبة.</a:t>
            </a:r>
            <a:endParaRPr lang="en-US" altLang="ar-SA" sz="2000" dirty="0" smtClean="0">
              <a:solidFill>
                <a:srgbClr val="002060"/>
              </a:solidFill>
            </a:endParaRPr>
          </a:p>
          <a:p>
            <a:r>
              <a:rPr lang="ar-SY" altLang="ar-SA" sz="2000" b="1" dirty="0" smtClean="0">
                <a:solidFill>
                  <a:srgbClr val="FF00FF"/>
                </a:solidFill>
              </a:rPr>
              <a:t>القيمة الدينيّة:</a:t>
            </a:r>
            <a:endParaRPr lang="en-US" altLang="ar-SA" sz="2000" dirty="0" smtClean="0">
              <a:solidFill>
                <a:srgbClr val="FF00FF"/>
              </a:solidFill>
            </a:endParaRPr>
          </a:p>
          <a:p>
            <a:r>
              <a:rPr lang="ar-SY" altLang="ar-SA" sz="2000" b="1" dirty="0" smtClean="0">
                <a:solidFill>
                  <a:srgbClr val="002060"/>
                </a:solidFill>
              </a:rPr>
              <a:t>   </a:t>
            </a:r>
            <a:r>
              <a:rPr lang="ar-SY" altLang="ar-SA" sz="2000" dirty="0" smtClean="0">
                <a:solidFill>
                  <a:srgbClr val="002060"/>
                </a:solidFill>
              </a:rPr>
              <a:t>تقوم بتوجيه فعل الإنسان الدينيِّ نحو الوحدة، فيتوجّه إلى فهم الكون من حيث إنّه وحدة وكلٌّ متصّلٌ، وأن وراءه مبدأً واحداً مطلقاً، فيسعى إلى الاتصال بهذا المبدأ.</a:t>
            </a:r>
            <a:endParaRPr lang="en-US" altLang="ar-SA" sz="2000" dirty="0" smtClean="0">
              <a:solidFill>
                <a:srgbClr val="002060"/>
              </a:solidFill>
            </a:endParaRPr>
          </a:p>
          <a:p>
            <a:r>
              <a:rPr lang="ar-SY" altLang="ar-SA" sz="2000" b="1" dirty="0" smtClean="0">
                <a:solidFill>
                  <a:srgbClr val="FF00FF"/>
                </a:solidFill>
              </a:rPr>
              <a:t>القيمة الاجتماعيّة:</a:t>
            </a:r>
            <a:endParaRPr lang="en-US" altLang="ar-SA" sz="2000" dirty="0" smtClean="0">
              <a:solidFill>
                <a:srgbClr val="FF00FF"/>
              </a:solidFill>
            </a:endParaRPr>
          </a:p>
          <a:p>
            <a:r>
              <a:rPr lang="ar-SY" altLang="ar-SA" sz="2000" dirty="0" smtClean="0">
                <a:solidFill>
                  <a:srgbClr val="002060"/>
                </a:solidFill>
              </a:rPr>
              <a:t>   تقوم بتوجيه فعل الإنسان نحو التواصل مع الآخرين، وتتجلّى في محبة الناس والتعاطف معهم، ويرى </a:t>
            </a:r>
            <a:r>
              <a:rPr lang="ar-SY" altLang="ar-SA" sz="2000" dirty="0" err="1" smtClean="0">
                <a:solidFill>
                  <a:srgbClr val="002060"/>
                </a:solidFill>
              </a:rPr>
              <a:t>اشبرانجر</a:t>
            </a:r>
            <a:r>
              <a:rPr lang="ar-SY" altLang="ar-SA" sz="2000" dirty="0" smtClean="0">
                <a:solidFill>
                  <a:srgbClr val="002060"/>
                </a:solidFill>
              </a:rPr>
              <a:t> أنّ الحبَّ هو الصورةُ الوحيدة الملائمة للتواصل الاجتماعيّ بين الأفراد.</a:t>
            </a:r>
            <a:endParaRPr lang="en-US" altLang="ar-SA" sz="2000" dirty="0" smtClean="0">
              <a:solidFill>
                <a:srgbClr val="002060"/>
              </a:solidFill>
            </a:endParaRPr>
          </a:p>
          <a:p>
            <a:r>
              <a:rPr lang="ar-SY" altLang="ar-SA" sz="2000" b="1" dirty="0" smtClean="0">
                <a:solidFill>
                  <a:srgbClr val="FF00FF"/>
                </a:solidFill>
              </a:rPr>
              <a:t>القيمة السياسيّة:</a:t>
            </a:r>
            <a:endParaRPr lang="en-US" altLang="ar-SA" sz="2000" dirty="0" smtClean="0">
              <a:solidFill>
                <a:srgbClr val="FF00FF"/>
              </a:solidFill>
            </a:endParaRPr>
          </a:p>
          <a:p>
            <a:r>
              <a:rPr lang="ar-SY" altLang="ar-SA" sz="2000" dirty="0" smtClean="0">
                <a:solidFill>
                  <a:srgbClr val="002060"/>
                </a:solidFill>
              </a:rPr>
              <a:t>   توجّه هذه القيمة فعل الإنسان نحو امتلاك القوّة والسلطان، ولا تقتصرُ هذه القيمة على السلطة السياسيّة، بل تتعدّاها إلى سائر المجالات، كالسلطة الوظيفيّة والماليّة وغيرها.</a:t>
            </a:r>
            <a:endParaRPr lang="en-US" altLang="ar-SA" sz="2000" dirty="0" smtClean="0">
              <a:solidFill>
                <a:srgbClr val="002060"/>
              </a:solidFill>
            </a:endParaRPr>
          </a:p>
          <a:p>
            <a:r>
              <a:rPr lang="ar-SY" altLang="ar-SA" sz="2000" dirty="0" smtClean="0">
                <a:solidFill>
                  <a:srgbClr val="009900"/>
                </a:solidFill>
              </a:rPr>
              <a:t>ويؤكّد </a:t>
            </a:r>
            <a:r>
              <a:rPr lang="ar-SY" altLang="ar-SA" sz="2000" dirty="0" err="1" smtClean="0">
                <a:solidFill>
                  <a:srgbClr val="009900"/>
                </a:solidFill>
              </a:rPr>
              <a:t>اشبرانجر</a:t>
            </a:r>
            <a:r>
              <a:rPr lang="ar-SY" altLang="ar-SA" sz="2000" dirty="0" smtClean="0">
                <a:solidFill>
                  <a:srgbClr val="009900"/>
                </a:solidFill>
              </a:rPr>
              <a:t> أنّ الإنسان الفرد لا ينتمي بصورة خالصة إلى هذه القيمة أو تلك</a:t>
            </a:r>
            <a:r>
              <a:rPr lang="ar-SY" altLang="ar-SA" sz="2000" dirty="0" smtClean="0">
                <a:solidFill>
                  <a:srgbClr val="002060"/>
                </a:solidFill>
              </a:rPr>
              <a:t>، لأنّها قيمٌ نموذجيّةٌ عامّةٌ، تتواجد جميعها في الشخصيّة الإنسانيّة، وإنْ بشكل متفاوت بين الأفراد.</a:t>
            </a:r>
            <a:endParaRPr lang="en-US" altLang="ar-SA" sz="2000" dirty="0" smtClean="0">
              <a:solidFill>
                <a:srgbClr val="002060"/>
              </a:solidFill>
            </a:endParaRPr>
          </a:p>
          <a:p>
            <a:endParaRPr lang="ar-SY" altLang="ar-SA" sz="2000" dirty="0" smtClean="0"/>
          </a:p>
        </p:txBody>
      </p:sp>
      <p:sp>
        <p:nvSpPr>
          <p:cNvPr id="3" name="عنصر نائب للتاريخ 2"/>
          <p:cNvSpPr>
            <a:spLocks noGrp="1"/>
          </p:cNvSpPr>
          <p:nvPr>
            <p:ph type="dt" sz="quarter" idx="10"/>
          </p:nvPr>
        </p:nvSpPr>
        <p:spPr/>
        <p:txBody>
          <a:bodyPr/>
          <a:lstStyle/>
          <a:p>
            <a:pPr>
              <a:defRPr/>
            </a:pPr>
            <a:fld id="{9B8CE6BC-C921-4056-8850-40021D5AC168}"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solidFill>
                  <a:srgbClr val="7030A0"/>
                </a:solidFill>
              </a:rPr>
              <a:t>المنصة التربوية السورية </a:t>
            </a:r>
            <a:endParaRPr lang="ar-SY" dirty="0">
              <a:solidFill>
                <a:srgbClr val="7030A0"/>
              </a:solidFill>
            </a:endParaRPr>
          </a:p>
        </p:txBody>
      </p:sp>
      <p:sp>
        <p:nvSpPr>
          <p:cNvPr id="31749"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2B18921A-67D4-4DB7-B2BF-9728EFC4E839}" type="slidenum">
              <a:rPr lang="ar-SY" altLang="ar-SA" sz="1200" smtClean="0">
                <a:solidFill>
                  <a:srgbClr val="002060"/>
                </a:solidFill>
              </a:rPr>
              <a:pPr algn="l">
                <a:spcBef>
                  <a:spcPct val="0"/>
                </a:spcBef>
                <a:buFontTx/>
                <a:buNone/>
              </a:pPr>
              <a:t>28</a:t>
            </a:fld>
            <a:endParaRPr lang="ar-SY" altLang="ar-SA" sz="1200" smtClean="0">
              <a:solidFill>
                <a:srgbClr val="002060"/>
              </a:solidFill>
            </a:endParaRPr>
          </a:p>
        </p:txBody>
      </p:sp>
      <p:sp>
        <p:nvSpPr>
          <p:cNvPr id="2" name="سهم منحني إلى اليمين 1">
            <a:hlinkClick r:id="" action="ppaction://hlinkshowjump?jump=firstslide"/>
          </p:cNvPr>
          <p:cNvSpPr/>
          <p:nvPr/>
        </p:nvSpPr>
        <p:spPr>
          <a:xfrm>
            <a:off x="611188" y="5084763"/>
            <a:ext cx="731837" cy="536575"/>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animEffect transition="in" filter="wheel(1)">
                                      <p:cBhvr>
                                        <p:cTn id="7" dur="2000"/>
                                        <p:tgtEl>
                                          <p:spTgt spid="3174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1746">
                                            <p:txEl>
                                              <p:pRg st="1" end="1"/>
                                            </p:txEl>
                                          </p:spTgt>
                                        </p:tgtEl>
                                        <p:attrNameLst>
                                          <p:attrName>style.visibility</p:attrName>
                                        </p:attrNameLst>
                                      </p:cBhvr>
                                      <p:to>
                                        <p:strVal val="visible"/>
                                      </p:to>
                                    </p:set>
                                    <p:animEffect transition="in" filter="wheel(1)">
                                      <p:cBhvr>
                                        <p:cTn id="12" dur="2000"/>
                                        <p:tgtEl>
                                          <p:spTgt spid="3174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1746">
                                            <p:txEl>
                                              <p:pRg st="2" end="2"/>
                                            </p:txEl>
                                          </p:spTgt>
                                        </p:tgtEl>
                                        <p:attrNameLst>
                                          <p:attrName>style.visibility</p:attrName>
                                        </p:attrNameLst>
                                      </p:cBhvr>
                                      <p:to>
                                        <p:strVal val="visible"/>
                                      </p:to>
                                    </p:set>
                                    <p:animEffect transition="in" filter="wheel(1)">
                                      <p:cBhvr>
                                        <p:cTn id="17" dur="2000"/>
                                        <p:tgtEl>
                                          <p:spTgt spid="3174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1746">
                                            <p:txEl>
                                              <p:pRg st="3" end="3"/>
                                            </p:txEl>
                                          </p:spTgt>
                                        </p:tgtEl>
                                        <p:attrNameLst>
                                          <p:attrName>style.visibility</p:attrName>
                                        </p:attrNameLst>
                                      </p:cBhvr>
                                      <p:to>
                                        <p:strVal val="visible"/>
                                      </p:to>
                                    </p:set>
                                    <p:animEffect transition="in" filter="wheel(1)">
                                      <p:cBhvr>
                                        <p:cTn id="22" dur="2000"/>
                                        <p:tgtEl>
                                          <p:spTgt spid="3174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1746">
                                            <p:txEl>
                                              <p:pRg st="4" end="4"/>
                                            </p:txEl>
                                          </p:spTgt>
                                        </p:tgtEl>
                                        <p:attrNameLst>
                                          <p:attrName>style.visibility</p:attrName>
                                        </p:attrNameLst>
                                      </p:cBhvr>
                                      <p:to>
                                        <p:strVal val="visible"/>
                                      </p:to>
                                    </p:set>
                                    <p:animEffect transition="in" filter="wheel(1)">
                                      <p:cBhvr>
                                        <p:cTn id="27" dur="2000"/>
                                        <p:tgtEl>
                                          <p:spTgt spid="3174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1746">
                                            <p:txEl>
                                              <p:pRg st="5" end="5"/>
                                            </p:txEl>
                                          </p:spTgt>
                                        </p:tgtEl>
                                        <p:attrNameLst>
                                          <p:attrName>style.visibility</p:attrName>
                                        </p:attrNameLst>
                                      </p:cBhvr>
                                      <p:to>
                                        <p:strVal val="visible"/>
                                      </p:to>
                                    </p:set>
                                    <p:animEffect transition="in" filter="wheel(1)">
                                      <p:cBhvr>
                                        <p:cTn id="32" dur="2000"/>
                                        <p:tgtEl>
                                          <p:spTgt spid="3174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31746">
                                            <p:txEl>
                                              <p:pRg st="6" end="6"/>
                                            </p:txEl>
                                          </p:spTgt>
                                        </p:tgtEl>
                                        <p:attrNameLst>
                                          <p:attrName>style.visibility</p:attrName>
                                        </p:attrNameLst>
                                      </p:cBhvr>
                                      <p:to>
                                        <p:strVal val="visible"/>
                                      </p:to>
                                    </p:set>
                                    <p:animEffect transition="in" filter="wheel(1)">
                                      <p:cBhvr>
                                        <p:cTn id="37" dur="2000"/>
                                        <p:tgtEl>
                                          <p:spTgt spid="3174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31746">
                                            <p:txEl>
                                              <p:pRg st="7" end="7"/>
                                            </p:txEl>
                                          </p:spTgt>
                                        </p:tgtEl>
                                        <p:attrNameLst>
                                          <p:attrName>style.visibility</p:attrName>
                                        </p:attrNameLst>
                                      </p:cBhvr>
                                      <p:to>
                                        <p:strVal val="visible"/>
                                      </p:to>
                                    </p:set>
                                    <p:animEffect transition="in" filter="wheel(1)">
                                      <p:cBhvr>
                                        <p:cTn id="42" dur="2000"/>
                                        <p:tgtEl>
                                          <p:spTgt spid="3174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31746">
                                            <p:txEl>
                                              <p:pRg st="8" end="8"/>
                                            </p:txEl>
                                          </p:spTgt>
                                        </p:tgtEl>
                                        <p:attrNameLst>
                                          <p:attrName>style.visibility</p:attrName>
                                        </p:attrNameLst>
                                      </p:cBhvr>
                                      <p:to>
                                        <p:strVal val="visible"/>
                                      </p:to>
                                    </p:set>
                                    <p:animEffect transition="in" filter="wheel(1)">
                                      <p:cBhvr>
                                        <p:cTn id="47" dur="2000"/>
                                        <p:tgtEl>
                                          <p:spTgt spid="3174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عنصر نائب للمحتوى 2"/>
          <p:cNvSpPr>
            <a:spLocks noGrp="1"/>
          </p:cNvSpPr>
          <p:nvPr>
            <p:ph idx="1"/>
          </p:nvPr>
        </p:nvSpPr>
        <p:spPr>
          <a:xfrm>
            <a:off x="457200" y="142875"/>
            <a:ext cx="8229600" cy="5983288"/>
          </a:xfrm>
        </p:spPr>
        <p:txBody>
          <a:bodyPr/>
          <a:lstStyle/>
          <a:p>
            <a:endParaRPr lang="ar-SA" altLang="ar-SA" smtClean="0"/>
          </a:p>
        </p:txBody>
      </p:sp>
      <p:sp>
        <p:nvSpPr>
          <p:cNvPr id="5" name="مخطط انسيابي: شريط مثقب 4"/>
          <p:cNvSpPr/>
          <p:nvPr/>
        </p:nvSpPr>
        <p:spPr>
          <a:xfrm>
            <a:off x="3643313" y="500063"/>
            <a:ext cx="2057400" cy="804862"/>
          </a:xfrm>
          <a:prstGeom prst="flowChartPunched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800" b="1" dirty="0">
                <a:solidFill>
                  <a:srgbClr val="FF0000"/>
                </a:solidFill>
              </a:rPr>
              <a:t>الوعي القيمي </a:t>
            </a:r>
          </a:p>
        </p:txBody>
      </p:sp>
      <p:cxnSp>
        <p:nvCxnSpPr>
          <p:cNvPr id="7" name="رابط كسهم مستقيم 6"/>
          <p:cNvCxnSpPr/>
          <p:nvPr/>
        </p:nvCxnSpPr>
        <p:spPr>
          <a:xfrm>
            <a:off x="5000625" y="1143000"/>
            <a:ext cx="2143125" cy="1428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رابط كسهم مستقيم 9"/>
          <p:cNvCxnSpPr/>
          <p:nvPr/>
        </p:nvCxnSpPr>
        <p:spPr>
          <a:xfrm rot="16200000" flipH="1">
            <a:off x="4286250" y="1643063"/>
            <a:ext cx="1571625"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رابط كسهم مستقيم 13"/>
          <p:cNvCxnSpPr/>
          <p:nvPr/>
        </p:nvCxnSpPr>
        <p:spPr>
          <a:xfrm rot="5400000">
            <a:off x="3250406" y="1988493"/>
            <a:ext cx="1500188" cy="285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رابط كسهم مستقيم 17"/>
          <p:cNvCxnSpPr/>
          <p:nvPr/>
        </p:nvCxnSpPr>
        <p:spPr>
          <a:xfrm rot="10800000" flipV="1">
            <a:off x="2286000" y="1285875"/>
            <a:ext cx="1857375" cy="7143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2" name="شكل بيضاوي 21"/>
          <p:cNvSpPr/>
          <p:nvPr/>
        </p:nvSpPr>
        <p:spPr>
          <a:xfrm>
            <a:off x="6715125" y="2500313"/>
            <a:ext cx="1628775" cy="1057275"/>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000" b="1" dirty="0">
                <a:solidFill>
                  <a:srgbClr val="7030A0"/>
                </a:solidFill>
              </a:rPr>
              <a:t>الوعي الأخلاقي </a:t>
            </a:r>
          </a:p>
        </p:txBody>
      </p:sp>
      <p:sp>
        <p:nvSpPr>
          <p:cNvPr id="23" name="شكل بيضاوي 22"/>
          <p:cNvSpPr/>
          <p:nvPr/>
        </p:nvSpPr>
        <p:spPr>
          <a:xfrm>
            <a:off x="4857750" y="2714625"/>
            <a:ext cx="1485900" cy="1200150"/>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400" b="1" dirty="0">
                <a:solidFill>
                  <a:srgbClr val="7030A0"/>
                </a:solidFill>
              </a:rPr>
              <a:t>الوعي الجمالي </a:t>
            </a:r>
          </a:p>
        </p:txBody>
      </p:sp>
      <p:sp>
        <p:nvSpPr>
          <p:cNvPr id="24" name="شكل بيضاوي 23"/>
          <p:cNvSpPr/>
          <p:nvPr/>
        </p:nvSpPr>
        <p:spPr>
          <a:xfrm>
            <a:off x="2714625" y="2714625"/>
            <a:ext cx="1628775" cy="1285875"/>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400" b="1" dirty="0">
                <a:solidFill>
                  <a:srgbClr val="7030A0"/>
                </a:solidFill>
              </a:rPr>
              <a:t>الوعي الفني </a:t>
            </a:r>
          </a:p>
        </p:txBody>
      </p:sp>
      <p:sp>
        <p:nvSpPr>
          <p:cNvPr id="25" name="شكل بيضاوي 24"/>
          <p:cNvSpPr/>
          <p:nvPr/>
        </p:nvSpPr>
        <p:spPr>
          <a:xfrm>
            <a:off x="857250" y="2000250"/>
            <a:ext cx="1428750" cy="1428750"/>
          </a:xfrm>
          <a:prstGeom prst="ellips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400" b="1" dirty="0">
                <a:solidFill>
                  <a:srgbClr val="7030A0"/>
                </a:solidFill>
              </a:rPr>
              <a:t>علاقة الفن بالأخلاق </a:t>
            </a:r>
          </a:p>
        </p:txBody>
      </p:sp>
      <p:sp>
        <p:nvSpPr>
          <p:cNvPr id="12" name="عنصر نائب للتاريخ 11"/>
          <p:cNvSpPr>
            <a:spLocks noGrp="1"/>
          </p:cNvSpPr>
          <p:nvPr>
            <p:ph type="dt" sz="quarter" idx="10"/>
          </p:nvPr>
        </p:nvSpPr>
        <p:spPr/>
        <p:txBody>
          <a:bodyPr/>
          <a:lstStyle/>
          <a:p>
            <a:pPr>
              <a:defRPr/>
            </a:pPr>
            <a:fld id="{E7720BD1-193F-4CC0-ADF5-A105A91C386B}" type="datetime8">
              <a:rPr lang="ar-SY"/>
              <a:pPr>
                <a:defRPr/>
              </a:pPr>
              <a:t>08 كانون الثاني، 19</a:t>
            </a:fld>
            <a:endParaRPr lang="ar-SY"/>
          </a:p>
        </p:txBody>
      </p:sp>
      <p:sp>
        <p:nvSpPr>
          <p:cNvPr id="13" name="عنصر نائب للتذييل 12"/>
          <p:cNvSpPr>
            <a:spLocks noGrp="1"/>
          </p:cNvSpPr>
          <p:nvPr>
            <p:ph type="ftr" sz="quarter" idx="11"/>
          </p:nvPr>
        </p:nvSpPr>
        <p:spPr/>
        <p:txBody>
          <a:bodyPr/>
          <a:lstStyle/>
          <a:p>
            <a:pPr>
              <a:defRPr/>
            </a:pPr>
            <a:r>
              <a:rPr lang="ar-SY"/>
              <a:t>المنصة التربوية السورية </a:t>
            </a:r>
          </a:p>
        </p:txBody>
      </p:sp>
      <p:sp>
        <p:nvSpPr>
          <p:cNvPr id="32782" name="عنصر نائب لرقم الشريحة 1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7C99554B-B278-4530-A89D-025C57FD5602}" type="slidenum">
              <a:rPr lang="ar-SY" altLang="ar-SA" sz="1200" smtClean="0">
                <a:solidFill>
                  <a:srgbClr val="898989"/>
                </a:solidFill>
              </a:rPr>
              <a:pPr algn="l">
                <a:spcBef>
                  <a:spcPct val="0"/>
                </a:spcBef>
                <a:buFontTx/>
                <a:buNone/>
              </a:pPr>
              <a:t>29</a:t>
            </a:fld>
            <a:endParaRPr lang="ar-SY" altLang="ar-SA" sz="1200" smtClean="0">
              <a:solidFill>
                <a:srgbClr val="898989"/>
              </a:solidFill>
            </a:endParaRPr>
          </a:p>
        </p:txBody>
      </p:sp>
      <p:cxnSp>
        <p:nvCxnSpPr>
          <p:cNvPr id="17" name="رابط كسهم مستقيم 16"/>
          <p:cNvCxnSpPr>
            <a:endCxn id="33" idx="0"/>
          </p:cNvCxnSpPr>
          <p:nvPr/>
        </p:nvCxnSpPr>
        <p:spPr>
          <a:xfrm rot="16200000" flipH="1">
            <a:off x="7412038" y="3803650"/>
            <a:ext cx="928687" cy="3222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رابط كسهم مستقيم 26"/>
          <p:cNvCxnSpPr>
            <a:endCxn id="34" idx="0"/>
          </p:cNvCxnSpPr>
          <p:nvPr/>
        </p:nvCxnSpPr>
        <p:spPr>
          <a:xfrm rot="5400000">
            <a:off x="6607969" y="4036219"/>
            <a:ext cx="1643062"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رابط كسهم مستقيم 29"/>
          <p:cNvCxnSpPr/>
          <p:nvPr/>
        </p:nvCxnSpPr>
        <p:spPr>
          <a:xfrm rot="10800000" flipV="1">
            <a:off x="6286500" y="3500438"/>
            <a:ext cx="1357313"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مخطط انسيابي: تخزين بالوصول التسلسلي 32"/>
          <p:cNvSpPr/>
          <p:nvPr/>
        </p:nvSpPr>
        <p:spPr>
          <a:xfrm>
            <a:off x="7572375" y="4429125"/>
            <a:ext cx="928688" cy="642938"/>
          </a:xfrm>
          <a:prstGeom prst="flowChartMagneticTap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b="1" dirty="0">
                <a:solidFill>
                  <a:srgbClr val="FF0000"/>
                </a:solidFill>
              </a:rPr>
              <a:t>روسو</a:t>
            </a:r>
          </a:p>
        </p:txBody>
      </p:sp>
      <p:sp>
        <p:nvSpPr>
          <p:cNvPr id="34" name="مخطط انسيابي: تخزين بالوصول التسلسلي 33"/>
          <p:cNvSpPr/>
          <p:nvPr/>
        </p:nvSpPr>
        <p:spPr>
          <a:xfrm>
            <a:off x="6643688" y="5143500"/>
            <a:ext cx="1000125" cy="612775"/>
          </a:xfrm>
          <a:prstGeom prst="flowChartMagneticTape">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000" b="1" dirty="0" err="1">
                <a:solidFill>
                  <a:srgbClr val="FF0000"/>
                </a:solidFill>
              </a:rPr>
              <a:t>كانط</a:t>
            </a:r>
            <a:endParaRPr lang="ar-SY" sz="2000" b="1" dirty="0">
              <a:solidFill>
                <a:srgbClr val="FF0000"/>
              </a:solidFill>
            </a:endParaRPr>
          </a:p>
        </p:txBody>
      </p:sp>
      <p:sp>
        <p:nvSpPr>
          <p:cNvPr id="35" name="مخطط انسيابي: تخزين بالوصول التسلسلي 34"/>
          <p:cNvSpPr/>
          <p:nvPr/>
        </p:nvSpPr>
        <p:spPr>
          <a:xfrm>
            <a:off x="5214938" y="4572000"/>
            <a:ext cx="1285875" cy="612775"/>
          </a:xfrm>
          <a:prstGeom prst="flowChartMagneticTap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b="1" dirty="0" err="1">
                <a:solidFill>
                  <a:srgbClr val="FF0000"/>
                </a:solidFill>
              </a:rPr>
              <a:t>دوركهايم</a:t>
            </a:r>
            <a:endParaRPr lang="ar-SY"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wheel(1)">
                                      <p:cBhvr>
                                        <p:cTn id="17" dur="20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heel(1)">
                                      <p:cBhvr>
                                        <p:cTn id="22" dur="20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animEffect transition="in" filter="wheel(1)">
                                      <p:cBhvr>
                                        <p:cTn id="27" dur="2000"/>
                                        <p:tgtEl>
                                          <p:spTgt spid="23"/>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wheel(1)">
                                      <p:cBhvr>
                                        <p:cTn id="32" dur="20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1"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animEffect transition="in" filter="wheel(1)">
                                      <p:cBhvr>
                                        <p:cTn id="37" dur="2000"/>
                                        <p:tgtEl>
                                          <p:spTgt spid="24"/>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wheel(1)">
                                      <p:cBhvr>
                                        <p:cTn id="42" dur="20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Effect transition="in" filter="wheel(1)">
                                      <p:cBhvr>
                                        <p:cTn id="47" dur="2000"/>
                                        <p:tgtEl>
                                          <p:spTgt spid="25"/>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1"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wheel(1)">
                                      <p:cBhvr>
                                        <p:cTn id="52" dur="20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1" fill="hold" grpId="0" nodeType="clickEffect">
                                  <p:stCondLst>
                                    <p:cond delay="0"/>
                                  </p:stCondLst>
                                  <p:childTnLst>
                                    <p:set>
                                      <p:cBhvr>
                                        <p:cTn id="56" dur="1" fill="hold">
                                          <p:stCondLst>
                                            <p:cond delay="0"/>
                                          </p:stCondLst>
                                        </p:cTn>
                                        <p:tgtEl>
                                          <p:spTgt spid="33"/>
                                        </p:tgtEl>
                                        <p:attrNameLst>
                                          <p:attrName>style.visibility</p:attrName>
                                        </p:attrNameLst>
                                      </p:cBhvr>
                                      <p:to>
                                        <p:strVal val="visible"/>
                                      </p:to>
                                    </p:set>
                                    <p:animEffect transition="in" filter="wheel(1)">
                                      <p:cBhvr>
                                        <p:cTn id="57" dur="2000"/>
                                        <p:tgtEl>
                                          <p:spTgt spid="33"/>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nodeType="clickEffect">
                                  <p:stCondLst>
                                    <p:cond delay="0"/>
                                  </p:stCondLst>
                                  <p:childTnLst>
                                    <p:set>
                                      <p:cBhvr>
                                        <p:cTn id="61" dur="1" fill="hold">
                                          <p:stCondLst>
                                            <p:cond delay="0"/>
                                          </p:stCondLst>
                                        </p:cTn>
                                        <p:tgtEl>
                                          <p:spTgt spid="27"/>
                                        </p:tgtEl>
                                        <p:attrNameLst>
                                          <p:attrName>style.visibility</p:attrName>
                                        </p:attrNameLst>
                                      </p:cBhvr>
                                      <p:to>
                                        <p:strVal val="visible"/>
                                      </p:to>
                                    </p:set>
                                    <p:animEffect transition="in" filter="wheel(1)">
                                      <p:cBhvr>
                                        <p:cTn id="62" dur="2000"/>
                                        <p:tgtEl>
                                          <p:spTgt spid="27"/>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grpId="0"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wheel(1)">
                                      <p:cBhvr>
                                        <p:cTn id="67" dur="2000"/>
                                        <p:tgtEl>
                                          <p:spTgt spid="34"/>
                                        </p:tgtEl>
                                      </p:cBhvr>
                                    </p:animEffect>
                                  </p:childTnLst>
                                </p:cTn>
                              </p:par>
                            </p:childTnLst>
                          </p:cTn>
                        </p:par>
                      </p:childTnLst>
                    </p:cTn>
                  </p:par>
                  <p:par>
                    <p:cTn id="68" fill="hold">
                      <p:stCondLst>
                        <p:cond delay="indefinite"/>
                      </p:stCondLst>
                      <p:childTnLst>
                        <p:par>
                          <p:cTn id="69" fill="hold">
                            <p:stCondLst>
                              <p:cond delay="0"/>
                            </p:stCondLst>
                            <p:childTnLst>
                              <p:par>
                                <p:cTn id="70" presetID="21" presetClass="entr" presetSubtype="1" fill="hold" nodeType="clickEffect">
                                  <p:stCondLst>
                                    <p:cond delay="0"/>
                                  </p:stCondLst>
                                  <p:childTnLst>
                                    <p:set>
                                      <p:cBhvr>
                                        <p:cTn id="71" dur="1" fill="hold">
                                          <p:stCondLst>
                                            <p:cond delay="0"/>
                                          </p:stCondLst>
                                        </p:cTn>
                                        <p:tgtEl>
                                          <p:spTgt spid="30"/>
                                        </p:tgtEl>
                                        <p:attrNameLst>
                                          <p:attrName>style.visibility</p:attrName>
                                        </p:attrNameLst>
                                      </p:cBhvr>
                                      <p:to>
                                        <p:strVal val="visible"/>
                                      </p:to>
                                    </p:set>
                                    <p:animEffect transition="in" filter="wheel(1)">
                                      <p:cBhvr>
                                        <p:cTn id="72" dur="2000"/>
                                        <p:tgtEl>
                                          <p:spTgt spid="30"/>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1" fill="hold" grpId="0" nodeType="clickEffect">
                                  <p:stCondLst>
                                    <p:cond delay="0"/>
                                  </p:stCondLst>
                                  <p:childTnLst>
                                    <p:set>
                                      <p:cBhvr>
                                        <p:cTn id="76" dur="1" fill="hold">
                                          <p:stCondLst>
                                            <p:cond delay="0"/>
                                          </p:stCondLst>
                                        </p:cTn>
                                        <p:tgtEl>
                                          <p:spTgt spid="35"/>
                                        </p:tgtEl>
                                        <p:attrNameLst>
                                          <p:attrName>style.visibility</p:attrName>
                                        </p:attrNameLst>
                                      </p:cBhvr>
                                      <p:to>
                                        <p:strVal val="visible"/>
                                      </p:to>
                                    </p:set>
                                    <p:animEffect transition="in" filter="wheel(1)">
                                      <p:cBhvr>
                                        <p:cTn id="77" dur="20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2" grpId="0" animBg="1"/>
      <p:bldP spid="23" grpId="0" animBg="1"/>
      <p:bldP spid="24" grpId="0" animBg="1"/>
      <p:bldP spid="25" grpId="0" animBg="1"/>
      <p:bldP spid="33" grpId="0" animBg="1"/>
      <p:bldP spid="34" grpId="0" animBg="1"/>
      <p:bldP spid="3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عنوان 1"/>
          <p:cNvSpPr>
            <a:spLocks noGrp="1"/>
          </p:cNvSpPr>
          <p:nvPr>
            <p:ph type="title"/>
          </p:nvPr>
        </p:nvSpPr>
        <p:spPr/>
        <p:txBody>
          <a:bodyPr/>
          <a:lstStyle/>
          <a:p>
            <a:pPr eaLnBrk="1" hangingPunct="1"/>
            <a:r>
              <a:rPr lang="ar-SY" altLang="ar-SA" dirty="0" smtClean="0">
                <a:solidFill>
                  <a:srgbClr val="C00000"/>
                </a:solidFill>
              </a:rPr>
              <a:t>مفهوم القيمة </a:t>
            </a:r>
          </a:p>
        </p:txBody>
      </p:sp>
      <p:sp>
        <p:nvSpPr>
          <p:cNvPr id="5123" name="عنصر نائب للمحتوى 2"/>
          <p:cNvSpPr>
            <a:spLocks noGrp="1"/>
          </p:cNvSpPr>
          <p:nvPr>
            <p:ph idx="1"/>
          </p:nvPr>
        </p:nvSpPr>
        <p:spPr/>
        <p:txBody>
          <a:bodyPr/>
          <a:lstStyle/>
          <a:p>
            <a:pPr eaLnBrk="1" hangingPunct="1"/>
            <a:r>
              <a:rPr lang="ar-SA" altLang="ar-SA" sz="1900" b="1" dirty="0" smtClean="0">
                <a:solidFill>
                  <a:srgbClr val="7030A0"/>
                </a:solidFill>
              </a:rPr>
              <a:t>تُشتقُّ كلّمة القيمة في اللغة العربيّة من "قـوّم"، و  (قـوّم الشيء) أعطاه قيمة، سواء كانت هذه القيمةُ إيجابيّة أم سلبيّة، . وقيمة الشخص قدْرُه ومكانتُه، وقيمة الشيء نفعُه، وقيمة الفعل نتيجته.</a:t>
            </a:r>
            <a:endParaRPr lang="en-US" altLang="ar-SA" sz="1900" b="1" dirty="0" smtClean="0">
              <a:solidFill>
                <a:srgbClr val="7030A0"/>
              </a:solidFill>
            </a:endParaRPr>
          </a:p>
          <a:p>
            <a:pPr eaLnBrk="1" hangingPunct="1"/>
            <a:r>
              <a:rPr lang="ar-SA" altLang="ar-SA" sz="1900" b="1" dirty="0" smtClean="0">
                <a:solidFill>
                  <a:srgbClr val="7030A0"/>
                </a:solidFill>
              </a:rPr>
              <a:t>ويُشتقُّ مصطلح القيمة في اللغة الانجليزيّة  </a:t>
            </a:r>
            <a:r>
              <a:rPr lang="en-US" altLang="ar-SA" sz="1900" b="1" dirty="0" smtClean="0">
                <a:solidFill>
                  <a:srgbClr val="7030A0"/>
                </a:solidFill>
              </a:rPr>
              <a:t>Value</a:t>
            </a:r>
            <a:r>
              <a:rPr lang="ar-SY" altLang="ar-SA" sz="1900" b="1" dirty="0" smtClean="0">
                <a:solidFill>
                  <a:srgbClr val="7030A0"/>
                </a:solidFill>
              </a:rPr>
              <a:t>من اللاتينية</a:t>
            </a:r>
            <a:r>
              <a:rPr lang="en-US" altLang="ar-SA" sz="1900" b="1" dirty="0" smtClean="0">
                <a:solidFill>
                  <a:srgbClr val="7030A0"/>
                </a:solidFill>
              </a:rPr>
              <a:t>Valor </a:t>
            </a:r>
            <a:r>
              <a:rPr lang="ar-SY" altLang="ar-SA" sz="1900" b="1" dirty="0" smtClean="0">
                <a:solidFill>
                  <a:srgbClr val="7030A0"/>
                </a:solidFill>
              </a:rPr>
              <a:t>الذي يعني القُوّة والغنى والصحة الجيّدة، ويستخدمُ في معان عدّة، كالشجاعة وقوّة التأثير والذكاء والثقة.</a:t>
            </a:r>
            <a:endParaRPr lang="en-US" altLang="ar-SA" sz="1900" b="1" dirty="0" smtClean="0">
              <a:solidFill>
                <a:srgbClr val="7030A0"/>
              </a:solidFill>
            </a:endParaRPr>
          </a:p>
          <a:p>
            <a:pPr eaLnBrk="1" hangingPunct="1"/>
            <a:r>
              <a:rPr lang="ar-SA" altLang="ar-SA" sz="1900" b="1" dirty="0" smtClean="0">
                <a:solidFill>
                  <a:srgbClr val="7030A0"/>
                </a:solidFill>
              </a:rPr>
              <a:t>وتحمل كلمة </a:t>
            </a:r>
            <a:r>
              <a:rPr lang="ar-SA" altLang="ar-SA" sz="1900" b="1" dirty="0" smtClean="0">
                <a:solidFill>
                  <a:srgbClr val="FF00FF"/>
                </a:solidFill>
              </a:rPr>
              <a:t>"قيمة" </a:t>
            </a:r>
            <a:r>
              <a:rPr lang="ar-SA" altLang="ar-SA" sz="1900" b="1" dirty="0" smtClean="0">
                <a:solidFill>
                  <a:srgbClr val="7030A0"/>
                </a:solidFill>
              </a:rPr>
              <a:t>في اللغة العاديّة والفعل اليوميّ دلالات متعدّدة، فهي تنطوي على تقدير السلوك، فيوصف بأنه ذو قيمة عندما يكون جيّداً أو نافعاً، ويكون القول ذا قيمة عندما يكون صحيحاً أو صادقاً، وهي عموماً صفةٌ لكلِّ ما يكون مطلوباً أو مرغوباً فيه، وقد يَتَّسم مفهومُ القيمةِ في الحياة اليوميّة بسمةٍ اقتصاديّةٍ عندما ترتبط القيمة بمسائل البيع والشراء، وتعني الثمن أو المقدار التبادليَّ للأشياء في </a:t>
            </a:r>
            <a:r>
              <a:rPr lang="ar-SA" altLang="ar-SA" sz="1900" b="1" dirty="0" err="1" smtClean="0">
                <a:solidFill>
                  <a:srgbClr val="7030A0"/>
                </a:solidFill>
              </a:rPr>
              <a:t>السوق.وقد</a:t>
            </a:r>
            <a:r>
              <a:rPr lang="ar-SA" altLang="ar-SA" sz="1900" b="1" dirty="0" smtClean="0">
                <a:solidFill>
                  <a:srgbClr val="7030A0"/>
                </a:solidFill>
              </a:rPr>
              <a:t> يتسم بسمة اقتصادية عندما يرتبط بالبيع والشراء</a:t>
            </a:r>
          </a:p>
          <a:p>
            <a:pPr eaLnBrk="1" hangingPunct="1"/>
            <a:r>
              <a:rPr lang="ar-SA" altLang="ar-SA" sz="2400" b="1" dirty="0" smtClean="0">
                <a:solidFill>
                  <a:srgbClr val="FF00FF"/>
                </a:solidFill>
              </a:rPr>
              <a:t>تعريف القيمة : </a:t>
            </a:r>
            <a:r>
              <a:rPr lang="ar-SA" altLang="ar-SA" sz="1900" b="1" dirty="0" smtClean="0">
                <a:solidFill>
                  <a:srgbClr val="7030A0"/>
                </a:solidFill>
              </a:rPr>
              <a:t>هي المعيار الذي يمكن بواسطته عد موضوع ما كالعلم أو خصائص كالانسجام أو فعل كالشهادة أو حوادث كالنصر </a:t>
            </a:r>
            <a:r>
              <a:rPr lang="ar-SA" altLang="ar-SA" sz="1900" b="1" dirty="0" err="1" smtClean="0">
                <a:solidFill>
                  <a:srgbClr val="7030A0"/>
                </a:solidFill>
              </a:rPr>
              <a:t>أوصفات</a:t>
            </a:r>
            <a:r>
              <a:rPr lang="ar-SA" altLang="ar-SA" sz="1900" b="1" dirty="0" smtClean="0">
                <a:solidFill>
                  <a:srgbClr val="7030A0"/>
                </a:solidFill>
              </a:rPr>
              <a:t> كالنزاهة  محبذ ومرغوب به </a:t>
            </a:r>
          </a:p>
          <a:p>
            <a:pPr eaLnBrk="1" hangingPunct="1"/>
            <a:r>
              <a:rPr lang="ar-SA" altLang="ar-SA" sz="1900" b="1" dirty="0" smtClean="0">
                <a:solidFill>
                  <a:srgbClr val="7030A0"/>
                </a:solidFill>
              </a:rPr>
              <a:t>وبحث القيم من مباحث الفلسفة ويسمى</a:t>
            </a:r>
            <a:r>
              <a:rPr lang="ar-SA" altLang="ar-SA" sz="1900" b="1" dirty="0" smtClean="0">
                <a:solidFill>
                  <a:srgbClr val="009900"/>
                </a:solidFill>
              </a:rPr>
              <a:t> </a:t>
            </a:r>
            <a:r>
              <a:rPr lang="ar-SA" altLang="ar-SA" sz="1900" b="1" dirty="0" err="1" smtClean="0">
                <a:solidFill>
                  <a:srgbClr val="009900"/>
                </a:solidFill>
              </a:rPr>
              <a:t>الأكسولوجيا</a:t>
            </a:r>
            <a:r>
              <a:rPr lang="ar-SA" altLang="ar-SA" sz="1900" b="1" dirty="0" smtClean="0">
                <a:solidFill>
                  <a:srgbClr val="009900"/>
                </a:solidFill>
              </a:rPr>
              <a:t> </a:t>
            </a:r>
            <a:r>
              <a:rPr lang="ar-SA" altLang="ar-SA" sz="1900" b="1" dirty="0" smtClean="0">
                <a:solidFill>
                  <a:srgbClr val="7030A0"/>
                </a:solidFill>
              </a:rPr>
              <a:t>ويدرس مشكلات القيم بأنواعها ومنشأها وطبيعتها وتصنيفها وأنواعها ودلالاتها المتعددة  </a:t>
            </a:r>
            <a:endParaRPr lang="en-US" altLang="ar-SA" sz="1900" b="1" dirty="0" smtClean="0">
              <a:solidFill>
                <a:srgbClr val="7030A0"/>
              </a:solidFill>
            </a:endParaRPr>
          </a:p>
          <a:p>
            <a:pPr eaLnBrk="1" hangingPunct="1"/>
            <a:endParaRPr lang="ar-SY" altLang="ar-SA" dirty="0" smtClean="0"/>
          </a:p>
        </p:txBody>
      </p:sp>
      <p:sp>
        <p:nvSpPr>
          <p:cNvPr id="4" name="عنصر نائب للتاريخ 3"/>
          <p:cNvSpPr>
            <a:spLocks noGrp="1"/>
          </p:cNvSpPr>
          <p:nvPr>
            <p:ph type="dt" sz="quarter" idx="10"/>
          </p:nvPr>
        </p:nvSpPr>
        <p:spPr/>
        <p:txBody>
          <a:bodyPr/>
          <a:lstStyle/>
          <a:p>
            <a:pPr>
              <a:defRPr/>
            </a:pPr>
            <a:fld id="{DFD291F7-A9C0-4A6E-8348-43A3D9DC9D38}"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p>
            <a:pPr>
              <a:defRPr/>
            </a:pPr>
            <a:r>
              <a:rPr lang="ar-SY" sz="1400">
                <a:solidFill>
                  <a:srgbClr val="002060"/>
                </a:solidFill>
              </a:rPr>
              <a:t>المنصة التربوية السورية </a:t>
            </a:r>
            <a:endParaRPr lang="ar-SY" sz="1400" dirty="0">
              <a:solidFill>
                <a:srgbClr val="002060"/>
              </a:solidFill>
            </a:endParaRPr>
          </a:p>
        </p:txBody>
      </p:sp>
      <p:sp>
        <p:nvSpPr>
          <p:cNvPr id="5126" name="عنصر نائب لرقم الشريحة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596523A0-B247-45AE-8C98-8027A6439516}" type="slidenum">
              <a:rPr lang="ar-SY" altLang="ar-SA" sz="1200" smtClean="0">
                <a:solidFill>
                  <a:srgbClr val="898989"/>
                </a:solidFill>
              </a:rPr>
              <a:pPr algn="l">
                <a:spcBef>
                  <a:spcPct val="0"/>
                </a:spcBef>
                <a:buFontTx/>
                <a:buNone/>
              </a:pPr>
              <a:t>3</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arn(inVertical)">
                                      <p:cBhvr>
                                        <p:cTn id="7" dur="5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wheel(1)">
                                      <p:cBhvr>
                                        <p:cTn id="12" dur="2000"/>
                                        <p:tgtEl>
                                          <p:spTgt spid="51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Effect transition="in" filter="wheel(1)">
                                      <p:cBhvr>
                                        <p:cTn id="17" dur="2000"/>
                                        <p:tgtEl>
                                          <p:spTgt spid="512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5123">
                                            <p:txEl>
                                              <p:pRg st="2" end="2"/>
                                            </p:txEl>
                                          </p:spTgt>
                                        </p:tgtEl>
                                        <p:attrNameLst>
                                          <p:attrName>style.visibility</p:attrName>
                                        </p:attrNameLst>
                                      </p:cBhvr>
                                      <p:to>
                                        <p:strVal val="visible"/>
                                      </p:to>
                                    </p:set>
                                    <p:animEffect transition="in" filter="wheel(1)">
                                      <p:cBhvr>
                                        <p:cTn id="22" dur="2000"/>
                                        <p:tgtEl>
                                          <p:spTgt spid="512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5123">
                                            <p:txEl>
                                              <p:pRg st="3" end="3"/>
                                            </p:txEl>
                                          </p:spTgt>
                                        </p:tgtEl>
                                        <p:attrNameLst>
                                          <p:attrName>style.visibility</p:attrName>
                                        </p:attrNameLst>
                                      </p:cBhvr>
                                      <p:to>
                                        <p:strVal val="visible"/>
                                      </p:to>
                                    </p:set>
                                    <p:animEffect transition="in" filter="wheel(1)">
                                      <p:cBhvr>
                                        <p:cTn id="27" dur="2000"/>
                                        <p:tgtEl>
                                          <p:spTgt spid="512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5123">
                                            <p:txEl>
                                              <p:pRg st="4" end="4"/>
                                            </p:txEl>
                                          </p:spTgt>
                                        </p:tgtEl>
                                        <p:attrNameLst>
                                          <p:attrName>style.visibility</p:attrName>
                                        </p:attrNameLst>
                                      </p:cBhvr>
                                      <p:to>
                                        <p:strVal val="visible"/>
                                      </p:to>
                                    </p:set>
                                    <p:animEffect transition="in" filter="wheel(1)">
                                      <p:cBhvr>
                                        <p:cTn id="32" dur="20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عنصر نائب للمحتوى 2"/>
          <p:cNvSpPr>
            <a:spLocks noGrp="1"/>
          </p:cNvSpPr>
          <p:nvPr>
            <p:ph idx="1"/>
          </p:nvPr>
        </p:nvSpPr>
        <p:spPr>
          <a:xfrm>
            <a:off x="457200" y="428625"/>
            <a:ext cx="8229600" cy="5697538"/>
          </a:xfrm>
        </p:spPr>
        <p:txBody>
          <a:bodyPr/>
          <a:lstStyle/>
          <a:p>
            <a:r>
              <a:rPr lang="ar-SY" altLang="ar-SA" sz="1800" b="1" dirty="0" smtClean="0">
                <a:solidFill>
                  <a:srgbClr val="FF0000"/>
                </a:solidFill>
              </a:rPr>
              <a:t>أولاً- الوعي الأخلاقيّ:</a:t>
            </a:r>
            <a:endParaRPr lang="en-US" altLang="ar-SA" sz="1800" dirty="0" smtClean="0">
              <a:solidFill>
                <a:srgbClr val="FF0000"/>
              </a:solidFill>
            </a:endParaRPr>
          </a:p>
          <a:p>
            <a:r>
              <a:rPr lang="ar-SY" altLang="ar-SA" sz="1800" dirty="0" smtClean="0"/>
              <a:t>   </a:t>
            </a:r>
            <a:r>
              <a:rPr lang="ar-SY" altLang="ar-SA" sz="1800" dirty="0" smtClean="0">
                <a:solidFill>
                  <a:srgbClr val="002060"/>
                </a:solidFill>
              </a:rPr>
              <a:t>ينطوي الوعي في أصله على </a:t>
            </a:r>
            <a:r>
              <a:rPr lang="ar-SY" altLang="ar-SA" sz="1800" b="1" dirty="0" smtClean="0">
                <a:solidFill>
                  <a:srgbClr val="002060"/>
                </a:solidFill>
              </a:rPr>
              <a:t>المعرفة والإدراك</a:t>
            </a:r>
            <a:r>
              <a:rPr lang="ar-SY" altLang="ar-SA" sz="1800" dirty="0" smtClean="0">
                <a:solidFill>
                  <a:srgbClr val="002060"/>
                </a:solidFill>
              </a:rPr>
              <a:t>، وعلى تمثّل هذه المعرفة في </a:t>
            </a:r>
            <a:r>
              <a:rPr lang="ar-SY" altLang="ar-SA" sz="1800" b="1" dirty="0" smtClean="0">
                <a:solidFill>
                  <a:srgbClr val="002060"/>
                </a:solidFill>
              </a:rPr>
              <a:t>السلوك</a:t>
            </a:r>
            <a:r>
              <a:rPr lang="ar-SY" altLang="ar-SA" sz="1800" dirty="0" smtClean="0">
                <a:solidFill>
                  <a:srgbClr val="002060"/>
                </a:solidFill>
              </a:rPr>
              <a:t> </a:t>
            </a:r>
            <a:r>
              <a:rPr lang="ar-SY" altLang="ar-SA" sz="1800" b="1" dirty="0" smtClean="0">
                <a:solidFill>
                  <a:srgbClr val="002060"/>
                </a:solidFill>
              </a:rPr>
              <a:t>الإنسانيّ</a:t>
            </a:r>
            <a:r>
              <a:rPr lang="ar-SY" altLang="ar-SA" sz="1800" dirty="0" smtClean="0">
                <a:solidFill>
                  <a:srgbClr val="002060"/>
                </a:solidFill>
              </a:rPr>
              <a:t> المباشر؛ لذلك يُوصفُ الوعي بأنّه </a:t>
            </a:r>
            <a:r>
              <a:rPr lang="ar-SY" altLang="ar-SA" sz="1800" b="1" dirty="0" smtClean="0">
                <a:solidFill>
                  <a:srgbClr val="002060"/>
                </a:solidFill>
              </a:rPr>
              <a:t>إعادة إنتاج التجربة الإنسانيّة</a:t>
            </a:r>
            <a:r>
              <a:rPr lang="ar-SY" altLang="ar-SA" sz="1800" dirty="0" smtClean="0">
                <a:solidFill>
                  <a:srgbClr val="002060"/>
                </a:solidFill>
              </a:rPr>
              <a:t> العفويّة والمباشرة بعدما يكون الإنسانُ قد أدرك طبيعتها وشروطها وارتباطها بطبيعته البشرية.</a:t>
            </a:r>
            <a:endParaRPr lang="en-US" altLang="ar-SA" sz="1800" dirty="0" smtClean="0">
              <a:solidFill>
                <a:srgbClr val="002060"/>
              </a:solidFill>
            </a:endParaRPr>
          </a:p>
          <a:p>
            <a:r>
              <a:rPr lang="ar-SY" altLang="ar-SA" sz="1800" dirty="0" smtClean="0">
                <a:solidFill>
                  <a:srgbClr val="002060"/>
                </a:solidFill>
              </a:rPr>
              <a:t>وُجِدَت الأخلاق في حياة الإنسان منذ القدم، وكان وجودُها </a:t>
            </a:r>
            <a:r>
              <a:rPr lang="ar-SY" altLang="ar-SA" sz="1800" b="1" dirty="0" smtClean="0">
                <a:solidFill>
                  <a:srgbClr val="002060"/>
                </a:solidFill>
              </a:rPr>
              <a:t>سابقاً</a:t>
            </a:r>
            <a:r>
              <a:rPr lang="ar-SY" altLang="ar-SA" sz="1800" dirty="0" smtClean="0">
                <a:solidFill>
                  <a:srgbClr val="002060"/>
                </a:solidFill>
              </a:rPr>
              <a:t> على كلِّ الدراسات والمباحث التي انشغلت بدراسة الشعور الأخلاقيِّ وقيمه ومستوياته، ثمّ نشأ الوعي الأخلاقيُّ في </a:t>
            </a:r>
            <a:r>
              <a:rPr lang="ar-SY" altLang="ar-SA" sz="1800" b="1" dirty="0" smtClean="0">
                <a:solidFill>
                  <a:srgbClr val="002060"/>
                </a:solidFill>
              </a:rPr>
              <a:t>مرحلة متقدّمةٍ</a:t>
            </a:r>
            <a:r>
              <a:rPr lang="ar-SY" altLang="ar-SA" sz="1800" dirty="0" smtClean="0">
                <a:solidFill>
                  <a:srgbClr val="002060"/>
                </a:solidFill>
              </a:rPr>
              <a:t> من التطوّر العقليّ للنوع الإنسانيّ، ليكشف عن القيم المثاليّة الموجّهة للسلوك، وعن القواعد والقوانين التي تفسّره وتُلزم الإنسان به.</a:t>
            </a:r>
            <a:endParaRPr lang="en-US" altLang="ar-SA" sz="1800" dirty="0" smtClean="0">
              <a:solidFill>
                <a:srgbClr val="002060"/>
              </a:solidFill>
            </a:endParaRPr>
          </a:p>
          <a:p>
            <a:r>
              <a:rPr lang="ar-SY" altLang="ar-SA" sz="1800" dirty="0" smtClean="0">
                <a:solidFill>
                  <a:srgbClr val="002060"/>
                </a:solidFill>
              </a:rPr>
              <a:t>ولقد وضع الفلاسفة نظريّات متعدّدة حاولوا بوساطتها الكشفَ عن طبيعة هذا الوعي وسماته، وسنعرض فيما يأتي أهمَّ آراء هؤلاء الفلاسفة:</a:t>
            </a:r>
          </a:p>
          <a:p>
            <a:r>
              <a:rPr lang="ar-SY" altLang="ar-SA" sz="1800" b="1" dirty="0" smtClean="0">
                <a:solidFill>
                  <a:srgbClr val="FF0000"/>
                </a:solidFill>
              </a:rPr>
              <a:t>روسو: </a:t>
            </a:r>
            <a:r>
              <a:rPr lang="ar-SY" altLang="ar-SA" sz="1800" b="1" dirty="0" smtClean="0">
                <a:solidFill>
                  <a:srgbClr val="7030A0"/>
                </a:solidFill>
              </a:rPr>
              <a:t>يرى روسو أن وعينا الأخلاقيّ صادرٌ عن نداء داخليٍّ فينا يُمكّننا من التّمييز بين الخير والشرّ، ويتأسّس هذا النداء الداخليُّ على مبدأ فطريٍّ يمنح الإنسان القدرة على إدراك العدالة والفضيلة، وعلى إطلاق الحكم الصحيح والعادل، مهمَا اختلفت الظروف وتبدّلت الأحوال.</a:t>
            </a:r>
            <a:endParaRPr lang="en-US" altLang="ar-SA" sz="1800" b="1" dirty="0" smtClean="0">
              <a:solidFill>
                <a:srgbClr val="7030A0"/>
              </a:solidFill>
            </a:endParaRPr>
          </a:p>
          <a:p>
            <a:r>
              <a:rPr lang="ar-SY" altLang="ar-SA" sz="1800" b="1" dirty="0" smtClean="0">
                <a:solidFill>
                  <a:srgbClr val="7030A0"/>
                </a:solidFill>
              </a:rPr>
              <a:t>وبما أنّ الوعي الأخلاقيّ صادر عن مبدأ فطريّ، فقد رأى روسو أنّ الوعي الأخلاقيّ ليس صفةً يتّصف بها فردٌ دون آخر، ولا خاصيّة تميّز فئةً عن غيرها من الفئات، بل هو صوت الضمير الذي يمتلكه كلُّ الناس بغضّ النظر عن انتماءاتهم ومستويات إدراكهم؛ لذلك فإنّ ما يدفع الناس إلى محبّة الخير وفعله، هو إدراكهم الفطريُّ والمباشر له.</a:t>
            </a:r>
            <a:endParaRPr lang="en-US" altLang="ar-SA" sz="1800" b="1" dirty="0" smtClean="0">
              <a:solidFill>
                <a:srgbClr val="7030A0"/>
              </a:solidFill>
            </a:endParaRPr>
          </a:p>
          <a:p>
            <a:endParaRPr lang="ar-SY" altLang="ar-SA" sz="1800" dirty="0" smtClean="0">
              <a:solidFill>
                <a:srgbClr val="002060"/>
              </a:solidFill>
            </a:endParaRPr>
          </a:p>
        </p:txBody>
      </p:sp>
      <p:sp>
        <p:nvSpPr>
          <p:cNvPr id="3" name="عنصر نائب للتاريخ 2"/>
          <p:cNvSpPr>
            <a:spLocks noGrp="1"/>
          </p:cNvSpPr>
          <p:nvPr>
            <p:ph type="dt" sz="quarter" idx="10"/>
          </p:nvPr>
        </p:nvSpPr>
        <p:spPr/>
        <p:txBody>
          <a:bodyPr/>
          <a:lstStyle/>
          <a:p>
            <a:pPr>
              <a:defRPr/>
            </a:pPr>
            <a:fld id="{3AD24888-92D9-4229-9970-F41DE4979651}"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33797"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5F31D7CD-DE97-4939-8A46-63C540000802}" type="slidenum">
              <a:rPr lang="ar-SY" altLang="ar-SA" sz="1200" smtClean="0">
                <a:solidFill>
                  <a:srgbClr val="898989"/>
                </a:solidFill>
              </a:rPr>
              <a:pPr algn="l">
                <a:spcBef>
                  <a:spcPct val="0"/>
                </a:spcBef>
                <a:buFontTx/>
                <a:buNone/>
              </a:pPr>
              <a:t>30</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3794">
                                            <p:txEl>
                                              <p:pRg st="0" end="0"/>
                                            </p:txEl>
                                          </p:spTgt>
                                        </p:tgtEl>
                                        <p:attrNameLst>
                                          <p:attrName>style.visibility</p:attrName>
                                        </p:attrNameLst>
                                      </p:cBhvr>
                                      <p:to>
                                        <p:strVal val="visible"/>
                                      </p:to>
                                    </p:set>
                                    <p:animEffect transition="in" filter="wheel(1)">
                                      <p:cBhvr>
                                        <p:cTn id="7" dur="2000"/>
                                        <p:tgtEl>
                                          <p:spTgt spid="3379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3794">
                                            <p:txEl>
                                              <p:pRg st="1" end="1"/>
                                            </p:txEl>
                                          </p:spTgt>
                                        </p:tgtEl>
                                        <p:attrNameLst>
                                          <p:attrName>style.visibility</p:attrName>
                                        </p:attrNameLst>
                                      </p:cBhvr>
                                      <p:to>
                                        <p:strVal val="visible"/>
                                      </p:to>
                                    </p:set>
                                    <p:animEffect transition="in" filter="wheel(1)">
                                      <p:cBhvr>
                                        <p:cTn id="12" dur="2000"/>
                                        <p:tgtEl>
                                          <p:spTgt spid="3379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3794">
                                            <p:txEl>
                                              <p:pRg st="2" end="2"/>
                                            </p:txEl>
                                          </p:spTgt>
                                        </p:tgtEl>
                                        <p:attrNameLst>
                                          <p:attrName>style.visibility</p:attrName>
                                        </p:attrNameLst>
                                      </p:cBhvr>
                                      <p:to>
                                        <p:strVal val="visible"/>
                                      </p:to>
                                    </p:set>
                                    <p:animEffect transition="in" filter="wheel(1)">
                                      <p:cBhvr>
                                        <p:cTn id="17" dur="2000"/>
                                        <p:tgtEl>
                                          <p:spTgt spid="3379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3794">
                                            <p:txEl>
                                              <p:pRg st="3" end="3"/>
                                            </p:txEl>
                                          </p:spTgt>
                                        </p:tgtEl>
                                        <p:attrNameLst>
                                          <p:attrName>style.visibility</p:attrName>
                                        </p:attrNameLst>
                                      </p:cBhvr>
                                      <p:to>
                                        <p:strVal val="visible"/>
                                      </p:to>
                                    </p:set>
                                    <p:animEffect transition="in" filter="wheel(1)">
                                      <p:cBhvr>
                                        <p:cTn id="22" dur="2000"/>
                                        <p:tgtEl>
                                          <p:spTgt spid="3379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3794">
                                            <p:txEl>
                                              <p:pRg st="4" end="4"/>
                                            </p:txEl>
                                          </p:spTgt>
                                        </p:tgtEl>
                                        <p:attrNameLst>
                                          <p:attrName>style.visibility</p:attrName>
                                        </p:attrNameLst>
                                      </p:cBhvr>
                                      <p:to>
                                        <p:strVal val="visible"/>
                                      </p:to>
                                    </p:set>
                                    <p:animEffect transition="in" filter="wheel(1)">
                                      <p:cBhvr>
                                        <p:cTn id="27" dur="2000"/>
                                        <p:tgtEl>
                                          <p:spTgt spid="3379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3794">
                                            <p:txEl>
                                              <p:pRg st="5" end="5"/>
                                            </p:txEl>
                                          </p:spTgt>
                                        </p:tgtEl>
                                        <p:attrNameLst>
                                          <p:attrName>style.visibility</p:attrName>
                                        </p:attrNameLst>
                                      </p:cBhvr>
                                      <p:to>
                                        <p:strVal val="visible"/>
                                      </p:to>
                                    </p:set>
                                    <p:animEffect transition="in" filter="wheel(1)">
                                      <p:cBhvr>
                                        <p:cTn id="32" dur="2000"/>
                                        <p:tgtEl>
                                          <p:spTgt spid="3379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عنصر نائب للمحتوى 2"/>
          <p:cNvSpPr>
            <a:spLocks noGrp="1"/>
          </p:cNvSpPr>
          <p:nvPr>
            <p:ph idx="1"/>
          </p:nvPr>
        </p:nvSpPr>
        <p:spPr>
          <a:xfrm>
            <a:off x="457200" y="285750"/>
            <a:ext cx="8229600" cy="5840413"/>
          </a:xfrm>
        </p:spPr>
        <p:txBody>
          <a:bodyPr/>
          <a:lstStyle/>
          <a:p>
            <a:r>
              <a:rPr lang="ar-SY" altLang="ar-SA" sz="2400" b="1" dirty="0" err="1" smtClean="0">
                <a:solidFill>
                  <a:srgbClr val="FF0000"/>
                </a:solidFill>
              </a:rPr>
              <a:t>كانط:</a:t>
            </a:r>
            <a:r>
              <a:rPr lang="ar-SY" altLang="ar-SA" sz="1800" b="1" dirty="0" err="1" smtClean="0">
                <a:solidFill>
                  <a:srgbClr val="7030A0"/>
                </a:solidFill>
              </a:rPr>
              <a:t>ذهب</a:t>
            </a:r>
            <a:r>
              <a:rPr lang="ar-SY" altLang="ar-SA" sz="1800" b="1" dirty="0" smtClean="0">
                <a:solidFill>
                  <a:srgbClr val="7030A0"/>
                </a:solidFill>
              </a:rPr>
              <a:t> كانط إلى أنّه يجب تأسيس مبادئنا الأخلاقيّة على العقل وحده، وليس على التجربة أو العاطفة، لأنّ العقل هو المصدر الوحيد لفكرة الواجب التي تُحتّم على الإنسان الالتزام بالسلوك الأخلاقيّ تجاه غيره.</a:t>
            </a:r>
            <a:endParaRPr lang="en-US" altLang="ar-SA" sz="1800" b="1" dirty="0" smtClean="0">
              <a:solidFill>
                <a:srgbClr val="7030A0"/>
              </a:solidFill>
            </a:endParaRPr>
          </a:p>
          <a:p>
            <a:r>
              <a:rPr lang="ar-SY" altLang="ar-SA" sz="1800" b="1" dirty="0" smtClean="0">
                <a:solidFill>
                  <a:srgbClr val="7030A0"/>
                </a:solidFill>
              </a:rPr>
              <a:t>لذلك عمد كانط إلى صياغة قواعده الأخلاقيّة على صورة أوامر ونواه كليّة وضروريّة وثابتة، ومُستمَدة من العقل نفسه؛ إذ ليس ثمةَ مبررٌ للالتزام بالواجب الأخلاقيِّ إلا فكرة الواجب نفسها، لذلك يجبُ على الإنسان، بحسب كانط، أنْ يفعل الواجب لأنّه واجب، بغض النظر عن ضرره أو نفعه. ويظهر ذلك في قاعدته الشهيرة التي تقول: « </a:t>
            </a:r>
            <a:r>
              <a:rPr lang="ar-SA" altLang="ar-SA" sz="1800" b="1" dirty="0" smtClean="0">
                <a:solidFill>
                  <a:srgbClr val="7030A0"/>
                </a:solidFill>
              </a:rPr>
              <a:t>تصرّف دائماً بالشكلّ الذي يجعلك تعامل الإنسانيّة في شخصك، كما تعاملها عند كلِّ الناس دائماً كغاية لا كمجرّد وسيلة</a:t>
            </a:r>
            <a:r>
              <a:rPr lang="ar-SY" altLang="ar-SA" sz="1800" b="1" dirty="0" smtClean="0">
                <a:solidFill>
                  <a:srgbClr val="7030A0"/>
                </a:solidFill>
              </a:rPr>
              <a:t>».</a:t>
            </a:r>
            <a:endParaRPr lang="en-US" altLang="ar-SA" sz="1800" b="1" dirty="0" smtClean="0">
              <a:solidFill>
                <a:srgbClr val="7030A0"/>
              </a:solidFill>
            </a:endParaRPr>
          </a:p>
          <a:p>
            <a:r>
              <a:rPr lang="ar-SY" altLang="ar-SA" sz="1800" b="1" dirty="0" smtClean="0">
                <a:solidFill>
                  <a:srgbClr val="7030A0"/>
                </a:solidFill>
              </a:rPr>
              <a:t>رفَضَ كانط أخلاق التجربة لأنّها ترتبط بالواقع وبما هو كائن، ومن ثمَّ فهي متغيّرةٌ ونسبيّةٌ، أمّا أخلاقُ العقل فترتبط بما يجب أن يكونَ، لذلك فإنّها تكتسب صفة </a:t>
            </a:r>
            <a:r>
              <a:rPr lang="ar-SY" altLang="ar-SA" sz="1800" b="1" dirty="0" err="1" smtClean="0">
                <a:solidFill>
                  <a:srgbClr val="7030A0"/>
                </a:solidFill>
              </a:rPr>
              <a:t>الإطلاقيّة</a:t>
            </a:r>
            <a:r>
              <a:rPr lang="ar-SY" altLang="ar-SA" sz="1800" b="1" dirty="0" smtClean="0">
                <a:solidFill>
                  <a:srgbClr val="7030A0"/>
                </a:solidFill>
              </a:rPr>
              <a:t>، وهذا ما جعل كانط يقرّر أنّ العقلَ هو منبع الأخلاق، لأنّه ذو قانون كلّيٍّ وكونيٍّ، ولأنّ أوامره مطلقةٌ وملزِمةٌ لجميع الناس.</a:t>
            </a:r>
          </a:p>
          <a:p>
            <a:r>
              <a:rPr lang="ar-SY" altLang="ar-SA" sz="1800" b="1" dirty="0" smtClean="0">
                <a:solidFill>
                  <a:srgbClr val="FF0000"/>
                </a:solidFill>
              </a:rPr>
              <a:t>دوركهايم:  </a:t>
            </a:r>
            <a:r>
              <a:rPr lang="ar-SY" altLang="ar-SA" sz="1800" dirty="0" smtClean="0">
                <a:solidFill>
                  <a:srgbClr val="0070C0"/>
                </a:solidFill>
              </a:rPr>
              <a:t>يختلف دوركهايم عن كلّ من كانط و روسو بردِّه الوعي الأخلاقيَّ إلى </a:t>
            </a:r>
            <a:r>
              <a:rPr lang="ar-SY" altLang="ar-SA" sz="1800" b="1" dirty="0" smtClean="0">
                <a:solidFill>
                  <a:srgbClr val="0070C0"/>
                </a:solidFill>
              </a:rPr>
              <a:t>الممارسة الاجتماعيّة</a:t>
            </a:r>
            <a:r>
              <a:rPr lang="ar-SY" altLang="ar-SA" sz="1800" dirty="0" smtClean="0">
                <a:solidFill>
                  <a:srgbClr val="0070C0"/>
                </a:solidFill>
              </a:rPr>
              <a:t>، والواجب الأخلاقيُّ عنده مُستمدٌّ من </a:t>
            </a:r>
            <a:r>
              <a:rPr lang="ar-SY" altLang="ar-SA" sz="1800" b="1" dirty="0" smtClean="0">
                <a:solidFill>
                  <a:srgbClr val="0070C0"/>
                </a:solidFill>
              </a:rPr>
              <a:t>سلطة المجتمع وإكراه القوانين والمؤسسات</a:t>
            </a:r>
            <a:r>
              <a:rPr lang="ar-SY" altLang="ar-SA" sz="1800" dirty="0" smtClean="0">
                <a:solidFill>
                  <a:srgbClr val="0070C0"/>
                </a:solidFill>
              </a:rPr>
              <a:t> </a:t>
            </a:r>
            <a:r>
              <a:rPr lang="ar-SY" altLang="ar-SA" sz="1800" b="1" dirty="0" smtClean="0">
                <a:solidFill>
                  <a:srgbClr val="0070C0"/>
                </a:solidFill>
              </a:rPr>
              <a:t>المجتمعيّة</a:t>
            </a:r>
            <a:r>
              <a:rPr lang="ar-SY" altLang="ar-SA" sz="1800" dirty="0" smtClean="0">
                <a:solidFill>
                  <a:srgbClr val="0070C0"/>
                </a:solidFill>
              </a:rPr>
              <a:t>. لكنّه يعتقد أنّ قيام الإنسان بالواجب ليس بسبب خضوعه للسلطة الاجتماعيّة فحسب، بل ينطوي أيضاً على </a:t>
            </a:r>
            <a:r>
              <a:rPr lang="ar-SY" altLang="ar-SA" sz="1800" b="1" dirty="0" smtClean="0">
                <a:solidFill>
                  <a:srgbClr val="0070C0"/>
                </a:solidFill>
              </a:rPr>
              <a:t>تحقيق رغبة الفرد ذاته</a:t>
            </a:r>
            <a:r>
              <a:rPr lang="ar-SY" altLang="ar-SA" sz="1800" dirty="0" smtClean="0">
                <a:solidFill>
                  <a:srgbClr val="0070C0"/>
                </a:solidFill>
              </a:rPr>
              <a:t>.</a:t>
            </a:r>
            <a:endParaRPr lang="en-US" altLang="ar-SA" sz="1800" dirty="0" smtClean="0">
              <a:solidFill>
                <a:srgbClr val="0070C0"/>
              </a:solidFill>
            </a:endParaRPr>
          </a:p>
          <a:p>
            <a:r>
              <a:rPr lang="ar-SY" altLang="ar-SA" sz="1800" dirty="0" smtClean="0">
                <a:solidFill>
                  <a:srgbClr val="0070C0"/>
                </a:solidFill>
              </a:rPr>
              <a:t>إذن يتكوّن الواجب عند دوركهايم من عنصرين اثنين، هما: </a:t>
            </a:r>
            <a:r>
              <a:rPr lang="ar-SY" altLang="ar-SA" sz="1800" b="1" dirty="0" smtClean="0">
                <a:solidFill>
                  <a:srgbClr val="0070C0"/>
                </a:solidFill>
              </a:rPr>
              <a:t>الإلزام والرغبة</a:t>
            </a:r>
            <a:r>
              <a:rPr lang="ar-SY" altLang="ar-SA" sz="1800" dirty="0" smtClean="0">
                <a:solidFill>
                  <a:srgbClr val="0070C0"/>
                </a:solidFill>
              </a:rPr>
              <a:t>، ويستمدُّ الإلزام سلطته من </a:t>
            </a:r>
            <a:r>
              <a:rPr lang="ar-SY" altLang="ar-SA" sz="1800" b="1" dirty="0" smtClean="0">
                <a:solidFill>
                  <a:srgbClr val="0070C0"/>
                </a:solidFill>
              </a:rPr>
              <a:t>الضمير الجمعيّ المتعالي علينا كأفراد</a:t>
            </a:r>
            <a:r>
              <a:rPr lang="ar-SY" altLang="ar-SA" sz="1800" dirty="0" smtClean="0">
                <a:solidFill>
                  <a:srgbClr val="0070C0"/>
                </a:solidFill>
              </a:rPr>
              <a:t>، أمّا الرغبة فهي </a:t>
            </a:r>
            <a:r>
              <a:rPr lang="ar-SY" altLang="ar-SA" sz="1800" b="1" dirty="0" smtClean="0">
                <a:solidFill>
                  <a:srgbClr val="0070C0"/>
                </a:solidFill>
              </a:rPr>
              <a:t>ميل ونزوع</a:t>
            </a:r>
            <a:r>
              <a:rPr lang="ar-SY" altLang="ar-SA" sz="1800" dirty="0" smtClean="0">
                <a:solidFill>
                  <a:srgbClr val="0070C0"/>
                </a:solidFill>
              </a:rPr>
              <a:t> يدفع الإنسان إلى القيام بالواجب، ولذلك يصف دوركهايم الواجب بأنّه: «</a:t>
            </a:r>
            <a:r>
              <a:rPr lang="ar-SY" altLang="ar-SA" sz="1800" b="1" dirty="0" smtClean="0">
                <a:solidFill>
                  <a:srgbClr val="0070C0"/>
                </a:solidFill>
              </a:rPr>
              <a:t>إلزام مرغوب فيه</a:t>
            </a:r>
            <a:r>
              <a:rPr lang="ar-SY" altLang="ar-SA" sz="1800" dirty="0" smtClean="0">
                <a:solidFill>
                  <a:srgbClr val="0070C0"/>
                </a:solidFill>
              </a:rPr>
              <a:t>».</a:t>
            </a:r>
            <a:endParaRPr lang="en-US" altLang="ar-SA" sz="1800" dirty="0" smtClean="0">
              <a:solidFill>
                <a:srgbClr val="0070C0"/>
              </a:solidFill>
            </a:endParaRPr>
          </a:p>
          <a:p>
            <a:r>
              <a:rPr lang="ar-SY" altLang="ar-SA" sz="1800" dirty="0" smtClean="0">
                <a:solidFill>
                  <a:srgbClr val="0070C0"/>
                </a:solidFill>
              </a:rPr>
              <a:t>يتبيّن لنا بعد عرض آراء الفلاسفة السابقين أنّه سواء أكان مصدر الوعي الأخلاقيّ هو العقل أو الضمير أو المجتمع، فإنّ أهميّته تبقى واحدة من حيث إنّه </a:t>
            </a:r>
            <a:r>
              <a:rPr lang="ar-SY" altLang="ar-SA" sz="1800" b="1" dirty="0" smtClean="0">
                <a:solidFill>
                  <a:srgbClr val="0070C0"/>
                </a:solidFill>
              </a:rPr>
              <a:t>عنصر ضروريّ لتوافق</a:t>
            </a:r>
            <a:r>
              <a:rPr lang="ar-SY" altLang="ar-SA" sz="1800" dirty="0" smtClean="0">
                <a:solidFill>
                  <a:srgbClr val="0070C0"/>
                </a:solidFill>
              </a:rPr>
              <a:t> </a:t>
            </a:r>
            <a:r>
              <a:rPr lang="ar-SY" altLang="ar-SA" sz="1800" b="1" dirty="0" smtClean="0">
                <a:solidFill>
                  <a:srgbClr val="0070C0"/>
                </a:solidFill>
              </a:rPr>
              <a:t>الإنسان مع ذاته أوّلاً، والمجتمع ثانياً</a:t>
            </a:r>
            <a:endParaRPr lang="en-US" altLang="ar-SA" sz="1800" dirty="0" smtClean="0">
              <a:solidFill>
                <a:srgbClr val="0070C0"/>
              </a:solidFill>
            </a:endParaRPr>
          </a:p>
          <a:p>
            <a:endParaRPr lang="en-US" altLang="ar-SA" sz="1800" b="1" dirty="0" smtClean="0">
              <a:solidFill>
                <a:srgbClr val="7030A0"/>
              </a:solidFill>
            </a:endParaRPr>
          </a:p>
          <a:p>
            <a:endParaRPr lang="ar-SY" altLang="ar-SA" sz="1800" dirty="0" smtClean="0"/>
          </a:p>
        </p:txBody>
      </p:sp>
      <p:sp>
        <p:nvSpPr>
          <p:cNvPr id="3" name="عنصر نائب للتاريخ 2"/>
          <p:cNvSpPr>
            <a:spLocks noGrp="1"/>
          </p:cNvSpPr>
          <p:nvPr>
            <p:ph type="dt" sz="quarter" idx="10"/>
          </p:nvPr>
        </p:nvSpPr>
        <p:spPr/>
        <p:txBody>
          <a:bodyPr/>
          <a:lstStyle/>
          <a:p>
            <a:pPr>
              <a:defRPr/>
            </a:pPr>
            <a:fld id="{9C8E6362-678E-43F7-8AEF-727CD19A924B}"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34821"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9CBCAC15-5817-4214-B39A-582DC2D05EB6}" type="slidenum">
              <a:rPr lang="ar-SY" altLang="ar-SA" sz="1200" smtClean="0">
                <a:solidFill>
                  <a:srgbClr val="898989"/>
                </a:solidFill>
              </a:rPr>
              <a:pPr algn="l">
                <a:spcBef>
                  <a:spcPct val="0"/>
                </a:spcBef>
                <a:buFontTx/>
                <a:buNone/>
              </a:pPr>
              <a:t>31</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Effect transition="in" filter="wheel(1)">
                                      <p:cBhvr>
                                        <p:cTn id="7" dur="2000"/>
                                        <p:tgtEl>
                                          <p:spTgt spid="348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4818">
                                            <p:txEl>
                                              <p:pRg st="1" end="1"/>
                                            </p:txEl>
                                          </p:spTgt>
                                        </p:tgtEl>
                                        <p:attrNameLst>
                                          <p:attrName>style.visibility</p:attrName>
                                        </p:attrNameLst>
                                      </p:cBhvr>
                                      <p:to>
                                        <p:strVal val="visible"/>
                                      </p:to>
                                    </p:set>
                                    <p:animEffect transition="in" filter="wheel(1)">
                                      <p:cBhvr>
                                        <p:cTn id="12" dur="2000"/>
                                        <p:tgtEl>
                                          <p:spTgt spid="348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4818">
                                            <p:txEl>
                                              <p:pRg st="2" end="2"/>
                                            </p:txEl>
                                          </p:spTgt>
                                        </p:tgtEl>
                                        <p:attrNameLst>
                                          <p:attrName>style.visibility</p:attrName>
                                        </p:attrNameLst>
                                      </p:cBhvr>
                                      <p:to>
                                        <p:strVal val="visible"/>
                                      </p:to>
                                    </p:set>
                                    <p:animEffect transition="in" filter="wheel(1)">
                                      <p:cBhvr>
                                        <p:cTn id="17" dur="2000"/>
                                        <p:tgtEl>
                                          <p:spTgt spid="348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4818">
                                            <p:txEl>
                                              <p:pRg st="3" end="3"/>
                                            </p:txEl>
                                          </p:spTgt>
                                        </p:tgtEl>
                                        <p:attrNameLst>
                                          <p:attrName>style.visibility</p:attrName>
                                        </p:attrNameLst>
                                      </p:cBhvr>
                                      <p:to>
                                        <p:strVal val="visible"/>
                                      </p:to>
                                    </p:set>
                                    <p:animEffect transition="in" filter="wheel(1)">
                                      <p:cBhvr>
                                        <p:cTn id="22" dur="2000"/>
                                        <p:tgtEl>
                                          <p:spTgt spid="3481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4818">
                                            <p:txEl>
                                              <p:pRg st="4" end="4"/>
                                            </p:txEl>
                                          </p:spTgt>
                                        </p:tgtEl>
                                        <p:attrNameLst>
                                          <p:attrName>style.visibility</p:attrName>
                                        </p:attrNameLst>
                                      </p:cBhvr>
                                      <p:to>
                                        <p:strVal val="visible"/>
                                      </p:to>
                                    </p:set>
                                    <p:animEffect transition="in" filter="wheel(1)">
                                      <p:cBhvr>
                                        <p:cTn id="27" dur="2000"/>
                                        <p:tgtEl>
                                          <p:spTgt spid="3481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4818">
                                            <p:txEl>
                                              <p:pRg st="5" end="5"/>
                                            </p:txEl>
                                          </p:spTgt>
                                        </p:tgtEl>
                                        <p:attrNameLst>
                                          <p:attrName>style.visibility</p:attrName>
                                        </p:attrNameLst>
                                      </p:cBhvr>
                                      <p:to>
                                        <p:strVal val="visible"/>
                                      </p:to>
                                    </p:set>
                                    <p:animEffect transition="in" filter="wheel(1)">
                                      <p:cBhvr>
                                        <p:cTn id="32" dur="2000"/>
                                        <p:tgtEl>
                                          <p:spTgt spid="3481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عنصر نائب للمحتوى 2"/>
          <p:cNvSpPr>
            <a:spLocks noGrp="1"/>
          </p:cNvSpPr>
          <p:nvPr>
            <p:ph idx="1"/>
          </p:nvPr>
        </p:nvSpPr>
        <p:spPr>
          <a:xfrm>
            <a:off x="457200" y="285750"/>
            <a:ext cx="8229600" cy="5840413"/>
          </a:xfrm>
        </p:spPr>
        <p:txBody>
          <a:bodyPr/>
          <a:lstStyle/>
          <a:p>
            <a:pPr>
              <a:defRPr/>
            </a:pPr>
            <a:r>
              <a:rPr lang="ar-SY" sz="2400" b="1" dirty="0" smtClean="0">
                <a:solidFill>
                  <a:srgbClr val="FF0000"/>
                </a:solidFill>
              </a:rPr>
              <a:t>ثانياً :الوعي الجماليّ:</a:t>
            </a:r>
            <a:endParaRPr lang="en-US" sz="2400" dirty="0" smtClean="0">
              <a:solidFill>
                <a:srgbClr val="FF0000"/>
              </a:solidFill>
              <a:cs typeface="Arial" pitchFamily="34" charset="0"/>
            </a:endParaRPr>
          </a:p>
          <a:p>
            <a:pPr>
              <a:defRPr/>
            </a:pPr>
            <a:r>
              <a:rPr lang="ar-SY" sz="1800" dirty="0" smtClean="0">
                <a:solidFill>
                  <a:srgbClr val="7030A0"/>
                </a:solidFill>
              </a:rPr>
              <a:t>الوعي الجماليّ فاعليّة إنسانيّة </a:t>
            </a:r>
            <a:r>
              <a:rPr lang="ar-SY" sz="1800" b="1" dirty="0" smtClean="0">
                <a:solidFill>
                  <a:srgbClr val="7030A0"/>
                </a:solidFill>
              </a:rPr>
              <a:t>متأخرة</a:t>
            </a:r>
            <a:r>
              <a:rPr lang="ar-SY" sz="1800" dirty="0" smtClean="0">
                <a:solidFill>
                  <a:srgbClr val="7030A0"/>
                </a:solidFill>
              </a:rPr>
              <a:t> عن الإحساس الجماليّ؛ وذلك بسبب </a:t>
            </a:r>
            <a:r>
              <a:rPr lang="ar-SY" sz="1800" b="1" dirty="0" smtClean="0">
                <a:solidFill>
                  <a:srgbClr val="7030A0"/>
                </a:solidFill>
              </a:rPr>
              <a:t>تأخّر</a:t>
            </a:r>
            <a:r>
              <a:rPr lang="ar-SY" sz="1800" dirty="0" smtClean="0">
                <a:solidFill>
                  <a:srgbClr val="7030A0"/>
                </a:solidFill>
              </a:rPr>
              <a:t> </a:t>
            </a:r>
            <a:r>
              <a:rPr lang="ar-SY" sz="1800" b="1" dirty="0" smtClean="0">
                <a:solidFill>
                  <a:srgbClr val="7030A0"/>
                </a:solidFill>
              </a:rPr>
              <a:t>الوعي</a:t>
            </a:r>
            <a:r>
              <a:rPr lang="ar-SY" sz="1800" dirty="0" smtClean="0">
                <a:solidFill>
                  <a:srgbClr val="7030A0"/>
                </a:solidFill>
              </a:rPr>
              <a:t> </a:t>
            </a:r>
            <a:r>
              <a:rPr lang="ar-SY" sz="1800" b="1" dirty="0" smtClean="0">
                <a:solidFill>
                  <a:srgbClr val="7030A0"/>
                </a:solidFill>
              </a:rPr>
              <a:t>عن الإحساس</a:t>
            </a:r>
            <a:r>
              <a:rPr lang="ar-SY" sz="1800" dirty="0" smtClean="0">
                <a:solidFill>
                  <a:srgbClr val="7030A0"/>
                </a:solidFill>
              </a:rPr>
              <a:t> عموماً، وقد ارتبط الوعي الجماليّ بالفلسفة بصورة وثيقة؛ إذ يُعدّ علم الجمال (أو </a:t>
            </a:r>
            <a:r>
              <a:rPr lang="ar-SY" sz="1800" dirty="0" err="1" smtClean="0">
                <a:solidFill>
                  <a:srgbClr val="7030A0"/>
                </a:solidFill>
              </a:rPr>
              <a:t>الاستيطيقا</a:t>
            </a:r>
            <a:r>
              <a:rPr lang="ar-SY" sz="1800" dirty="0" smtClean="0">
                <a:solidFill>
                  <a:srgbClr val="7030A0"/>
                </a:solidFill>
              </a:rPr>
              <a:t>- </a:t>
            </a:r>
            <a:r>
              <a:rPr lang="en-US" sz="1800" dirty="0" smtClean="0">
                <a:solidFill>
                  <a:srgbClr val="7030A0"/>
                </a:solidFill>
                <a:cs typeface="Arial" pitchFamily="34" charset="0"/>
              </a:rPr>
              <a:t>Aesthetics</a:t>
            </a:r>
            <a:r>
              <a:rPr lang="ar-SY" sz="1800" dirty="0" smtClean="0">
                <a:solidFill>
                  <a:srgbClr val="7030A0"/>
                </a:solidFill>
              </a:rPr>
              <a:t>) أحدَ المباحث الفلسفية، وهو </a:t>
            </a:r>
            <a:r>
              <a:rPr lang="ar-SY" sz="1800" b="1" dirty="0" smtClean="0">
                <a:solidFill>
                  <a:srgbClr val="7030A0"/>
                </a:solidFill>
              </a:rPr>
              <a:t>العلم الذي يبحث في المبادئ العامّة للموقف الجماليّ الإنسانيّ إزاء الواقع الطبيعيّ، أو الفنون المصطنعة في مختلف أشكالها</a:t>
            </a:r>
            <a:r>
              <a:rPr lang="ar-SY" sz="1800" dirty="0" smtClean="0">
                <a:solidFill>
                  <a:srgbClr val="7030A0"/>
                </a:solidFill>
              </a:rPr>
              <a:t>.</a:t>
            </a:r>
            <a:endParaRPr lang="en-US" sz="1800" dirty="0" smtClean="0">
              <a:solidFill>
                <a:srgbClr val="7030A0"/>
              </a:solidFill>
              <a:cs typeface="Arial" pitchFamily="34" charset="0"/>
            </a:endParaRPr>
          </a:p>
          <a:p>
            <a:pPr>
              <a:defRPr/>
            </a:pPr>
            <a:r>
              <a:rPr lang="ar-SY" sz="1800" dirty="0" smtClean="0">
                <a:solidFill>
                  <a:srgbClr val="7030A0"/>
                </a:solidFill>
              </a:rPr>
              <a:t>ويهدف هذا العلم إلى تحليل </a:t>
            </a:r>
            <a:r>
              <a:rPr lang="ar-SY" sz="1800" b="1" dirty="0" smtClean="0">
                <a:solidFill>
                  <a:srgbClr val="7030A0"/>
                </a:solidFill>
              </a:rPr>
              <a:t>المفاهيم والتصورات الجماليّة</a:t>
            </a:r>
            <a:r>
              <a:rPr lang="ar-SY" sz="1800" dirty="0" smtClean="0">
                <a:solidFill>
                  <a:srgbClr val="7030A0"/>
                </a:solidFill>
              </a:rPr>
              <a:t>، وإلى دراسة المسائل التي يثيرها تأمّل موضوعاتِ التجربةِ الجماليّةِ، </a:t>
            </a:r>
            <a:r>
              <a:rPr lang="ar-SY" sz="1800" b="1" dirty="0" smtClean="0">
                <a:solidFill>
                  <a:srgbClr val="7030A0"/>
                </a:solidFill>
              </a:rPr>
              <a:t>كالقيم والأحكام والقوانين</a:t>
            </a:r>
            <a:r>
              <a:rPr lang="ar-SY" sz="1800" dirty="0" smtClean="0">
                <a:solidFill>
                  <a:srgbClr val="7030A0"/>
                </a:solidFill>
              </a:rPr>
              <a:t> التي تحدّد الجمال، وإلى الكشف عن العلاقة بين </a:t>
            </a:r>
            <a:r>
              <a:rPr lang="ar-SY" sz="1800" b="1" dirty="0" smtClean="0">
                <a:solidFill>
                  <a:srgbClr val="7030A0"/>
                </a:solidFill>
              </a:rPr>
              <a:t>الذات المتذوقة للجمال</a:t>
            </a:r>
            <a:r>
              <a:rPr lang="ar-SY" sz="1800" dirty="0" smtClean="0">
                <a:solidFill>
                  <a:srgbClr val="7030A0"/>
                </a:solidFill>
              </a:rPr>
              <a:t> وبين </a:t>
            </a:r>
            <a:r>
              <a:rPr lang="ar-SY" sz="1800" b="1" dirty="0" smtClean="0">
                <a:solidFill>
                  <a:srgbClr val="7030A0"/>
                </a:solidFill>
              </a:rPr>
              <a:t>الموضوع الجميل</a:t>
            </a:r>
            <a:r>
              <a:rPr lang="ar-SY" sz="1800" dirty="0" smtClean="0">
                <a:solidFill>
                  <a:srgbClr val="7030A0"/>
                </a:solidFill>
              </a:rPr>
              <a:t> الذي تتوجّه له هذه الذات.</a:t>
            </a:r>
            <a:endParaRPr lang="en-US" sz="1800" dirty="0" smtClean="0">
              <a:solidFill>
                <a:srgbClr val="7030A0"/>
              </a:solidFill>
              <a:cs typeface="Arial" pitchFamily="34" charset="0"/>
            </a:endParaRPr>
          </a:p>
          <a:p>
            <a:pPr>
              <a:defRPr/>
            </a:pPr>
            <a:r>
              <a:rPr lang="ar-SY" sz="1800" dirty="0" smtClean="0">
                <a:solidFill>
                  <a:srgbClr val="7030A0"/>
                </a:solidFill>
              </a:rPr>
              <a:t>ولقد نشأ الوعي الجماليّ وتطوّر عبر مرحلة طويلة من تطوّر الوعي الإنسانيّ عموماً، وذلك نتيجة </a:t>
            </a:r>
            <a:r>
              <a:rPr lang="ar-SY" sz="1800" b="1" dirty="0" smtClean="0">
                <a:solidFill>
                  <a:srgbClr val="7030A0"/>
                </a:solidFill>
              </a:rPr>
              <a:t>تعقّد الخبرات الإنسانيّة</a:t>
            </a:r>
            <a:r>
              <a:rPr lang="ar-SY" sz="1800" dirty="0" smtClean="0">
                <a:solidFill>
                  <a:srgbClr val="7030A0"/>
                </a:solidFill>
              </a:rPr>
              <a:t> عبر التاريخ البشريّ وانتقالها </a:t>
            </a:r>
            <a:r>
              <a:rPr lang="ar-SY" sz="1800" b="1" dirty="0" smtClean="0">
                <a:solidFill>
                  <a:srgbClr val="7030A0"/>
                </a:solidFill>
              </a:rPr>
              <a:t>من</a:t>
            </a:r>
            <a:r>
              <a:rPr lang="ar-SY" sz="1800" dirty="0" smtClean="0">
                <a:solidFill>
                  <a:srgbClr val="7030A0"/>
                </a:solidFill>
              </a:rPr>
              <a:t> </a:t>
            </a:r>
            <a:r>
              <a:rPr lang="ar-SY" sz="1800" b="1" dirty="0" smtClean="0">
                <a:solidFill>
                  <a:srgbClr val="7030A0"/>
                </a:solidFill>
              </a:rPr>
              <a:t>البسيط إلى المركّب</a:t>
            </a:r>
            <a:r>
              <a:rPr lang="ar-SY" sz="1800" dirty="0" smtClean="0">
                <a:solidFill>
                  <a:srgbClr val="7030A0"/>
                </a:solidFill>
              </a:rPr>
              <a:t>، ويمكن التمييز في هذه الرحلة الطويلة للوعي البشريّ بين ثلاث مراحل عَمِلَتْ على اكتمال </a:t>
            </a:r>
            <a:r>
              <a:rPr lang="ar-SY" sz="1800" b="1" dirty="0" smtClean="0">
                <a:solidFill>
                  <a:srgbClr val="7030A0"/>
                </a:solidFill>
              </a:rPr>
              <a:t>الوعي الجماليّ</a:t>
            </a:r>
            <a:r>
              <a:rPr lang="ar-SY" sz="1800" dirty="0" smtClean="0">
                <a:solidFill>
                  <a:srgbClr val="7030A0"/>
                </a:solidFill>
              </a:rPr>
              <a:t> وتمايزه عن أنماط الوعي الأخرى وهي:</a:t>
            </a:r>
            <a:r>
              <a:rPr lang="ar-SY" sz="1800" b="1" dirty="0" smtClean="0">
                <a:solidFill>
                  <a:srgbClr val="7030A0"/>
                </a:solidFill>
              </a:rPr>
              <a:t>المرحلة الأولى: </a:t>
            </a:r>
            <a:r>
              <a:rPr lang="ar-SY" sz="1800" dirty="0" smtClean="0">
                <a:solidFill>
                  <a:schemeClr val="accent6">
                    <a:lumMod val="50000"/>
                  </a:schemeClr>
                </a:solidFill>
              </a:rPr>
              <a:t>تطور عمليات المعرفة واكتمالها بالذهن الإنسانيّ، وانفصالها عن الوعي البدائيّ، وقد أدّى هذا التطوّر لنشوء </a:t>
            </a:r>
            <a:r>
              <a:rPr lang="ar-SY" sz="1800" b="1" dirty="0" smtClean="0">
                <a:solidFill>
                  <a:schemeClr val="accent6">
                    <a:lumMod val="50000"/>
                  </a:schemeClr>
                </a:solidFill>
              </a:rPr>
              <a:t>المعرفة العلميّة</a:t>
            </a:r>
            <a:r>
              <a:rPr lang="ar-SY" sz="1800" dirty="0" smtClean="0">
                <a:solidFill>
                  <a:schemeClr val="accent6">
                    <a:lumMod val="50000"/>
                  </a:schemeClr>
                </a:solidFill>
              </a:rPr>
              <a:t>، واستقلالها عن </a:t>
            </a:r>
            <a:r>
              <a:rPr lang="ar-SY" sz="1800" b="1" dirty="0" smtClean="0">
                <a:solidFill>
                  <a:schemeClr val="accent6">
                    <a:lumMod val="50000"/>
                  </a:schemeClr>
                </a:solidFill>
              </a:rPr>
              <a:t>الأحكام التقويمية</a:t>
            </a:r>
            <a:r>
              <a:rPr lang="ar-SY" sz="1800" dirty="0" smtClean="0">
                <a:solidFill>
                  <a:schemeClr val="accent6">
                    <a:lumMod val="50000"/>
                  </a:schemeClr>
                </a:solidFill>
              </a:rPr>
              <a:t> والممارسة العمليّة.</a:t>
            </a:r>
            <a:endParaRPr lang="en-US" sz="1800" dirty="0" smtClean="0">
              <a:solidFill>
                <a:schemeClr val="accent6">
                  <a:lumMod val="50000"/>
                </a:schemeClr>
              </a:solidFill>
              <a:cs typeface="Arial" pitchFamily="34" charset="0"/>
            </a:endParaRPr>
          </a:p>
          <a:p>
            <a:pPr>
              <a:defRPr/>
            </a:pPr>
            <a:r>
              <a:rPr lang="ar-SY" sz="1800" b="1" dirty="0" smtClean="0">
                <a:solidFill>
                  <a:srgbClr val="7030A0"/>
                </a:solidFill>
              </a:rPr>
              <a:t>المرحلة الثانية: </a:t>
            </a:r>
            <a:r>
              <a:rPr lang="ar-SY" sz="1800" dirty="0" smtClean="0">
                <a:solidFill>
                  <a:srgbClr val="FF00FF"/>
                </a:solidFill>
              </a:rPr>
              <a:t>تخطّي الطابع المشوّش والمختلط للوعي </a:t>
            </a:r>
            <a:r>
              <a:rPr lang="ar-SY" sz="1800" dirty="0" err="1" smtClean="0">
                <a:solidFill>
                  <a:srgbClr val="FF00FF"/>
                </a:solidFill>
              </a:rPr>
              <a:t>القِيَميّ</a:t>
            </a:r>
            <a:r>
              <a:rPr lang="ar-SY" sz="1800" dirty="0" smtClean="0">
                <a:solidFill>
                  <a:srgbClr val="FF00FF"/>
                </a:solidFill>
              </a:rPr>
              <a:t> عبر قدرة الإنسان على </a:t>
            </a:r>
            <a:r>
              <a:rPr lang="ar-SY" sz="1800" b="1" dirty="0" smtClean="0">
                <a:solidFill>
                  <a:srgbClr val="FF00FF"/>
                </a:solidFill>
              </a:rPr>
              <a:t>التمييز</a:t>
            </a:r>
            <a:r>
              <a:rPr lang="ar-SY" sz="1800" dirty="0" smtClean="0">
                <a:solidFill>
                  <a:srgbClr val="FF00FF"/>
                </a:solidFill>
              </a:rPr>
              <a:t> بين مجموعتين من القيم، هما: </a:t>
            </a:r>
            <a:r>
              <a:rPr lang="ar-SY" sz="1800" b="1" dirty="0" smtClean="0">
                <a:solidFill>
                  <a:srgbClr val="FF00FF"/>
                </a:solidFill>
              </a:rPr>
              <a:t>القيم الماديّة والقيم الروحيّة</a:t>
            </a:r>
            <a:r>
              <a:rPr lang="ar-SY" sz="1800" dirty="0" smtClean="0">
                <a:solidFill>
                  <a:srgbClr val="FF00FF"/>
                </a:solidFill>
              </a:rPr>
              <a:t>، وعبر تصنيف قيم كلّ مجموعة بمفردها، فالقيم الماديّة إمّا </a:t>
            </a:r>
            <a:r>
              <a:rPr lang="ar-SY" sz="1800" b="1" dirty="0" err="1" smtClean="0">
                <a:solidFill>
                  <a:srgbClr val="FF00FF"/>
                </a:solidFill>
              </a:rPr>
              <a:t>استعماليّة</a:t>
            </a:r>
            <a:r>
              <a:rPr lang="ar-SY" sz="1800" b="1" dirty="0" smtClean="0">
                <a:solidFill>
                  <a:srgbClr val="FF00FF"/>
                </a:solidFill>
              </a:rPr>
              <a:t> أو نفعيّة</a:t>
            </a:r>
            <a:r>
              <a:rPr lang="ar-SY" sz="1800" dirty="0" smtClean="0">
                <a:solidFill>
                  <a:srgbClr val="FF00FF"/>
                </a:solidFill>
              </a:rPr>
              <a:t>، أمّا القيم الروحيّة فمنها الدينيّة والسياسيّة </a:t>
            </a:r>
            <a:r>
              <a:rPr lang="ar-SY" sz="1800" b="1" dirty="0" smtClean="0">
                <a:solidFill>
                  <a:srgbClr val="FF00FF"/>
                </a:solidFill>
              </a:rPr>
              <a:t>والأخلاقيّة والجماليّة</a:t>
            </a:r>
            <a:r>
              <a:rPr lang="ar-SY" sz="1800" dirty="0" smtClean="0">
                <a:solidFill>
                  <a:srgbClr val="FF00FF"/>
                </a:solidFill>
              </a:rPr>
              <a:t>.</a:t>
            </a:r>
            <a:endParaRPr lang="en-US" sz="1800" dirty="0" smtClean="0">
              <a:solidFill>
                <a:srgbClr val="FF00FF"/>
              </a:solidFill>
              <a:cs typeface="Arial" pitchFamily="34" charset="0"/>
            </a:endParaRPr>
          </a:p>
          <a:p>
            <a:pPr>
              <a:defRPr/>
            </a:pPr>
            <a:r>
              <a:rPr lang="ar-SY" sz="1800" b="1" dirty="0" smtClean="0">
                <a:solidFill>
                  <a:srgbClr val="7030A0"/>
                </a:solidFill>
              </a:rPr>
              <a:t>المرحلة الثالثة: </a:t>
            </a:r>
            <a:r>
              <a:rPr lang="ar-SY" sz="1800" dirty="0" smtClean="0">
                <a:solidFill>
                  <a:srgbClr val="009900"/>
                </a:solidFill>
              </a:rPr>
              <a:t>تصنيفُ القيم الجماليّة </a:t>
            </a:r>
            <a:r>
              <a:rPr lang="ar-SY" sz="1800" b="1" dirty="0" smtClean="0">
                <a:solidFill>
                  <a:srgbClr val="009900"/>
                </a:solidFill>
              </a:rPr>
              <a:t>داخل الوعي الجماليّ</a:t>
            </a:r>
            <a:r>
              <a:rPr lang="ar-SY" sz="1800" dirty="0" smtClean="0">
                <a:solidFill>
                  <a:srgbClr val="009900"/>
                </a:solidFill>
              </a:rPr>
              <a:t> نفسه، والتمييز بينها في مفاهيمَ مستقلّة: </a:t>
            </a:r>
            <a:r>
              <a:rPr lang="ar-SY" sz="1800" b="1" dirty="0" smtClean="0">
                <a:solidFill>
                  <a:srgbClr val="009900"/>
                </a:solidFill>
              </a:rPr>
              <a:t>كالجمال والجلال والفتنة والروعة والرِّقة</a:t>
            </a:r>
            <a:r>
              <a:rPr lang="ar-SY" sz="1800" dirty="0" smtClean="0">
                <a:solidFill>
                  <a:srgbClr val="009900"/>
                </a:solidFill>
              </a:rPr>
              <a:t>، بالإضافة إلى التمييز بين الوعي </a:t>
            </a:r>
            <a:r>
              <a:rPr lang="ar-SY" sz="1800" b="1" dirty="0" smtClean="0">
                <a:solidFill>
                  <a:srgbClr val="009900"/>
                </a:solidFill>
              </a:rPr>
              <a:t>الجماليّ</a:t>
            </a:r>
            <a:r>
              <a:rPr lang="ar-SY" sz="1800" dirty="0" smtClean="0">
                <a:solidFill>
                  <a:srgbClr val="009900"/>
                </a:solidFill>
              </a:rPr>
              <a:t> والوعي </a:t>
            </a:r>
            <a:r>
              <a:rPr lang="ar-SY" sz="1800" b="1" dirty="0" smtClean="0">
                <a:solidFill>
                  <a:srgbClr val="009900"/>
                </a:solidFill>
              </a:rPr>
              <a:t>الفنّي</a:t>
            </a:r>
            <a:r>
              <a:rPr lang="ar-SY" sz="1800" dirty="0" smtClean="0">
                <a:solidFill>
                  <a:srgbClr val="009900"/>
                </a:solidFill>
              </a:rPr>
              <a:t>، والبحث في العلاقة بينهما.</a:t>
            </a:r>
            <a:endParaRPr lang="en-US" sz="1800" dirty="0" smtClean="0">
              <a:solidFill>
                <a:srgbClr val="009900"/>
              </a:solidFill>
              <a:cs typeface="Arial" pitchFamily="34" charset="0"/>
            </a:endParaRPr>
          </a:p>
          <a:p>
            <a:pPr>
              <a:defRPr/>
            </a:pPr>
            <a:endParaRPr lang="en-US" sz="1800" dirty="0" smtClean="0">
              <a:solidFill>
                <a:srgbClr val="7030A0"/>
              </a:solidFill>
              <a:cs typeface="Arial" pitchFamily="34" charset="0"/>
            </a:endParaRPr>
          </a:p>
        </p:txBody>
      </p:sp>
      <p:sp>
        <p:nvSpPr>
          <p:cNvPr id="3" name="عنصر نائب للتاريخ 2"/>
          <p:cNvSpPr>
            <a:spLocks noGrp="1"/>
          </p:cNvSpPr>
          <p:nvPr>
            <p:ph type="dt" sz="quarter" idx="10"/>
          </p:nvPr>
        </p:nvSpPr>
        <p:spPr/>
        <p:txBody>
          <a:bodyPr/>
          <a:lstStyle/>
          <a:p>
            <a:pPr>
              <a:defRPr/>
            </a:pPr>
            <a:fld id="{B470612E-DC1F-413B-AFEE-69372581B1C9}"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35845"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E81B7A30-F6E7-40C8-83D9-D5CAB5A115DE}" type="slidenum">
              <a:rPr lang="ar-SY" altLang="ar-SA" sz="1200" smtClean="0">
                <a:solidFill>
                  <a:srgbClr val="898989"/>
                </a:solidFill>
              </a:rPr>
              <a:pPr algn="l">
                <a:spcBef>
                  <a:spcPct val="0"/>
                </a:spcBef>
                <a:buFontTx/>
                <a:buNone/>
              </a:pPr>
              <a:t>32</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Effect transition="in" filter="wheel(1)">
                                      <p:cBhvr>
                                        <p:cTn id="7" dur="2000"/>
                                        <p:tgtEl>
                                          <p:spTgt spid="399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9938">
                                            <p:txEl>
                                              <p:pRg st="1" end="1"/>
                                            </p:txEl>
                                          </p:spTgt>
                                        </p:tgtEl>
                                        <p:attrNameLst>
                                          <p:attrName>style.visibility</p:attrName>
                                        </p:attrNameLst>
                                      </p:cBhvr>
                                      <p:to>
                                        <p:strVal val="visible"/>
                                      </p:to>
                                    </p:set>
                                    <p:animEffect transition="in" filter="wheel(1)">
                                      <p:cBhvr>
                                        <p:cTn id="12" dur="2000"/>
                                        <p:tgtEl>
                                          <p:spTgt spid="3993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9938">
                                            <p:txEl>
                                              <p:pRg st="2" end="2"/>
                                            </p:txEl>
                                          </p:spTgt>
                                        </p:tgtEl>
                                        <p:attrNameLst>
                                          <p:attrName>style.visibility</p:attrName>
                                        </p:attrNameLst>
                                      </p:cBhvr>
                                      <p:to>
                                        <p:strVal val="visible"/>
                                      </p:to>
                                    </p:set>
                                    <p:animEffect transition="in" filter="wheel(1)">
                                      <p:cBhvr>
                                        <p:cTn id="17" dur="2000"/>
                                        <p:tgtEl>
                                          <p:spTgt spid="3993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9938">
                                            <p:txEl>
                                              <p:pRg st="3" end="3"/>
                                            </p:txEl>
                                          </p:spTgt>
                                        </p:tgtEl>
                                        <p:attrNameLst>
                                          <p:attrName>style.visibility</p:attrName>
                                        </p:attrNameLst>
                                      </p:cBhvr>
                                      <p:to>
                                        <p:strVal val="visible"/>
                                      </p:to>
                                    </p:set>
                                    <p:animEffect transition="in" filter="wheel(1)">
                                      <p:cBhvr>
                                        <p:cTn id="22" dur="2000"/>
                                        <p:tgtEl>
                                          <p:spTgt spid="3993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9938">
                                            <p:txEl>
                                              <p:pRg st="4" end="4"/>
                                            </p:txEl>
                                          </p:spTgt>
                                        </p:tgtEl>
                                        <p:attrNameLst>
                                          <p:attrName>style.visibility</p:attrName>
                                        </p:attrNameLst>
                                      </p:cBhvr>
                                      <p:to>
                                        <p:strVal val="visible"/>
                                      </p:to>
                                    </p:set>
                                    <p:animEffect transition="in" filter="wheel(1)">
                                      <p:cBhvr>
                                        <p:cTn id="27" dur="2000"/>
                                        <p:tgtEl>
                                          <p:spTgt spid="3993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9938">
                                            <p:txEl>
                                              <p:pRg st="5" end="5"/>
                                            </p:txEl>
                                          </p:spTgt>
                                        </p:tgtEl>
                                        <p:attrNameLst>
                                          <p:attrName>style.visibility</p:attrName>
                                        </p:attrNameLst>
                                      </p:cBhvr>
                                      <p:to>
                                        <p:strVal val="visible"/>
                                      </p:to>
                                    </p:set>
                                    <p:animEffect transition="in" filter="wheel(1)">
                                      <p:cBhvr>
                                        <p:cTn id="32" dur="2000"/>
                                        <p:tgtEl>
                                          <p:spTgt spid="3993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عنصر نائب للمحتوى 2"/>
          <p:cNvSpPr>
            <a:spLocks noGrp="1"/>
          </p:cNvSpPr>
          <p:nvPr>
            <p:ph idx="1"/>
          </p:nvPr>
        </p:nvSpPr>
        <p:spPr>
          <a:xfrm>
            <a:off x="457200" y="428625"/>
            <a:ext cx="8229600" cy="5697538"/>
          </a:xfrm>
        </p:spPr>
        <p:txBody>
          <a:bodyPr/>
          <a:lstStyle/>
          <a:p>
            <a:r>
              <a:rPr lang="ar-SY" altLang="ar-SA" sz="2000" b="1" dirty="0" smtClean="0">
                <a:solidFill>
                  <a:srgbClr val="C00000"/>
                </a:solidFill>
              </a:rPr>
              <a:t>ثالثاً :الوعي الفنّي:</a:t>
            </a:r>
            <a:endParaRPr lang="en-US" altLang="ar-SA" sz="2000" dirty="0" smtClean="0">
              <a:solidFill>
                <a:srgbClr val="C00000"/>
              </a:solidFill>
            </a:endParaRPr>
          </a:p>
          <a:p>
            <a:r>
              <a:rPr lang="ar-SY" altLang="ar-SA" sz="2000" dirty="0" smtClean="0">
                <a:solidFill>
                  <a:srgbClr val="7030A0"/>
                </a:solidFill>
              </a:rPr>
              <a:t>يرتبط الفنّ، في معناه العام، </a:t>
            </a:r>
            <a:r>
              <a:rPr lang="ar-SY" altLang="ar-SA" sz="2000" b="1" dirty="0" smtClean="0">
                <a:solidFill>
                  <a:srgbClr val="7030A0"/>
                </a:solidFill>
              </a:rPr>
              <a:t>بالممارسة والتطبيق</a:t>
            </a:r>
            <a:r>
              <a:rPr lang="ar-SY" altLang="ar-SA" sz="2000" dirty="0" smtClean="0">
                <a:solidFill>
                  <a:srgbClr val="7030A0"/>
                </a:solidFill>
              </a:rPr>
              <a:t>، وقد أُطلِق قديماً على المهنة أو الحِرفة التي تستوجب </a:t>
            </a:r>
            <a:r>
              <a:rPr lang="ar-SY" altLang="ar-SA" sz="2000" b="1" dirty="0" smtClean="0">
                <a:solidFill>
                  <a:srgbClr val="7030A0"/>
                </a:solidFill>
              </a:rPr>
              <a:t>الإتقان والإبداع</a:t>
            </a:r>
            <a:r>
              <a:rPr lang="ar-SY" altLang="ar-SA" sz="2000" dirty="0" smtClean="0">
                <a:solidFill>
                  <a:srgbClr val="7030A0"/>
                </a:solidFill>
              </a:rPr>
              <a:t>، فكانت "الفنون" </a:t>
            </a:r>
            <a:r>
              <a:rPr lang="ar-SY" altLang="ar-SA" sz="2000" b="1" dirty="0" smtClean="0">
                <a:solidFill>
                  <a:srgbClr val="7030A0"/>
                </a:solidFill>
              </a:rPr>
              <a:t>مرادفة</a:t>
            </a:r>
            <a:r>
              <a:rPr lang="ar-SY" altLang="ar-SA" sz="2000" dirty="0" smtClean="0">
                <a:solidFill>
                  <a:srgbClr val="7030A0"/>
                </a:solidFill>
              </a:rPr>
              <a:t> "للصناعات"، وكثيراً ما كان يُطلق اسم الفنّان على الحرفي؛ والفنّ من جهة ثانية </a:t>
            </a:r>
            <a:r>
              <a:rPr lang="ar-SY" altLang="ar-SA" sz="2000" b="1" dirty="0" smtClean="0">
                <a:solidFill>
                  <a:srgbClr val="7030A0"/>
                </a:solidFill>
              </a:rPr>
              <a:t>مضادّ للعلم</a:t>
            </a:r>
            <a:r>
              <a:rPr lang="ar-SY" altLang="ar-SA" sz="2000" dirty="0" smtClean="0">
                <a:solidFill>
                  <a:srgbClr val="7030A0"/>
                </a:solidFill>
              </a:rPr>
              <a:t>، لأنَّ العلم نظريّ والفنّ عمليّ، ولأنّ غاية الفنّ </a:t>
            </a:r>
            <a:r>
              <a:rPr lang="ar-SY" altLang="ar-SA" sz="2000" b="1" dirty="0" smtClean="0">
                <a:solidFill>
                  <a:srgbClr val="7030A0"/>
                </a:solidFill>
              </a:rPr>
              <a:t>تحصيل الجمال</a:t>
            </a:r>
            <a:r>
              <a:rPr lang="ar-SY" altLang="ar-SA" sz="2000" dirty="0" smtClean="0">
                <a:solidFill>
                  <a:srgbClr val="7030A0"/>
                </a:solidFill>
              </a:rPr>
              <a:t>، أمّا غاية العلم </a:t>
            </a:r>
            <a:r>
              <a:rPr lang="ar-SY" altLang="ar-SA" sz="2000" b="1" dirty="0" smtClean="0">
                <a:solidFill>
                  <a:srgbClr val="7030A0"/>
                </a:solidFill>
              </a:rPr>
              <a:t>فتحصيل الحقيقة</a:t>
            </a:r>
            <a:r>
              <a:rPr lang="ar-SY" altLang="ar-SA" sz="2000" dirty="0" smtClean="0">
                <a:solidFill>
                  <a:srgbClr val="7030A0"/>
                </a:solidFill>
              </a:rPr>
              <a:t>. أمّا في الاصطلاح فيُطلق الفنّ على </a:t>
            </a:r>
            <a:r>
              <a:rPr lang="ar-SY" altLang="ar-SA" sz="2000" b="1" dirty="0" smtClean="0">
                <a:solidFill>
                  <a:srgbClr val="7030A0"/>
                </a:solidFill>
              </a:rPr>
              <a:t>جملة الوسائل التي يستعملها الإنسان لإثارة الشعور بالجمال</a:t>
            </a:r>
            <a:r>
              <a:rPr lang="ar-SY" altLang="ar-SA" sz="2000" dirty="0" smtClean="0">
                <a:solidFill>
                  <a:srgbClr val="7030A0"/>
                </a:solidFill>
              </a:rPr>
              <a:t>، كالتصوير والنحت والنقش والشعر والموسيقا والمسرح، </a:t>
            </a:r>
            <a:r>
              <a:rPr lang="ar-SY" altLang="ar-SA" sz="2000" dirty="0" smtClean="0">
                <a:solidFill>
                  <a:srgbClr val="FF00FF"/>
                </a:solidFill>
              </a:rPr>
              <a:t>وتُعرَف عادةً بالفنون الجميلة (</a:t>
            </a:r>
            <a:r>
              <a:rPr lang="en-US" altLang="ar-SA" sz="2000" dirty="0" smtClean="0">
                <a:solidFill>
                  <a:srgbClr val="FF00FF"/>
                </a:solidFill>
              </a:rPr>
              <a:t>Fine Arts</a:t>
            </a:r>
            <a:r>
              <a:rPr lang="ar-SY" altLang="ar-SA" sz="2000" dirty="0" smtClean="0">
                <a:solidFill>
                  <a:srgbClr val="FF00FF"/>
                </a:solidFill>
              </a:rPr>
              <a:t>).</a:t>
            </a:r>
            <a:endParaRPr lang="en-US" altLang="ar-SA" sz="2000" dirty="0" smtClean="0">
              <a:solidFill>
                <a:srgbClr val="FF00FF"/>
              </a:solidFill>
            </a:endParaRPr>
          </a:p>
          <a:p>
            <a:r>
              <a:rPr lang="ar-SY" altLang="ar-SA" sz="2000" dirty="0" smtClean="0">
                <a:solidFill>
                  <a:srgbClr val="7030A0"/>
                </a:solidFill>
              </a:rPr>
              <a:t>ويختلف الجمال الفنيُّ عن الجمال الطبيعيّ في أن جمال الطبيعة </a:t>
            </a:r>
            <a:r>
              <a:rPr lang="ar-SY" altLang="ar-SA" sz="2000" b="1" dirty="0" smtClean="0">
                <a:solidFill>
                  <a:srgbClr val="7030A0"/>
                </a:solidFill>
              </a:rPr>
              <a:t>لا يصدر عن رويَّةٍ أو</a:t>
            </a:r>
            <a:r>
              <a:rPr lang="ar-SY" altLang="ar-SA" sz="2000" dirty="0" smtClean="0">
                <a:solidFill>
                  <a:srgbClr val="7030A0"/>
                </a:solidFill>
              </a:rPr>
              <a:t> </a:t>
            </a:r>
            <a:r>
              <a:rPr lang="ar-SY" altLang="ar-SA" sz="2000" b="1" dirty="0" smtClean="0">
                <a:solidFill>
                  <a:srgbClr val="7030A0"/>
                </a:solidFill>
              </a:rPr>
              <a:t>فكر</a:t>
            </a:r>
            <a:r>
              <a:rPr lang="ar-SY" altLang="ar-SA" sz="2000" dirty="0" smtClean="0">
                <a:solidFill>
                  <a:srgbClr val="7030A0"/>
                </a:solidFill>
              </a:rPr>
              <a:t>، أمّا الجمال الذي ينتجه الفنّان، فهو انعكاس يعبّر عن </a:t>
            </a:r>
            <a:r>
              <a:rPr lang="ar-SY" altLang="ar-SA" sz="2000" b="1" dirty="0" smtClean="0">
                <a:solidFill>
                  <a:srgbClr val="7030A0"/>
                </a:solidFill>
              </a:rPr>
              <a:t>وعي الإنسان</a:t>
            </a:r>
            <a:r>
              <a:rPr lang="ar-SY" altLang="ar-SA" sz="2000" dirty="0" smtClean="0">
                <a:solidFill>
                  <a:srgbClr val="7030A0"/>
                </a:solidFill>
              </a:rPr>
              <a:t> بالجمال، ورغبته في إعادة إنتاج الواقع بصورة </a:t>
            </a:r>
            <a:r>
              <a:rPr lang="ar-SY" altLang="ar-SA" sz="2000" b="1" dirty="0" smtClean="0">
                <a:solidFill>
                  <a:srgbClr val="7030A0"/>
                </a:solidFill>
              </a:rPr>
              <a:t>أفضل ممّا هي عليه</a:t>
            </a:r>
            <a:r>
              <a:rPr lang="ar-SY" altLang="ar-SA" sz="2000" dirty="0" smtClean="0">
                <a:solidFill>
                  <a:srgbClr val="7030A0"/>
                </a:solidFill>
              </a:rPr>
              <a:t>، فالفنّ هو الذي يحوّل موقف الإنسان إزاء الطبيعة من </a:t>
            </a:r>
            <a:r>
              <a:rPr lang="ar-SY" altLang="ar-SA" sz="2000" b="1" dirty="0" smtClean="0">
                <a:solidFill>
                  <a:srgbClr val="7030A0"/>
                </a:solidFill>
              </a:rPr>
              <a:t>الانفعال إلى الفعل</a:t>
            </a:r>
            <a:r>
              <a:rPr lang="ar-SY" altLang="ar-SA" sz="2000" dirty="0" smtClean="0">
                <a:solidFill>
                  <a:srgbClr val="7030A0"/>
                </a:solidFill>
              </a:rPr>
              <a:t>.</a:t>
            </a:r>
            <a:endParaRPr lang="en-US" altLang="ar-SA" sz="2000" dirty="0" smtClean="0">
              <a:solidFill>
                <a:srgbClr val="7030A0"/>
              </a:solidFill>
            </a:endParaRPr>
          </a:p>
          <a:p>
            <a:r>
              <a:rPr lang="ar-SY" altLang="ar-SA" sz="2000" dirty="0" smtClean="0">
                <a:solidFill>
                  <a:srgbClr val="7030A0"/>
                </a:solidFill>
              </a:rPr>
              <a:t>ولقد </a:t>
            </a:r>
            <a:r>
              <a:rPr lang="ar-SY" altLang="ar-SA" sz="2000" dirty="0" smtClean="0">
                <a:solidFill>
                  <a:srgbClr val="FF00FF"/>
                </a:solidFill>
              </a:rPr>
              <a:t>انتقد أفلاطون الفنّ </a:t>
            </a:r>
            <a:r>
              <a:rPr lang="ar-SY" altLang="ar-SA" sz="2000" b="1" dirty="0" smtClean="0">
                <a:solidFill>
                  <a:srgbClr val="FF00FF"/>
                </a:solidFill>
              </a:rPr>
              <a:t>الذي يستنسخ الواقع ويحاكيه</a:t>
            </a:r>
            <a:r>
              <a:rPr lang="ar-SY" altLang="ar-SA" sz="2000" dirty="0" smtClean="0">
                <a:solidFill>
                  <a:srgbClr val="FF00FF"/>
                </a:solidFill>
              </a:rPr>
              <a:t>، </a:t>
            </a:r>
            <a:r>
              <a:rPr lang="ar-SY" altLang="ar-SA" sz="2000" dirty="0" smtClean="0">
                <a:solidFill>
                  <a:srgbClr val="7030A0"/>
                </a:solidFill>
              </a:rPr>
              <a:t>لأنّه اعتقد أن الأشياءَ المحسوسة نسخ عن المُثُل، وأنّ الفنّان عندما يصّور هذه الأشياء، فإنّه يقوم </a:t>
            </a:r>
            <a:r>
              <a:rPr lang="ar-SY" altLang="ar-SA" sz="2000" b="1" dirty="0" smtClean="0">
                <a:solidFill>
                  <a:srgbClr val="7030A0"/>
                </a:solidFill>
              </a:rPr>
              <a:t>بتشويه المشوّه</a:t>
            </a:r>
            <a:r>
              <a:rPr lang="ar-SY" altLang="ar-SA" sz="2000" dirty="0" smtClean="0">
                <a:solidFill>
                  <a:srgbClr val="7030A0"/>
                </a:solidFill>
              </a:rPr>
              <a:t>، لذلك يرى أفلاطون أنّ الفنّ الحقيقي هو الفنّ الذي يتجاوز الأشياء الحسيّة ويحاكي </a:t>
            </a:r>
            <a:r>
              <a:rPr lang="ar-SY" altLang="ar-SA" sz="2000" b="1" dirty="0" smtClean="0">
                <a:solidFill>
                  <a:srgbClr val="7030A0"/>
                </a:solidFill>
              </a:rPr>
              <a:t>المُثُل مباشرة</a:t>
            </a:r>
            <a:r>
              <a:rPr lang="ar-SY" altLang="ar-SA" sz="2000" dirty="0" smtClean="0">
                <a:solidFill>
                  <a:srgbClr val="7030A0"/>
                </a:solidFill>
              </a:rPr>
              <a:t>، وأن القيمة الحقيقية للفنّ تكمن في </a:t>
            </a:r>
            <a:r>
              <a:rPr lang="ar-SY" altLang="ar-SA" sz="2000" b="1" dirty="0" smtClean="0">
                <a:solidFill>
                  <a:srgbClr val="7030A0"/>
                </a:solidFill>
              </a:rPr>
              <a:t>تجاوز الواقع والاقتراب من المثل الأعلى</a:t>
            </a:r>
            <a:r>
              <a:rPr lang="ar-SY" altLang="ar-SA" sz="2000" dirty="0" smtClean="0">
                <a:solidFill>
                  <a:srgbClr val="7030A0"/>
                </a:solidFill>
              </a:rPr>
              <a:t>.</a:t>
            </a:r>
            <a:endParaRPr lang="en-US" altLang="ar-SA" sz="2000" dirty="0" smtClean="0">
              <a:solidFill>
                <a:srgbClr val="7030A0"/>
              </a:solidFill>
            </a:endParaRPr>
          </a:p>
          <a:p>
            <a:endParaRPr lang="ar-SY" altLang="ar-SA" sz="2000" dirty="0" smtClean="0"/>
          </a:p>
        </p:txBody>
      </p:sp>
      <p:sp>
        <p:nvSpPr>
          <p:cNvPr id="3" name="عنصر نائب للتاريخ 2"/>
          <p:cNvSpPr>
            <a:spLocks noGrp="1"/>
          </p:cNvSpPr>
          <p:nvPr>
            <p:ph type="dt" sz="quarter" idx="10"/>
          </p:nvPr>
        </p:nvSpPr>
        <p:spPr/>
        <p:txBody>
          <a:bodyPr/>
          <a:lstStyle/>
          <a:p>
            <a:pPr>
              <a:defRPr/>
            </a:pPr>
            <a:fld id="{811CF05A-CB5A-4D24-A6F0-E61C982094CB}"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dirty="0">
                <a:solidFill>
                  <a:srgbClr val="FF0066"/>
                </a:solidFill>
              </a:rPr>
              <a:t>المنصة التربوية السورية </a:t>
            </a:r>
          </a:p>
        </p:txBody>
      </p:sp>
      <p:sp>
        <p:nvSpPr>
          <p:cNvPr id="36869"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BEDD5578-4970-44BA-A1A7-120C536B2B92}" type="slidenum">
              <a:rPr lang="ar-SY" altLang="ar-SA" sz="1200" smtClean="0">
                <a:solidFill>
                  <a:srgbClr val="898989"/>
                </a:solidFill>
              </a:rPr>
              <a:pPr algn="l">
                <a:spcBef>
                  <a:spcPct val="0"/>
                </a:spcBef>
                <a:buFontTx/>
                <a:buNone/>
              </a:pPr>
              <a:t>33</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6866">
                                            <p:txEl>
                                              <p:pRg st="0" end="0"/>
                                            </p:txEl>
                                          </p:spTgt>
                                        </p:tgtEl>
                                        <p:attrNameLst>
                                          <p:attrName>style.visibility</p:attrName>
                                        </p:attrNameLst>
                                      </p:cBhvr>
                                      <p:to>
                                        <p:strVal val="visible"/>
                                      </p:to>
                                    </p:set>
                                    <p:animEffect transition="in" filter="wheel(1)">
                                      <p:cBhvr>
                                        <p:cTn id="7" dur="2000"/>
                                        <p:tgtEl>
                                          <p:spTgt spid="368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6866">
                                            <p:txEl>
                                              <p:pRg st="1" end="1"/>
                                            </p:txEl>
                                          </p:spTgt>
                                        </p:tgtEl>
                                        <p:attrNameLst>
                                          <p:attrName>style.visibility</p:attrName>
                                        </p:attrNameLst>
                                      </p:cBhvr>
                                      <p:to>
                                        <p:strVal val="visible"/>
                                      </p:to>
                                    </p:set>
                                    <p:animEffect transition="in" filter="wheel(1)">
                                      <p:cBhvr>
                                        <p:cTn id="12" dur="2000"/>
                                        <p:tgtEl>
                                          <p:spTgt spid="3686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6866">
                                            <p:txEl>
                                              <p:pRg st="2" end="2"/>
                                            </p:txEl>
                                          </p:spTgt>
                                        </p:tgtEl>
                                        <p:attrNameLst>
                                          <p:attrName>style.visibility</p:attrName>
                                        </p:attrNameLst>
                                      </p:cBhvr>
                                      <p:to>
                                        <p:strVal val="visible"/>
                                      </p:to>
                                    </p:set>
                                    <p:animEffect transition="in" filter="wheel(1)">
                                      <p:cBhvr>
                                        <p:cTn id="17" dur="2000"/>
                                        <p:tgtEl>
                                          <p:spTgt spid="3686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6866">
                                            <p:txEl>
                                              <p:pRg st="3" end="3"/>
                                            </p:txEl>
                                          </p:spTgt>
                                        </p:tgtEl>
                                        <p:attrNameLst>
                                          <p:attrName>style.visibility</p:attrName>
                                        </p:attrNameLst>
                                      </p:cBhvr>
                                      <p:to>
                                        <p:strVal val="visible"/>
                                      </p:to>
                                    </p:set>
                                    <p:animEffect transition="in" filter="wheel(1)">
                                      <p:cBhvr>
                                        <p:cTn id="22" dur="2000"/>
                                        <p:tgtEl>
                                          <p:spTgt spid="3686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عنصر نائب للمحتوى 2"/>
          <p:cNvSpPr>
            <a:spLocks noGrp="1"/>
          </p:cNvSpPr>
          <p:nvPr>
            <p:ph idx="1"/>
          </p:nvPr>
        </p:nvSpPr>
        <p:spPr>
          <a:xfrm>
            <a:off x="457200" y="357188"/>
            <a:ext cx="8229600" cy="5768975"/>
          </a:xfrm>
        </p:spPr>
        <p:txBody>
          <a:bodyPr/>
          <a:lstStyle/>
          <a:p>
            <a:pPr>
              <a:defRPr/>
            </a:pPr>
            <a:r>
              <a:rPr lang="ar-SY" sz="2000" b="1" dirty="0" smtClean="0">
                <a:solidFill>
                  <a:srgbClr val="C00000"/>
                </a:solidFill>
              </a:rPr>
              <a:t>رابعاً : علاقة الفنّ بالأخلاق:</a:t>
            </a:r>
            <a:endParaRPr lang="en-US" sz="2000" dirty="0" smtClean="0">
              <a:solidFill>
                <a:srgbClr val="C00000"/>
              </a:solidFill>
              <a:cs typeface="Arial" pitchFamily="34" charset="0"/>
            </a:endParaRPr>
          </a:p>
          <a:p>
            <a:pPr>
              <a:defRPr/>
            </a:pPr>
            <a:r>
              <a:rPr lang="ar-SY" sz="2000" b="1" dirty="0" smtClean="0">
                <a:solidFill>
                  <a:schemeClr val="accent5">
                    <a:lumMod val="50000"/>
                  </a:schemeClr>
                </a:solidFill>
              </a:rPr>
              <a:t>تقوم بين الفنّ والأخلاق علاقة معقدة وغامضة، فإذا كان موضوعُ الأخلاق هو السلوك الإنسانيّ بشكل عام، فإنّ الفنّ هو أحد أنماط هذا السلوك؛ لذلك فإنّ البحث في العلاقة بينهما ينتهي إلى اتجاهين اثنين، هما: ثنائيّة الفنّ والأخلاق، ووحدة الفنّ والأخلاق.</a:t>
            </a:r>
            <a:endParaRPr lang="en-US" sz="2000" b="1" dirty="0" smtClean="0">
              <a:solidFill>
                <a:schemeClr val="accent5">
                  <a:lumMod val="50000"/>
                </a:schemeClr>
              </a:solidFill>
              <a:cs typeface="Arial" pitchFamily="34" charset="0"/>
            </a:endParaRPr>
          </a:p>
          <a:p>
            <a:pPr>
              <a:defRPr/>
            </a:pPr>
            <a:r>
              <a:rPr lang="ar-SY" sz="2000" b="1" dirty="0" smtClean="0">
                <a:solidFill>
                  <a:srgbClr val="FF00FF"/>
                </a:solidFill>
              </a:rPr>
              <a:t>ثنائيّة الفنّ والأخلاق:</a:t>
            </a:r>
            <a:endParaRPr lang="en-US" sz="2000" b="1" dirty="0" smtClean="0">
              <a:solidFill>
                <a:srgbClr val="FF00FF"/>
              </a:solidFill>
              <a:cs typeface="Arial" pitchFamily="34" charset="0"/>
            </a:endParaRPr>
          </a:p>
          <a:p>
            <a:pPr>
              <a:defRPr/>
            </a:pPr>
            <a:r>
              <a:rPr lang="ar-SY" sz="2000" b="1" dirty="0" smtClean="0">
                <a:solidFill>
                  <a:schemeClr val="accent5">
                    <a:lumMod val="50000"/>
                  </a:schemeClr>
                </a:solidFill>
              </a:rPr>
              <a:t>   يميل أنصار هذا الاتجاه إلى التفريق بين مجالي النشاط الفنيّ والسلوك الأخلاقيّ، وحُجّتَهم في ذلك أن النشاط الفنّي نشاطٌ حرٌّ، وأنّ غايته الوحيدة هي الجمال بغضّ النظر عن أيّة غاية أخرى. أمّا السلوك الأخلاقيّ فهو انعكاس لشعور الإنسان بفكرة الواجب والالتزام.</a:t>
            </a:r>
            <a:endParaRPr lang="en-US" sz="2000" b="1" dirty="0" smtClean="0">
              <a:solidFill>
                <a:schemeClr val="accent5">
                  <a:lumMod val="50000"/>
                </a:schemeClr>
              </a:solidFill>
              <a:cs typeface="Arial" pitchFamily="34" charset="0"/>
            </a:endParaRPr>
          </a:p>
          <a:p>
            <a:pPr>
              <a:defRPr/>
            </a:pPr>
            <a:r>
              <a:rPr lang="ar-SY" sz="2000" b="1" dirty="0" smtClean="0">
                <a:solidFill>
                  <a:schemeClr val="accent5">
                    <a:lumMod val="50000"/>
                  </a:schemeClr>
                </a:solidFill>
              </a:rPr>
              <a:t>وليست الفاعليّة الأخلاقيّة من وجهة نظر هذا الاتجاه سوى شكل من أشكال الحياةِ المصطنعة والضيقة، أمّا الفاعليّة الجماليّة فهي وحدها القادرة على إبداع القيم الإنسانيّة العليا والأصيلة.</a:t>
            </a:r>
            <a:endParaRPr lang="en-US" sz="2000" b="1" dirty="0" smtClean="0">
              <a:solidFill>
                <a:schemeClr val="accent5">
                  <a:lumMod val="50000"/>
                </a:schemeClr>
              </a:solidFill>
              <a:cs typeface="Arial" pitchFamily="34" charset="0"/>
            </a:endParaRPr>
          </a:p>
          <a:p>
            <a:pPr>
              <a:defRPr/>
            </a:pPr>
            <a:r>
              <a:rPr lang="ar-SY" sz="2000" b="1" dirty="0" smtClean="0">
                <a:solidFill>
                  <a:schemeClr val="accent5">
                    <a:lumMod val="50000"/>
                  </a:schemeClr>
                </a:solidFill>
              </a:rPr>
              <a:t>   ينتهي أنصار هذا الاتجاه إلى أنّ علمَي الجمال والأخلاق، هما مجالان متمايزان ومستقلان بعضهما عن بعض استقلالاً ذاتيّاً، وأن للكمال في المجال الأخلاقيّ معنى يتضمّن بالدرجة الأولى النيّة المقرونة بإرادة واعية وموجّهة نحو فعل الخير، ويتّسم هذا الفعل بالإتباع والتّقليد، أمّا الكمال في المجال الفنيّ فيتضمّن وعي الشخصيّة الإنسانيّة بذاتها وبشروط وجودها، وبتحوّلها من الإتباع إلى الابتكار الحرِّ والمبدع الذي يتوجه نحو الأكمل والأجمل.</a:t>
            </a:r>
            <a:endParaRPr lang="en-US" sz="2000" b="1" dirty="0" smtClean="0">
              <a:solidFill>
                <a:schemeClr val="accent5">
                  <a:lumMod val="50000"/>
                </a:schemeClr>
              </a:solidFill>
              <a:cs typeface="Arial" pitchFamily="34" charset="0"/>
            </a:endParaRPr>
          </a:p>
          <a:p>
            <a:pPr>
              <a:defRPr/>
            </a:pPr>
            <a:endParaRPr lang="ar-SY" sz="2000" dirty="0" smtClean="0"/>
          </a:p>
        </p:txBody>
      </p:sp>
      <p:sp>
        <p:nvSpPr>
          <p:cNvPr id="3" name="عنصر نائب للتاريخ 2"/>
          <p:cNvSpPr>
            <a:spLocks noGrp="1"/>
          </p:cNvSpPr>
          <p:nvPr>
            <p:ph type="dt" sz="quarter" idx="10"/>
          </p:nvPr>
        </p:nvSpPr>
        <p:spPr/>
        <p:txBody>
          <a:bodyPr/>
          <a:lstStyle/>
          <a:p>
            <a:pPr>
              <a:defRPr/>
            </a:pPr>
            <a:fld id="{58329A78-DCB6-4E00-924D-FD3DA75C86BD}"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37893"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9F58273D-6724-4B2E-A7A9-4C45D57706B3}" type="slidenum">
              <a:rPr lang="ar-SY" altLang="ar-SA" sz="1200" smtClean="0">
                <a:solidFill>
                  <a:srgbClr val="898989"/>
                </a:solidFill>
              </a:rPr>
              <a:pPr algn="l">
                <a:spcBef>
                  <a:spcPct val="0"/>
                </a:spcBef>
                <a:buFontTx/>
                <a:buNone/>
              </a:pPr>
              <a:t>34</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43010">
                                            <p:txEl>
                                              <p:pRg st="0" end="0"/>
                                            </p:txEl>
                                          </p:spTgt>
                                        </p:tgtEl>
                                        <p:attrNameLst>
                                          <p:attrName>style.visibility</p:attrName>
                                        </p:attrNameLst>
                                      </p:cBhvr>
                                      <p:to>
                                        <p:strVal val="visible"/>
                                      </p:to>
                                    </p:set>
                                    <p:animEffect transition="in" filter="wheel(1)">
                                      <p:cBhvr>
                                        <p:cTn id="7" dur="2000"/>
                                        <p:tgtEl>
                                          <p:spTgt spid="430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43010">
                                            <p:txEl>
                                              <p:pRg st="1" end="1"/>
                                            </p:txEl>
                                          </p:spTgt>
                                        </p:tgtEl>
                                        <p:attrNameLst>
                                          <p:attrName>style.visibility</p:attrName>
                                        </p:attrNameLst>
                                      </p:cBhvr>
                                      <p:to>
                                        <p:strVal val="visible"/>
                                      </p:to>
                                    </p:set>
                                    <p:animEffect transition="in" filter="wheel(1)">
                                      <p:cBhvr>
                                        <p:cTn id="12" dur="2000"/>
                                        <p:tgtEl>
                                          <p:spTgt spid="430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43010">
                                            <p:txEl>
                                              <p:pRg st="2" end="2"/>
                                            </p:txEl>
                                          </p:spTgt>
                                        </p:tgtEl>
                                        <p:attrNameLst>
                                          <p:attrName>style.visibility</p:attrName>
                                        </p:attrNameLst>
                                      </p:cBhvr>
                                      <p:to>
                                        <p:strVal val="visible"/>
                                      </p:to>
                                    </p:set>
                                    <p:animEffect transition="in" filter="wheel(1)">
                                      <p:cBhvr>
                                        <p:cTn id="17" dur="2000"/>
                                        <p:tgtEl>
                                          <p:spTgt spid="430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43010">
                                            <p:txEl>
                                              <p:pRg st="3" end="3"/>
                                            </p:txEl>
                                          </p:spTgt>
                                        </p:tgtEl>
                                        <p:attrNameLst>
                                          <p:attrName>style.visibility</p:attrName>
                                        </p:attrNameLst>
                                      </p:cBhvr>
                                      <p:to>
                                        <p:strVal val="visible"/>
                                      </p:to>
                                    </p:set>
                                    <p:animEffect transition="in" filter="wheel(1)">
                                      <p:cBhvr>
                                        <p:cTn id="22" dur="2000"/>
                                        <p:tgtEl>
                                          <p:spTgt spid="430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43010">
                                            <p:txEl>
                                              <p:pRg st="4" end="4"/>
                                            </p:txEl>
                                          </p:spTgt>
                                        </p:tgtEl>
                                        <p:attrNameLst>
                                          <p:attrName>style.visibility</p:attrName>
                                        </p:attrNameLst>
                                      </p:cBhvr>
                                      <p:to>
                                        <p:strVal val="visible"/>
                                      </p:to>
                                    </p:set>
                                    <p:animEffect transition="in" filter="wheel(1)">
                                      <p:cBhvr>
                                        <p:cTn id="27" dur="2000"/>
                                        <p:tgtEl>
                                          <p:spTgt spid="430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43010">
                                            <p:txEl>
                                              <p:pRg st="5" end="5"/>
                                            </p:txEl>
                                          </p:spTgt>
                                        </p:tgtEl>
                                        <p:attrNameLst>
                                          <p:attrName>style.visibility</p:attrName>
                                        </p:attrNameLst>
                                      </p:cBhvr>
                                      <p:to>
                                        <p:strVal val="visible"/>
                                      </p:to>
                                    </p:set>
                                    <p:animEffect transition="in" filter="wheel(1)">
                                      <p:cBhvr>
                                        <p:cTn id="32" dur="2000"/>
                                        <p:tgtEl>
                                          <p:spTgt spid="430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عنصر نائب للمحتوى 2"/>
          <p:cNvSpPr>
            <a:spLocks noGrp="1"/>
          </p:cNvSpPr>
          <p:nvPr>
            <p:ph idx="1"/>
          </p:nvPr>
        </p:nvSpPr>
        <p:spPr>
          <a:xfrm>
            <a:off x="457200" y="214313"/>
            <a:ext cx="8229600" cy="5911850"/>
          </a:xfrm>
        </p:spPr>
        <p:txBody>
          <a:bodyPr/>
          <a:lstStyle/>
          <a:p>
            <a:r>
              <a:rPr lang="ar-SY" altLang="ar-SA" sz="2400" b="1" dirty="0" smtClean="0">
                <a:solidFill>
                  <a:srgbClr val="FF0000"/>
                </a:solidFill>
              </a:rPr>
              <a:t>وحدة الفنّ والأخلاق:</a:t>
            </a:r>
            <a:endParaRPr lang="en-US" altLang="ar-SA" sz="2400" b="1" dirty="0" smtClean="0">
              <a:solidFill>
                <a:srgbClr val="FF0000"/>
              </a:solidFill>
            </a:endParaRPr>
          </a:p>
          <a:p>
            <a:r>
              <a:rPr lang="ar-SY" altLang="ar-SA" sz="2400" b="1" dirty="0" smtClean="0">
                <a:solidFill>
                  <a:srgbClr val="002060"/>
                </a:solidFill>
              </a:rPr>
              <a:t>يعمد أنصار هذا الاتجاه إلى إرجاع مجالي الفنّ والأخلاق إلى مجال واحد، إمّا بإخضاع أحدهما للآخر، أو بدمجهما معاً في نظريّة واحدة.</a:t>
            </a:r>
            <a:endParaRPr lang="en-US" altLang="ar-SA" sz="2400" b="1" dirty="0" smtClean="0">
              <a:solidFill>
                <a:srgbClr val="002060"/>
              </a:solidFill>
            </a:endParaRPr>
          </a:p>
          <a:p>
            <a:r>
              <a:rPr lang="ar-SY" altLang="ar-SA" sz="2400" b="1" dirty="0" smtClean="0">
                <a:solidFill>
                  <a:srgbClr val="FF00FF"/>
                </a:solidFill>
              </a:rPr>
              <a:t>وإذا أُخضِع أحدهما للآخر فغالباً ما يكون الفنّ خاضعاً للأخلاق</a:t>
            </a:r>
            <a:r>
              <a:rPr lang="ar-SY" altLang="ar-SA" sz="2400" b="1" dirty="0" smtClean="0">
                <a:solidFill>
                  <a:srgbClr val="002060"/>
                </a:solidFill>
              </a:rPr>
              <a:t>، وهذا ما ذهب إليه أفلاطون الذي نظر إلى أنّ وجود جميع القيم الإنسانيّة ينشأ عن الحركة التي تحمل النفسَ على أن تكون شبيهة بالإله، وأنّ الجمال ليس سوى الطريق إلى الخيريّة المطلقة، فلا يكون الشيءُ جميلاً إلا إذا كان صالحاً؛ لذلك ينبغي على الفنّان أنْ يتوجّه في عمله نحو تمثّل الخير المطلق، وينبغي على الفنّ أيّاً كان نوعُه، أنْ يحمل رسالة أخلاقيّة تنشد ما فيه خير الفرد والمجتمع.</a:t>
            </a:r>
            <a:endParaRPr lang="en-US" altLang="ar-SA" sz="2400" b="1" dirty="0" smtClean="0">
              <a:solidFill>
                <a:srgbClr val="002060"/>
              </a:solidFill>
            </a:endParaRPr>
          </a:p>
          <a:p>
            <a:r>
              <a:rPr lang="ar-SY" altLang="ar-SA" sz="2400" b="1" dirty="0" smtClean="0">
                <a:solidFill>
                  <a:srgbClr val="FF00FF"/>
                </a:solidFill>
              </a:rPr>
              <a:t>أمّا دمج الفنّ والأخلاق في نظريّة واحدة، </a:t>
            </a:r>
            <a:r>
              <a:rPr lang="ar-SY" altLang="ar-SA" sz="2400" b="1" dirty="0" smtClean="0">
                <a:solidFill>
                  <a:srgbClr val="002060"/>
                </a:solidFill>
              </a:rPr>
              <a:t>فهذا ما توجّهت إليه الفلسفات الوضعيّة التي أكّدت ارتباط الفنّ بالوعي الاجتماعيّ الذي ينتجه، ولم تفرّق بين قيمته الأخلاقيّة وقيمته الجماليّة، فالفنّ هو انعكاس هاتين القيمتين واتحادهما في الواقع الاجتماعيّ المتعيّن. ويبرهن هذا الاتجاه على وجهة نظره بالاعتماد على فكرة أنّ ما يكون جميلاً في مجتمع ما، لا يمكن أن يتعارض مع القيم الأخلاقيّة التي يلتزم بها أفراد هذا المجتمع.</a:t>
            </a:r>
            <a:endParaRPr lang="en-US" altLang="ar-SA" sz="2400" b="1" dirty="0" smtClean="0">
              <a:solidFill>
                <a:srgbClr val="002060"/>
              </a:solidFill>
            </a:endParaRPr>
          </a:p>
          <a:p>
            <a:endParaRPr lang="ar-SY" altLang="ar-SA" sz="2400" dirty="0" smtClean="0"/>
          </a:p>
        </p:txBody>
      </p:sp>
      <p:sp>
        <p:nvSpPr>
          <p:cNvPr id="3" name="عنصر نائب للتاريخ 2"/>
          <p:cNvSpPr>
            <a:spLocks noGrp="1"/>
          </p:cNvSpPr>
          <p:nvPr>
            <p:ph type="dt" sz="quarter" idx="10"/>
          </p:nvPr>
        </p:nvSpPr>
        <p:spPr/>
        <p:txBody>
          <a:bodyPr/>
          <a:lstStyle/>
          <a:p>
            <a:pPr>
              <a:defRPr/>
            </a:pPr>
            <a:fld id="{9BEA979D-B3CE-42DF-83DF-90B0E089FE6B}"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t>المنصة التربوية السورية </a:t>
            </a:r>
          </a:p>
        </p:txBody>
      </p:sp>
      <p:sp>
        <p:nvSpPr>
          <p:cNvPr id="38917"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4CEEB4DA-C7F8-4062-936D-134979FD70E0}" type="slidenum">
              <a:rPr lang="ar-SY" altLang="ar-SA" sz="1200" smtClean="0">
                <a:solidFill>
                  <a:srgbClr val="898989"/>
                </a:solidFill>
              </a:rPr>
              <a:pPr algn="l">
                <a:spcBef>
                  <a:spcPct val="0"/>
                </a:spcBef>
                <a:buFontTx/>
                <a:buNone/>
              </a:pPr>
              <a:t>35</a:t>
            </a:fld>
            <a:endParaRPr lang="ar-SY" altLang="ar-SA" sz="1200" smtClean="0">
              <a:solidFill>
                <a:srgbClr val="898989"/>
              </a:solidFill>
            </a:endParaRPr>
          </a:p>
        </p:txBody>
      </p:sp>
      <p:sp>
        <p:nvSpPr>
          <p:cNvPr id="2" name="سهم منحني إلى اليمين 1">
            <a:hlinkClick r:id="" action="ppaction://hlinkshowjump?jump=firstslide"/>
          </p:cNvPr>
          <p:cNvSpPr/>
          <p:nvPr/>
        </p:nvSpPr>
        <p:spPr>
          <a:xfrm>
            <a:off x="1979613" y="5732463"/>
            <a:ext cx="731837" cy="39370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chemeClr val="tx1"/>
              </a:solidFill>
            </a:endParaRPr>
          </a:p>
        </p:txBody>
      </p:sp>
      <p:pic>
        <p:nvPicPr>
          <p:cNvPr id="5" name="Clay0317">
            <a:hlinkClick r:id="" action="ppaction://media"/>
          </p:cNvPr>
          <p:cNvPicPr>
            <a:picLocks noChangeAspect="1"/>
          </p:cNvPicPr>
          <p:nvPr>
            <a:audioFile r:link="rId2"/>
            <p:extLst>
              <p:ext uri="{DAA4B4D4-6D71-4841-9C94-3DE7FCFB9230}">
                <p14:media xmlns:p14="http://schemas.microsoft.com/office/powerpoint/2010/main" r:link="rId1"/>
              </p:ext>
            </p:extLst>
          </p:nvPr>
        </p:nvPicPr>
        <p:blipFill>
          <a:blip r:embed="rId4"/>
          <a:stretch>
            <a:fillRect/>
          </a:stretch>
        </p:blipFill>
        <p:spPr>
          <a:xfrm>
            <a:off x="4267200" y="3124200"/>
            <a:ext cx="609600" cy="609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par>
                    <p:cTn id="7" fill="hold">
                      <p:stCondLst>
                        <p:cond delay="indefinite"/>
                      </p:stCondLst>
                      <p:childTnLst>
                        <p:par>
                          <p:cTn id="8" fill="hold">
                            <p:stCondLst>
                              <p:cond delay="0"/>
                            </p:stCondLst>
                            <p:childTnLst>
                              <p:par>
                                <p:cTn id="9" presetID="21" presetClass="entr" presetSubtype="1" fill="hold" grpId="0" nodeType="clickEffect">
                                  <p:stCondLst>
                                    <p:cond delay="0"/>
                                  </p:stCondLst>
                                  <p:childTnLst>
                                    <p:set>
                                      <p:cBhvr>
                                        <p:cTn id="10" dur="1" fill="hold">
                                          <p:stCondLst>
                                            <p:cond delay="0"/>
                                          </p:stCondLst>
                                        </p:cTn>
                                        <p:tgtEl>
                                          <p:spTgt spid="38914">
                                            <p:txEl>
                                              <p:pRg st="0" end="0"/>
                                            </p:txEl>
                                          </p:spTgt>
                                        </p:tgtEl>
                                        <p:attrNameLst>
                                          <p:attrName>style.visibility</p:attrName>
                                        </p:attrNameLst>
                                      </p:cBhvr>
                                      <p:to>
                                        <p:strVal val="visible"/>
                                      </p:to>
                                    </p:set>
                                    <p:animEffect transition="in" filter="wheel(1)">
                                      <p:cBhvr>
                                        <p:cTn id="11" dur="2000"/>
                                        <p:tgtEl>
                                          <p:spTgt spid="3891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38914">
                                            <p:txEl>
                                              <p:pRg st="1" end="1"/>
                                            </p:txEl>
                                          </p:spTgt>
                                        </p:tgtEl>
                                        <p:attrNameLst>
                                          <p:attrName>style.visibility</p:attrName>
                                        </p:attrNameLst>
                                      </p:cBhvr>
                                      <p:to>
                                        <p:strVal val="visible"/>
                                      </p:to>
                                    </p:set>
                                    <p:animEffect transition="in" filter="wheel(1)">
                                      <p:cBhvr>
                                        <p:cTn id="16" dur="2000"/>
                                        <p:tgtEl>
                                          <p:spTgt spid="3891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grpId="0" nodeType="clickEffect">
                                  <p:stCondLst>
                                    <p:cond delay="0"/>
                                  </p:stCondLst>
                                  <p:childTnLst>
                                    <p:set>
                                      <p:cBhvr>
                                        <p:cTn id="20" dur="1" fill="hold">
                                          <p:stCondLst>
                                            <p:cond delay="0"/>
                                          </p:stCondLst>
                                        </p:cTn>
                                        <p:tgtEl>
                                          <p:spTgt spid="38914">
                                            <p:txEl>
                                              <p:pRg st="2" end="2"/>
                                            </p:txEl>
                                          </p:spTgt>
                                        </p:tgtEl>
                                        <p:attrNameLst>
                                          <p:attrName>style.visibility</p:attrName>
                                        </p:attrNameLst>
                                      </p:cBhvr>
                                      <p:to>
                                        <p:strVal val="visible"/>
                                      </p:to>
                                    </p:set>
                                    <p:animEffect transition="in" filter="wheel(1)">
                                      <p:cBhvr>
                                        <p:cTn id="21" dur="2000"/>
                                        <p:tgtEl>
                                          <p:spTgt spid="38914">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grpId="0" nodeType="clickEffect">
                                  <p:stCondLst>
                                    <p:cond delay="0"/>
                                  </p:stCondLst>
                                  <p:childTnLst>
                                    <p:set>
                                      <p:cBhvr>
                                        <p:cTn id="25" dur="1" fill="hold">
                                          <p:stCondLst>
                                            <p:cond delay="0"/>
                                          </p:stCondLst>
                                        </p:cTn>
                                        <p:tgtEl>
                                          <p:spTgt spid="38914">
                                            <p:txEl>
                                              <p:pRg st="3" end="3"/>
                                            </p:txEl>
                                          </p:spTgt>
                                        </p:tgtEl>
                                        <p:attrNameLst>
                                          <p:attrName>style.visibility</p:attrName>
                                        </p:attrNameLst>
                                      </p:cBhvr>
                                      <p:to>
                                        <p:strVal val="visible"/>
                                      </p:to>
                                    </p:set>
                                    <p:animEffect transition="in" filter="wheel(1)">
                                      <p:cBhvr>
                                        <p:cTn id="26" dur="2000"/>
                                        <p:tgtEl>
                                          <p:spTgt spid="389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p:cMediaNode vol="80000" numSld="999" showWhenStopped="0">
                <p:cTn id="27" repeatCount="indefinite" fill="hold" display="0">
                  <p:stCondLst>
                    <p:cond delay="indefinite"/>
                  </p:stCondLst>
                  <p:endCondLst>
                    <p:cond evt="onStopAudio" delay="0">
                      <p:tgtEl>
                        <p:sldTgt/>
                      </p:tgtEl>
                    </p:cond>
                  </p:endCondLst>
                </p:cTn>
                <p:tgtEl>
                  <p:spTgt spid="5"/>
                </p:tgtEl>
              </p:cMediaNode>
            </p:audio>
          </p:childTnLst>
        </p:cTn>
      </p:par>
    </p:tnLst>
    <p:bldLst>
      <p:bldP spid="38914"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عنصر نائب للمحتوى 2"/>
          <p:cNvSpPr>
            <a:spLocks noGrp="1"/>
          </p:cNvSpPr>
          <p:nvPr>
            <p:ph idx="1"/>
          </p:nvPr>
        </p:nvSpPr>
        <p:spPr>
          <a:xfrm>
            <a:off x="457200" y="500063"/>
            <a:ext cx="8229600" cy="5626100"/>
          </a:xfrm>
        </p:spPr>
        <p:txBody>
          <a:bodyPr/>
          <a:lstStyle/>
          <a:p>
            <a:r>
              <a:rPr lang="ar-OM" altLang="ar-SA" sz="1400" b="1" dirty="0" smtClean="0">
                <a:solidFill>
                  <a:srgbClr val="7030A0"/>
                </a:solidFill>
              </a:rPr>
              <a:t> </a:t>
            </a:r>
            <a:endParaRPr lang="en-US" altLang="ar-SA" sz="1400" b="1" dirty="0" smtClean="0">
              <a:solidFill>
                <a:srgbClr val="7030A0"/>
              </a:solidFill>
            </a:endParaRPr>
          </a:p>
          <a:p>
            <a:r>
              <a:rPr lang="ar-OM" altLang="ar-SA" sz="1500" b="1" dirty="0" smtClean="0">
                <a:solidFill>
                  <a:srgbClr val="7030A0"/>
                </a:solidFill>
              </a:rPr>
              <a:t>تحليل نصّ</a:t>
            </a:r>
            <a:r>
              <a:rPr lang="ar-SA" altLang="ar-SA" sz="1500" b="1" dirty="0" smtClean="0">
                <a:solidFill>
                  <a:srgbClr val="7030A0"/>
                </a:solidFill>
              </a:rPr>
              <a:t>        </a:t>
            </a:r>
            <a:r>
              <a:rPr lang="ar-OM" altLang="ar-SA" sz="2000" b="1" dirty="0" smtClean="0">
                <a:solidFill>
                  <a:srgbClr val="FF0000"/>
                </a:solidFill>
              </a:rPr>
              <a:t>(المدخلُ إلى علمِ الجمال)</a:t>
            </a:r>
            <a:r>
              <a:rPr lang="ar-SA" altLang="ar-SA" sz="2000" b="1" dirty="0" smtClean="0">
                <a:solidFill>
                  <a:srgbClr val="FF0000"/>
                </a:solidFill>
              </a:rPr>
              <a:t>    </a:t>
            </a:r>
            <a:r>
              <a:rPr lang="ar-OM" altLang="ar-SA" sz="1500" b="1" dirty="0" err="1" smtClean="0">
                <a:solidFill>
                  <a:srgbClr val="7030A0"/>
                </a:solidFill>
              </a:rPr>
              <a:t>غيورغ</a:t>
            </a:r>
            <a:r>
              <a:rPr lang="ar-OM" altLang="ar-SA" sz="1500" b="1" dirty="0" smtClean="0">
                <a:solidFill>
                  <a:srgbClr val="7030A0"/>
                </a:solidFill>
              </a:rPr>
              <a:t> فلهلم فريدريش هيغل</a:t>
            </a:r>
            <a:endParaRPr lang="en-US" altLang="ar-SA" sz="1500" b="1" dirty="0" smtClean="0">
              <a:solidFill>
                <a:srgbClr val="7030A0"/>
              </a:solidFill>
            </a:endParaRPr>
          </a:p>
          <a:p>
            <a:r>
              <a:rPr lang="ar-SA" altLang="ar-SA" sz="1500" b="1" dirty="0" smtClean="0">
                <a:solidFill>
                  <a:srgbClr val="7030A0"/>
                </a:solidFill>
              </a:rPr>
              <a:t>يقول هيغل:</a:t>
            </a:r>
            <a:endParaRPr lang="en-US" altLang="ar-SA" sz="1500" b="1" dirty="0" smtClean="0">
              <a:solidFill>
                <a:srgbClr val="7030A0"/>
              </a:solidFill>
            </a:endParaRPr>
          </a:p>
          <a:p>
            <a:r>
              <a:rPr lang="ar-SA" altLang="ar-SA" sz="1500" b="1" dirty="0" smtClean="0">
                <a:solidFill>
                  <a:srgbClr val="002060"/>
                </a:solidFill>
              </a:rPr>
              <a:t>   </a:t>
            </a:r>
            <a:r>
              <a:rPr lang="ar-SA" altLang="ar-SA" sz="1600" b="1" dirty="0" smtClean="0">
                <a:solidFill>
                  <a:srgbClr val="002060"/>
                </a:solidFill>
              </a:rPr>
              <a:t>«يقول بعضُهم إنّ العمل الفنيّ هو دون منتجات الطبيعة قيمةً، لأنّه بالتحديد، نتاج </a:t>
            </a:r>
            <a:r>
              <a:rPr lang="ar-SA" altLang="ar-SA" sz="1600" b="1" dirty="0" err="1" smtClean="0">
                <a:solidFill>
                  <a:srgbClr val="002060"/>
                </a:solidFill>
              </a:rPr>
              <a:t>إنسانيٌّ.صحيح</a:t>
            </a:r>
            <a:r>
              <a:rPr lang="ar-SA" altLang="ar-SA" sz="1600" b="1" dirty="0" smtClean="0">
                <a:solidFill>
                  <a:srgbClr val="002060"/>
                </a:solidFill>
              </a:rPr>
              <a:t> أنّ العمل الفنيَّ لا تدب فيه عاطفة، لا يطفح حياةً، سطحيٌ تماما، بينما منتجات الطبيعة منتجاتٌ حية. وعلى هذا النحو تتفوق منتجات الطبيعة، التي هي من صنع الله، على منتجات الفنّ التي هي منتجات إنسانيّة. وفيما يخصُّ هذا التعارض، لا مناص لنا من الإقرار بأنَّ العملّ الفنيّ، بصفته موضوعاً وشيئاً، محرومٌ من الحياة، ويمكن أن يعتَبْر بالتالي شيئاً ميتاً، فما هو حيٌّ حقّاً ينطوي على تنظيمٍ تمتدّ غائيته إلى أدق التفاصيل، بينما لا ينطوي العمل الفنّي على ظاهرٍ من الحياة إلا سطحه، أمّا في داخله فهو لا يعدو أن يكون حجراً أو خشباً أو قماشاً سوقياً، أولا يعدو أن يكون، كما في الشعر، تصورات مترجمة إلى ألفاظ وكلام.</a:t>
            </a:r>
            <a:endParaRPr lang="en-US" altLang="ar-SA" sz="1600" b="1" dirty="0" smtClean="0">
              <a:solidFill>
                <a:srgbClr val="002060"/>
              </a:solidFill>
            </a:endParaRPr>
          </a:p>
          <a:p>
            <a:r>
              <a:rPr lang="ar-SA" altLang="ar-SA" sz="1600" b="1" dirty="0" smtClean="0">
                <a:solidFill>
                  <a:srgbClr val="002060"/>
                </a:solidFill>
              </a:rPr>
              <a:t>لكن العمل الفنّي في مظهره كموضوع، كشيء، ليس، والحقّ يقال، عملاً فنيّاً: فما هو بعمل فنّي إلا بصفه روحية، ومن حيث انه تلقى معمودية الروح وبات ينطوي على شيء من جوهر الروح، شيء مسلَّم به للروح.</a:t>
            </a:r>
            <a:endParaRPr lang="en-US" altLang="ar-SA" sz="1600" b="1" dirty="0" smtClean="0">
              <a:solidFill>
                <a:srgbClr val="002060"/>
              </a:solidFill>
            </a:endParaRPr>
          </a:p>
          <a:p>
            <a:r>
              <a:rPr lang="ar-SA" altLang="ar-SA" sz="1600" b="1" dirty="0" smtClean="0">
                <a:solidFill>
                  <a:srgbClr val="002060"/>
                </a:solidFill>
              </a:rPr>
              <a:t>يأتي العمل الفنيُّ إذن من الروح ويوجد للروح، ويكمن تفوقُه في واقع أنه إذا كان النتاج الطبيعيّ نتاجاً </a:t>
            </a:r>
            <a:r>
              <a:rPr lang="ar-SA" altLang="ar-SA" sz="1600" b="1" dirty="0" err="1" smtClean="0">
                <a:solidFill>
                  <a:srgbClr val="002060"/>
                </a:solidFill>
              </a:rPr>
              <a:t>محبواً</a:t>
            </a:r>
            <a:r>
              <a:rPr lang="ar-SA" altLang="ar-SA" sz="1600" b="1" dirty="0" smtClean="0">
                <a:solidFill>
                  <a:srgbClr val="002060"/>
                </a:solidFill>
              </a:rPr>
              <a:t> بالحياة فإنّه بالمقابل قابل للفنّاء، بينما العمل الفنيّ عمل يدوم، والديمومة ذات أهميّة أعظم. الأحداث تقع، لكن ما إنْ تقع حتّى تزول؛ بيد أنّ العمل الفنيَّ يسبغ عليها ديمومة، يمثلها في حقّيقتها غير القابلة للفنّاء. أنه يضع يده على الفائدة الإنسانيّة والقيمة الروحيّة لحدث ما، لطبع فرديّ ما، لعمل ما، في تطوّرها وعواقبها، ويبرزهما في صورة أكثر صفاءً وشفافيَّة مما في الواقع العادي غير الفنيّ؛ لهذا يتفوّق العمل الفنيّ على كلّ نتاجٍ طبيعيّ لم يمرّ بطريق الروح. وعلى هذا النحو نجد أن العاطفة والفكرة اللتين ألهمتا في الرسم منظراً طبيعيّاً يُبوّئان عمل الفكر هذا مرتبةً أسمى من مرتبةِ المنظر نفسه كما هو موجودٌ في الطبيعة، إن كلّ ما يصدر عن الروح يتفوق على ما يوجد في الحالة الطبيعيّة. ولا ننسى أنّ الكائن الطبيعيّ لا تنبثق عنه مُثُلٌ عليا إلهيّة، وأنّ الأعمال الفنيّة هي وحدها القادرة على التعبير عن نظير هذه المُثُل»*.</a:t>
            </a:r>
            <a:endParaRPr lang="ar-SY" altLang="ar-SA" sz="1600" b="1" dirty="0" smtClean="0">
              <a:solidFill>
                <a:srgbClr val="002060"/>
              </a:solidFill>
            </a:endParaRPr>
          </a:p>
        </p:txBody>
      </p:sp>
      <p:sp>
        <p:nvSpPr>
          <p:cNvPr id="3" name="عنصر نائب للتاريخ 2"/>
          <p:cNvSpPr>
            <a:spLocks noGrp="1"/>
          </p:cNvSpPr>
          <p:nvPr>
            <p:ph type="dt" sz="quarter" idx="10"/>
          </p:nvPr>
        </p:nvSpPr>
        <p:spPr/>
        <p:txBody>
          <a:bodyPr/>
          <a:lstStyle/>
          <a:p>
            <a:pPr>
              <a:defRPr/>
            </a:pPr>
            <a:fld id="{1ABAE9D9-8B6D-49D6-B12B-4935E8DE8264}"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dirty="0">
                <a:solidFill>
                  <a:srgbClr val="FF0066"/>
                </a:solidFill>
              </a:rPr>
              <a:t>المنصة التربوية السورية </a:t>
            </a:r>
          </a:p>
        </p:txBody>
      </p:sp>
      <p:sp>
        <p:nvSpPr>
          <p:cNvPr id="39941"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DDFE44A4-8079-48AF-9033-4BA2A8F070DA}" type="slidenum">
              <a:rPr lang="ar-SY" altLang="ar-SA" sz="1200" smtClean="0">
                <a:solidFill>
                  <a:srgbClr val="898989"/>
                </a:solidFill>
              </a:rPr>
              <a:pPr algn="l">
                <a:spcBef>
                  <a:spcPct val="0"/>
                </a:spcBef>
                <a:buFontTx/>
                <a:buNone/>
              </a:pPr>
              <a:t>36</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9938">
                                            <p:txEl>
                                              <p:pRg st="0" end="0"/>
                                            </p:txEl>
                                          </p:spTgt>
                                        </p:tgtEl>
                                        <p:attrNameLst>
                                          <p:attrName>style.visibility</p:attrName>
                                        </p:attrNameLst>
                                      </p:cBhvr>
                                      <p:to>
                                        <p:strVal val="visible"/>
                                      </p:to>
                                    </p:set>
                                    <p:animEffect transition="in" filter="wheel(1)">
                                      <p:cBhvr>
                                        <p:cTn id="7" dur="2000"/>
                                        <p:tgtEl>
                                          <p:spTgt spid="399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9938">
                                            <p:txEl>
                                              <p:pRg st="1" end="1"/>
                                            </p:txEl>
                                          </p:spTgt>
                                        </p:tgtEl>
                                        <p:attrNameLst>
                                          <p:attrName>style.visibility</p:attrName>
                                        </p:attrNameLst>
                                      </p:cBhvr>
                                      <p:to>
                                        <p:strVal val="visible"/>
                                      </p:to>
                                    </p:set>
                                    <p:animEffect transition="in" filter="wheel(1)">
                                      <p:cBhvr>
                                        <p:cTn id="12" dur="2000"/>
                                        <p:tgtEl>
                                          <p:spTgt spid="3993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9938">
                                            <p:txEl>
                                              <p:pRg st="2" end="2"/>
                                            </p:txEl>
                                          </p:spTgt>
                                        </p:tgtEl>
                                        <p:attrNameLst>
                                          <p:attrName>style.visibility</p:attrName>
                                        </p:attrNameLst>
                                      </p:cBhvr>
                                      <p:to>
                                        <p:strVal val="visible"/>
                                      </p:to>
                                    </p:set>
                                    <p:animEffect transition="in" filter="wheel(1)">
                                      <p:cBhvr>
                                        <p:cTn id="17" dur="2000"/>
                                        <p:tgtEl>
                                          <p:spTgt spid="3993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9938">
                                            <p:txEl>
                                              <p:pRg st="3" end="3"/>
                                            </p:txEl>
                                          </p:spTgt>
                                        </p:tgtEl>
                                        <p:attrNameLst>
                                          <p:attrName>style.visibility</p:attrName>
                                        </p:attrNameLst>
                                      </p:cBhvr>
                                      <p:to>
                                        <p:strVal val="visible"/>
                                      </p:to>
                                    </p:set>
                                    <p:animEffect transition="in" filter="wheel(1)">
                                      <p:cBhvr>
                                        <p:cTn id="22" dur="2000"/>
                                        <p:tgtEl>
                                          <p:spTgt spid="3993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9938">
                                            <p:txEl>
                                              <p:pRg st="4" end="4"/>
                                            </p:txEl>
                                          </p:spTgt>
                                        </p:tgtEl>
                                        <p:attrNameLst>
                                          <p:attrName>style.visibility</p:attrName>
                                        </p:attrNameLst>
                                      </p:cBhvr>
                                      <p:to>
                                        <p:strVal val="visible"/>
                                      </p:to>
                                    </p:set>
                                    <p:animEffect transition="in" filter="wheel(1)">
                                      <p:cBhvr>
                                        <p:cTn id="27" dur="2000"/>
                                        <p:tgtEl>
                                          <p:spTgt spid="3993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1" fill="hold" grpId="0" nodeType="clickEffect">
                                  <p:stCondLst>
                                    <p:cond delay="0"/>
                                  </p:stCondLst>
                                  <p:childTnLst>
                                    <p:set>
                                      <p:cBhvr>
                                        <p:cTn id="31" dur="1" fill="hold">
                                          <p:stCondLst>
                                            <p:cond delay="0"/>
                                          </p:stCondLst>
                                        </p:cTn>
                                        <p:tgtEl>
                                          <p:spTgt spid="39938">
                                            <p:txEl>
                                              <p:pRg st="5" end="5"/>
                                            </p:txEl>
                                          </p:spTgt>
                                        </p:tgtEl>
                                        <p:attrNameLst>
                                          <p:attrName>style.visibility</p:attrName>
                                        </p:attrNameLst>
                                      </p:cBhvr>
                                      <p:to>
                                        <p:strVal val="visible"/>
                                      </p:to>
                                    </p:set>
                                    <p:animEffect transition="in" filter="wheel(1)">
                                      <p:cBhvr>
                                        <p:cTn id="32" dur="2000"/>
                                        <p:tgtEl>
                                          <p:spTgt spid="3993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عنوان 1"/>
          <p:cNvSpPr>
            <a:spLocks noGrp="1"/>
          </p:cNvSpPr>
          <p:nvPr>
            <p:ph type="title"/>
          </p:nvPr>
        </p:nvSpPr>
        <p:spPr>
          <a:xfrm>
            <a:off x="457200" y="274638"/>
            <a:ext cx="8229600" cy="796925"/>
          </a:xfrm>
          <a:solidFill>
            <a:srgbClr val="FFFF00"/>
          </a:solidFill>
        </p:spPr>
        <p:txBody>
          <a:bodyPr/>
          <a:lstStyle/>
          <a:p>
            <a:pPr eaLnBrk="1" hangingPunct="1"/>
            <a:r>
              <a:rPr lang="ar-SA" altLang="ar-SA" smtClean="0">
                <a:solidFill>
                  <a:srgbClr val="FF0000"/>
                </a:solidFill>
              </a:rPr>
              <a:t>القيمة والحكم </a:t>
            </a:r>
            <a:endParaRPr lang="ar-SY" altLang="ar-SA" smtClean="0">
              <a:solidFill>
                <a:srgbClr val="FF0000"/>
              </a:solidFill>
            </a:endParaRPr>
          </a:p>
        </p:txBody>
      </p:sp>
      <p:sp>
        <p:nvSpPr>
          <p:cNvPr id="3" name="عنصر نائب للمحتوى 2"/>
          <p:cNvSpPr>
            <a:spLocks noGrp="1"/>
          </p:cNvSpPr>
          <p:nvPr>
            <p:ph idx="1"/>
          </p:nvPr>
        </p:nvSpPr>
        <p:spPr>
          <a:xfrm>
            <a:off x="457200" y="1143000"/>
            <a:ext cx="8229600" cy="4983163"/>
          </a:xfrm>
          <a:solidFill>
            <a:schemeClr val="accent4">
              <a:lumMod val="40000"/>
              <a:lumOff val="60000"/>
            </a:schemeClr>
          </a:solidFill>
        </p:spPr>
        <p:txBody>
          <a:bodyPr rtlCol="1">
            <a:noAutofit/>
          </a:bodyPr>
          <a:lstStyle/>
          <a:p>
            <a:pPr eaLnBrk="1" fontAlgn="auto" hangingPunct="1">
              <a:spcAft>
                <a:spcPts val="0"/>
              </a:spcAft>
              <a:defRPr/>
            </a:pPr>
            <a:r>
              <a:rPr lang="ar-SA" sz="2100" b="1" dirty="0" smtClean="0">
                <a:solidFill>
                  <a:srgbClr val="002060"/>
                </a:solidFill>
              </a:rPr>
              <a:t>الحكم هو الرأي الذي يطلقه الإنسان أو الموقف الذي يتخذه ويفرق العلماء بين نوعين من الأحكام أحكام الوجود ترتبط بالعلوم الوضعية وأحكام الوجود ترتبط بالعلوم المعيارية </a:t>
            </a:r>
          </a:p>
          <a:p>
            <a:pPr eaLnBrk="1" fontAlgn="auto" hangingPunct="1">
              <a:spcAft>
                <a:spcPts val="0"/>
              </a:spcAft>
              <a:defRPr/>
            </a:pPr>
            <a:r>
              <a:rPr lang="ar-SA" sz="2200" b="1" dirty="0" smtClean="0">
                <a:solidFill>
                  <a:srgbClr val="FF0066"/>
                </a:solidFill>
              </a:rPr>
              <a:t>1- أحكام الوجود : </a:t>
            </a:r>
            <a:r>
              <a:rPr lang="ar-SA" sz="2200" b="1" dirty="0" smtClean="0">
                <a:solidFill>
                  <a:srgbClr val="002060"/>
                </a:solidFill>
              </a:rPr>
              <a:t>تشمل الأحكام العلمية التجريبية تبحث فيما هو كائن ويمكن وصفها بالصدق والكذب مثل الحديد يتمدد بالحرارة </a:t>
            </a:r>
          </a:p>
          <a:p>
            <a:pPr eaLnBrk="1" fontAlgn="auto" hangingPunct="1">
              <a:spcAft>
                <a:spcPts val="0"/>
              </a:spcAft>
              <a:defRPr/>
            </a:pPr>
            <a:r>
              <a:rPr lang="ar-SA" sz="2100" b="1" dirty="0" smtClean="0">
                <a:solidFill>
                  <a:srgbClr val="FF0066"/>
                </a:solidFill>
              </a:rPr>
              <a:t>2- أحكام الوجوب : </a:t>
            </a:r>
            <a:r>
              <a:rPr lang="ar-SA" sz="2100" b="1" dirty="0" smtClean="0">
                <a:solidFill>
                  <a:srgbClr val="002060"/>
                </a:solidFill>
              </a:rPr>
              <a:t>تشمل أحكام العلوم المعيارية كعلم المناهج ونظرية المعرفة الحق والخير والجمال  ويبحث فيما ينبغي أن يكون عليه سلوك الإنسان ليحقق قيم هذه العلوم . </a:t>
            </a:r>
          </a:p>
          <a:p>
            <a:pPr eaLnBrk="1" fontAlgn="auto" hangingPunct="1">
              <a:spcAft>
                <a:spcPts val="0"/>
              </a:spcAft>
              <a:defRPr/>
            </a:pPr>
            <a:r>
              <a:rPr lang="ar-SA" sz="2100" b="1" dirty="0" smtClean="0">
                <a:solidFill>
                  <a:srgbClr val="002060"/>
                </a:solidFill>
              </a:rPr>
              <a:t>الفلسفة الوضعية في القرن العشرين اهتمت بمجالين فقط هما الأخلاقي والجمالي واعتبرت أن أحكام هذين المجالين لا تمثل قضايا منطقية </a:t>
            </a:r>
            <a:r>
              <a:rPr lang="ar-SA" sz="2100" b="1" dirty="0" smtClean="0">
                <a:solidFill>
                  <a:srgbClr val="FF00FF"/>
                </a:solidFill>
              </a:rPr>
              <a:t>( أي هي عبارات تقريرية ) </a:t>
            </a:r>
            <a:r>
              <a:rPr lang="ar-SA" sz="2100" b="1" dirty="0" smtClean="0">
                <a:solidFill>
                  <a:srgbClr val="002060"/>
                </a:solidFill>
              </a:rPr>
              <a:t>لأنه لا يمكن الحكم عليها بالصواب أو الغلط وإنما هي إنشائية تعكس موقف الإنسان النفسية </a:t>
            </a:r>
          </a:p>
          <a:p>
            <a:pPr eaLnBrk="1" fontAlgn="auto" hangingPunct="1">
              <a:spcAft>
                <a:spcPts val="0"/>
              </a:spcAft>
              <a:defRPr/>
            </a:pPr>
            <a:r>
              <a:rPr lang="ar-SA" sz="2200" b="1" dirty="0" smtClean="0">
                <a:solidFill>
                  <a:srgbClr val="002060"/>
                </a:solidFill>
              </a:rPr>
              <a:t>وترى </a:t>
            </a:r>
            <a:r>
              <a:rPr lang="ar-SA" sz="2200" b="1" dirty="0" smtClean="0">
                <a:solidFill>
                  <a:srgbClr val="009900"/>
                </a:solidFill>
              </a:rPr>
              <a:t>الوضعية المنطقية </a:t>
            </a:r>
            <a:r>
              <a:rPr lang="ar-SA" sz="2200" b="1" dirty="0" smtClean="0">
                <a:solidFill>
                  <a:srgbClr val="002060"/>
                </a:solidFill>
              </a:rPr>
              <a:t>أن الحكم الذي يقرر أن الكذب شر لا يمثل حكم عقليا ً لأنه لا يمكن البرهنة عليه بشكل تجريبي أو منطقي بل يمكن رده لصيغة الأمر كقولنا لا تكذب  أو صيغة التمني أو النصح لا أحب الكذب والأمر نفسه ينطبق على الأحكام الجمالية أنها تروق لشخص ما ولا يمكن تعميمها على جميع الناس </a:t>
            </a:r>
            <a:endParaRPr lang="ar-SY" sz="2200" b="1" dirty="0" smtClean="0">
              <a:solidFill>
                <a:srgbClr val="002060"/>
              </a:solidFill>
            </a:endParaRPr>
          </a:p>
        </p:txBody>
      </p:sp>
      <p:sp>
        <p:nvSpPr>
          <p:cNvPr id="4" name="عنصر نائب للتاريخ 3"/>
          <p:cNvSpPr>
            <a:spLocks noGrp="1"/>
          </p:cNvSpPr>
          <p:nvPr>
            <p:ph type="dt" sz="quarter" idx="10"/>
          </p:nvPr>
        </p:nvSpPr>
        <p:spPr/>
        <p:txBody>
          <a:bodyPr/>
          <a:lstStyle/>
          <a:p>
            <a:pPr>
              <a:defRPr/>
            </a:pPr>
            <a:fld id="{08DC43A0-87F6-45B7-9DEA-0B4FF0763869}"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p>
            <a:pPr>
              <a:defRPr/>
            </a:pPr>
            <a:r>
              <a:rPr lang="ar-SY" sz="1400" dirty="0">
                <a:solidFill>
                  <a:srgbClr val="FF6600"/>
                </a:solidFill>
              </a:rPr>
              <a:t>المنصة التربوية السورية </a:t>
            </a:r>
          </a:p>
        </p:txBody>
      </p:sp>
      <p:sp>
        <p:nvSpPr>
          <p:cNvPr id="7174" name="عنصر نائب لرقم الشريحة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D39C29D4-82E9-456F-A161-98B401720E96}" type="slidenum">
              <a:rPr lang="ar-SY" altLang="ar-SA" sz="1200" smtClean="0">
                <a:solidFill>
                  <a:srgbClr val="898989"/>
                </a:solidFill>
              </a:rPr>
              <a:pPr algn="l">
                <a:spcBef>
                  <a:spcPct val="0"/>
                </a:spcBef>
                <a:buFontTx/>
                <a:buNone/>
              </a:pPr>
              <a:t>4</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170"/>
                                        </p:tgtEl>
                                        <p:attrNameLst>
                                          <p:attrName>style.visibility</p:attrName>
                                        </p:attrNameLst>
                                      </p:cBhvr>
                                      <p:to>
                                        <p:strVal val="visible"/>
                                      </p:to>
                                    </p:set>
                                    <p:animEffect transition="in" filter="fade">
                                      <p:cBhvr>
                                        <p:cTn id="7" dur="1000"/>
                                        <p:tgtEl>
                                          <p:spTgt spid="7170"/>
                                        </p:tgtEl>
                                      </p:cBhvr>
                                    </p:animEffect>
                                    <p:anim calcmode="lin" valueType="num">
                                      <p:cBhvr>
                                        <p:cTn id="8" dur="1000" fill="hold"/>
                                        <p:tgtEl>
                                          <p:spTgt spid="7170"/>
                                        </p:tgtEl>
                                        <p:attrNameLst>
                                          <p:attrName>ppt_x</p:attrName>
                                        </p:attrNameLst>
                                      </p:cBhvr>
                                      <p:tavLst>
                                        <p:tav tm="0">
                                          <p:val>
                                            <p:strVal val="#ppt_x"/>
                                          </p:val>
                                        </p:tav>
                                        <p:tav tm="100000">
                                          <p:val>
                                            <p:strVal val="#ppt_x"/>
                                          </p:val>
                                        </p:tav>
                                      </p:tavLst>
                                    </p:anim>
                                    <p:anim calcmode="lin" valueType="num">
                                      <p:cBhvr>
                                        <p:cTn id="9" dur="1000" fill="hold"/>
                                        <p:tgtEl>
                                          <p:spTgt spid="717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circle(in)">
                                      <p:cBhvr>
                                        <p:cTn id="19" dur="20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circle(in)">
                                      <p:cBhvr>
                                        <p:cTn id="24" dur="20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circle(in)">
                                      <p:cBhvr>
                                        <p:cTn id="29" dur="2000"/>
                                        <p:tgtEl>
                                          <p:spTgt spid="3">
                                            <p:txEl>
                                              <p:pRg st="2" end="2"/>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Effect transition="in" filter="circle(in)">
                                      <p:cBhvr>
                                        <p:cTn id="34" dur="2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circle(in)">
                                      <p:cBhvr>
                                        <p:cTn id="39"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4638"/>
            <a:ext cx="8229600" cy="654050"/>
          </a:xfrm>
          <a:solidFill>
            <a:schemeClr val="accent3">
              <a:lumMod val="40000"/>
              <a:lumOff val="60000"/>
            </a:schemeClr>
          </a:solidFill>
        </p:spPr>
        <p:txBody>
          <a:bodyPr rtlCol="1">
            <a:normAutofit fontScale="90000"/>
          </a:bodyPr>
          <a:lstStyle/>
          <a:p>
            <a:pPr eaLnBrk="1" fontAlgn="auto" hangingPunct="1">
              <a:spcAft>
                <a:spcPts val="0"/>
              </a:spcAft>
              <a:defRPr/>
            </a:pPr>
            <a:r>
              <a:rPr lang="ar-SA" dirty="0" smtClean="0">
                <a:solidFill>
                  <a:srgbClr val="C00000"/>
                </a:solidFill>
              </a:rPr>
              <a:t>القيمة والفعل </a:t>
            </a:r>
            <a:endParaRPr lang="ar-SY" dirty="0" smtClean="0">
              <a:solidFill>
                <a:srgbClr val="C00000"/>
              </a:solidFill>
            </a:endParaRPr>
          </a:p>
        </p:txBody>
      </p:sp>
      <p:sp>
        <p:nvSpPr>
          <p:cNvPr id="3" name="عنصر نائب للمحتوى 2"/>
          <p:cNvSpPr>
            <a:spLocks noGrp="1"/>
          </p:cNvSpPr>
          <p:nvPr>
            <p:ph idx="1"/>
          </p:nvPr>
        </p:nvSpPr>
        <p:spPr>
          <a:xfrm>
            <a:off x="457200" y="1143000"/>
            <a:ext cx="8229600" cy="4983163"/>
          </a:xfrm>
          <a:solidFill>
            <a:schemeClr val="accent6">
              <a:lumMod val="40000"/>
              <a:lumOff val="60000"/>
            </a:schemeClr>
          </a:solidFill>
        </p:spPr>
        <p:txBody>
          <a:bodyPr rtlCol="1">
            <a:normAutofit fontScale="92500" lnSpcReduction="20000"/>
          </a:bodyPr>
          <a:lstStyle/>
          <a:p>
            <a:pPr eaLnBrk="1" fontAlgn="auto" hangingPunct="1">
              <a:spcAft>
                <a:spcPts val="0"/>
              </a:spcAft>
              <a:defRPr/>
            </a:pPr>
            <a:r>
              <a:rPr lang="ar-SA" sz="2000" b="1" dirty="0" smtClean="0">
                <a:solidFill>
                  <a:srgbClr val="FF00FF"/>
                </a:solidFill>
              </a:rPr>
              <a:t>لا يمكن فهم طبيعة القيم بواسطة الدراسة النظرية فقط لأنه لابد من تعينها في الممارسات العملية أيضاً لأن القيمة تقوم بين الذات الإنسانية والواقع  وبالتالي القيم ترتبط ببعضها مثل العدالة والشجاعة والإخلاص كونها قيم أخلاقية </a:t>
            </a:r>
          </a:p>
          <a:p>
            <a:pPr eaLnBrk="1" fontAlgn="auto" hangingPunct="1">
              <a:spcAft>
                <a:spcPts val="0"/>
              </a:spcAft>
              <a:defRPr/>
            </a:pPr>
            <a:r>
              <a:rPr lang="ar-SA" sz="2000" b="1" dirty="0" smtClean="0">
                <a:solidFill>
                  <a:schemeClr val="accent4">
                    <a:lumMod val="50000"/>
                  </a:schemeClr>
                </a:solidFill>
              </a:rPr>
              <a:t>بينما بالمجال الجمالي يرتبط الحكم على القيمة الفنية بالجهد الذي يبذله الفنان وبالابتكار والإبداع ولا يمكن للقيمة الفنية أن تتحقق إلا بواسطة عمل مشخص وبالتالي الفنان والمتذوق هما الطرفان الفاعلان تنتقل القيمة من أحدهما للآخر أي وجود القيمة يشترط تضافر جانبين هما </a:t>
            </a:r>
          </a:p>
          <a:p>
            <a:pPr eaLnBrk="1" fontAlgn="auto" hangingPunct="1">
              <a:spcAft>
                <a:spcPts val="0"/>
              </a:spcAft>
              <a:defRPr/>
            </a:pPr>
            <a:r>
              <a:rPr lang="ar-SA" sz="2000" b="1" dirty="0" smtClean="0">
                <a:solidFill>
                  <a:srgbClr val="009900"/>
                </a:solidFill>
              </a:rPr>
              <a:t>1- جانب فكري : </a:t>
            </a:r>
            <a:r>
              <a:rPr lang="ar-SA" sz="2000" b="1" dirty="0" smtClean="0">
                <a:solidFill>
                  <a:schemeClr val="accent4">
                    <a:lumMod val="50000"/>
                  </a:schemeClr>
                </a:solidFill>
              </a:rPr>
              <a:t>أي فاعلية العقل البشري في إطلاق الأحكام المعياري لأن وعي القيمة شرط لتحققها </a:t>
            </a:r>
          </a:p>
          <a:p>
            <a:pPr eaLnBrk="1" fontAlgn="auto" hangingPunct="1">
              <a:spcAft>
                <a:spcPts val="0"/>
              </a:spcAft>
              <a:defRPr/>
            </a:pPr>
            <a:r>
              <a:rPr lang="ar-SA" sz="2000" b="1" dirty="0" smtClean="0">
                <a:solidFill>
                  <a:srgbClr val="009900"/>
                </a:solidFill>
              </a:rPr>
              <a:t>2- الجانب السلوكي : </a:t>
            </a:r>
            <a:r>
              <a:rPr lang="ar-SA" sz="2000" b="1" dirty="0" smtClean="0">
                <a:solidFill>
                  <a:schemeClr val="accent4">
                    <a:lumMod val="50000"/>
                  </a:schemeClr>
                </a:solidFill>
              </a:rPr>
              <a:t>لا تكفي معرفة القيمة لفعلها لأنه لابد أن ترتبط هذه المعرفة النظرية بسلوك عملي يجعلها مجسدة بالواقع   وقيمة السلوك الإنساني لا تتحدد بوصفها سلوك فردي منعزل بل من خلال سلوك عضو ينتمي إلى المجتمع ويدرك قيمة ما يفعله وما ينبغي علية فعلة </a:t>
            </a:r>
          </a:p>
          <a:p>
            <a:pPr eaLnBrk="1" fontAlgn="auto" hangingPunct="1">
              <a:spcAft>
                <a:spcPts val="0"/>
              </a:spcAft>
              <a:defRPr/>
            </a:pPr>
            <a:r>
              <a:rPr lang="ar-SA" sz="2000" b="1" dirty="0" smtClean="0">
                <a:solidFill>
                  <a:srgbClr val="7030A0"/>
                </a:solidFill>
              </a:rPr>
              <a:t>ويوصف الإنسان بأنه كائن أخلاقي</a:t>
            </a:r>
            <a:r>
              <a:rPr lang="ar-SA" sz="2000" b="1" dirty="0" smtClean="0">
                <a:solidFill>
                  <a:schemeClr val="accent4">
                    <a:lumMod val="50000"/>
                  </a:schemeClr>
                </a:solidFill>
              </a:rPr>
              <a:t> لأنه يعرف بوجود قيم معينة من الناحية النظرية ويجسدها في الواقع ضمن شروطه الاجتماعية من الناحية العملية وينقل القيم من عالمها المجرد لعالمها المشخص </a:t>
            </a:r>
          </a:p>
          <a:p>
            <a:pPr eaLnBrk="1" fontAlgn="auto" hangingPunct="1">
              <a:spcAft>
                <a:spcPts val="0"/>
              </a:spcAft>
              <a:defRPr/>
            </a:pPr>
            <a:r>
              <a:rPr lang="ar-SA" sz="2000" b="1" dirty="0" smtClean="0">
                <a:solidFill>
                  <a:srgbClr val="FF0066"/>
                </a:solidFill>
              </a:rPr>
              <a:t>ويشترط تحول القيمة لإلى فعل أن يمارس الإنسان حريته في الاختيار ويكون مسئول عن اختياره </a:t>
            </a:r>
            <a:r>
              <a:rPr lang="ar-SA" sz="2000" b="1" dirty="0" smtClean="0">
                <a:solidFill>
                  <a:schemeClr val="accent4">
                    <a:lumMod val="50000"/>
                  </a:schemeClr>
                </a:solidFill>
              </a:rPr>
              <a:t>لأن السلوك القيمي ليس سلوكاً تلقائياً بل يجب اقترافه بالإرادة والعزم على الفعل </a:t>
            </a:r>
          </a:p>
          <a:p>
            <a:pPr eaLnBrk="1" fontAlgn="auto" hangingPunct="1">
              <a:spcAft>
                <a:spcPts val="0"/>
              </a:spcAft>
              <a:defRPr/>
            </a:pPr>
            <a:r>
              <a:rPr lang="ar-SA" sz="2000" b="1" dirty="0" smtClean="0">
                <a:solidFill>
                  <a:schemeClr val="accent4">
                    <a:lumMod val="50000"/>
                  </a:schemeClr>
                </a:solidFill>
              </a:rPr>
              <a:t>ولا يوجد علاقة ضرورية بين معرفة القيمة وتحقيقها لأن الإنسان يكون أحيانا عارف للخير ولا يفعله ومعرفة الشر لا تضمن لنا تجنبه  </a:t>
            </a:r>
            <a:endParaRPr lang="ar-SY" sz="2000" b="1" dirty="0" smtClean="0">
              <a:solidFill>
                <a:schemeClr val="accent4">
                  <a:lumMod val="50000"/>
                </a:schemeClr>
              </a:solidFill>
            </a:endParaRPr>
          </a:p>
        </p:txBody>
      </p:sp>
      <p:sp>
        <p:nvSpPr>
          <p:cNvPr id="4" name="عنصر نائب للتاريخ 3"/>
          <p:cNvSpPr>
            <a:spLocks noGrp="1"/>
          </p:cNvSpPr>
          <p:nvPr>
            <p:ph type="dt" sz="quarter" idx="10"/>
          </p:nvPr>
        </p:nvSpPr>
        <p:spPr/>
        <p:txBody>
          <a:bodyPr/>
          <a:lstStyle/>
          <a:p>
            <a:pPr>
              <a:defRPr/>
            </a:pPr>
            <a:fld id="{05F0648D-F6B6-4A22-878E-0B474725030C}"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p>
            <a:pPr>
              <a:defRPr/>
            </a:pPr>
            <a:r>
              <a:rPr lang="ar-SY">
                <a:solidFill>
                  <a:srgbClr val="002060"/>
                </a:solidFill>
              </a:rPr>
              <a:t>المنصة التربوية السورية </a:t>
            </a:r>
            <a:endParaRPr lang="ar-SY" dirty="0">
              <a:solidFill>
                <a:srgbClr val="002060"/>
              </a:solidFill>
            </a:endParaRPr>
          </a:p>
        </p:txBody>
      </p:sp>
      <p:sp>
        <p:nvSpPr>
          <p:cNvPr id="8198" name="عنصر نائب لرقم الشريحة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2EB1815E-8A3D-4935-9798-4B0B68642F4C}" type="slidenum">
              <a:rPr lang="ar-SY" altLang="ar-SA" sz="1200" smtClean="0">
                <a:solidFill>
                  <a:srgbClr val="898989"/>
                </a:solidFill>
              </a:rPr>
              <a:pPr algn="l">
                <a:spcBef>
                  <a:spcPct val="0"/>
                </a:spcBef>
                <a:buFontTx/>
                <a:buNone/>
              </a:pPr>
              <a:t>5</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circle(in)">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circle(in)">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circle(in)">
                                      <p:cBhvr>
                                        <p:cTn id="27" dur="20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circle(in)">
                                      <p:cBhvr>
                                        <p:cTn id="32" dur="20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circle(in)">
                                      <p:cBhvr>
                                        <p:cTn id="37" dur="2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circle(in)">
                                      <p:cBhvr>
                                        <p:cTn id="42" dur="2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circle(in)">
                                      <p:cBhvr>
                                        <p:cTn id="4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عنصر نائب للمحتوى 29"/>
          <p:cNvGraphicFramePr>
            <a:graphicFrameLocks noGrp="1"/>
          </p:cNvGraphicFramePr>
          <p:nvPr>
            <p:ph idx="1"/>
          </p:nvPr>
        </p:nvGraphicFramePr>
        <p:xfrm>
          <a:off x="7143750" y="2286000"/>
          <a:ext cx="2000250" cy="1357313"/>
        </p:xfrm>
        <a:graphic>
          <a:graphicData uri="http://schemas.openxmlformats.org/drawingml/2006/table">
            <a:tbl>
              <a:tblPr rtl="1" firstRow="1" bandRow="1">
                <a:tableStyleId>{5C22544A-7EE6-4342-B048-85BDC9FD1C3A}</a:tableStyleId>
              </a:tblPr>
              <a:tblGrid>
                <a:gridCol w="666750">
                  <a:extLst>
                    <a:ext uri="{9D8B030D-6E8A-4147-A177-3AD203B41FA5}">
                      <a16:colId xmlns:a16="http://schemas.microsoft.com/office/drawing/2014/main" val="20000"/>
                    </a:ext>
                  </a:extLst>
                </a:gridCol>
                <a:gridCol w="666750">
                  <a:extLst>
                    <a:ext uri="{9D8B030D-6E8A-4147-A177-3AD203B41FA5}">
                      <a16:colId xmlns:a16="http://schemas.microsoft.com/office/drawing/2014/main" val="20001"/>
                    </a:ext>
                  </a:extLst>
                </a:gridCol>
                <a:gridCol w="666750">
                  <a:extLst>
                    <a:ext uri="{9D8B030D-6E8A-4147-A177-3AD203B41FA5}">
                      <a16:colId xmlns:a16="http://schemas.microsoft.com/office/drawing/2014/main" val="20002"/>
                    </a:ext>
                  </a:extLst>
                </a:gridCol>
              </a:tblGrid>
              <a:tr h="1357313">
                <a:tc>
                  <a:txBody>
                    <a:bodyPr/>
                    <a:lstStyle/>
                    <a:p>
                      <a:pPr rtl="1"/>
                      <a:r>
                        <a:rPr lang="ar-SY" sz="1400" dirty="0" smtClean="0">
                          <a:solidFill>
                            <a:srgbClr val="7030A0"/>
                          </a:solidFill>
                        </a:rPr>
                        <a:t>علم الاجتماع علاقة القيم بالواقع</a:t>
                      </a:r>
                      <a:endParaRPr lang="ar-SY" sz="1400" dirty="0">
                        <a:solidFill>
                          <a:srgbClr val="7030A0"/>
                        </a:solidFill>
                      </a:endParaRPr>
                    </a:p>
                  </a:txBody>
                  <a:tcPr marL="91441" marR="91441">
                    <a:solidFill>
                      <a:schemeClr val="accent6">
                        <a:lumMod val="20000"/>
                        <a:lumOff val="80000"/>
                      </a:schemeClr>
                    </a:solidFill>
                  </a:tcPr>
                </a:tc>
                <a:tc>
                  <a:txBody>
                    <a:bodyPr/>
                    <a:lstStyle/>
                    <a:p>
                      <a:pPr rtl="1"/>
                      <a:r>
                        <a:rPr lang="ar-SY" sz="1600" dirty="0" smtClean="0">
                          <a:solidFill>
                            <a:srgbClr val="7030A0"/>
                          </a:solidFill>
                        </a:rPr>
                        <a:t>علم النفس السلوك لقيمي</a:t>
                      </a:r>
                      <a:endParaRPr lang="ar-SY" sz="1600" dirty="0">
                        <a:solidFill>
                          <a:srgbClr val="7030A0"/>
                        </a:solidFill>
                      </a:endParaRPr>
                    </a:p>
                  </a:txBody>
                  <a:tcPr marL="91441" marR="91441">
                    <a:solidFill>
                      <a:schemeClr val="accent6">
                        <a:lumMod val="20000"/>
                        <a:lumOff val="80000"/>
                      </a:schemeClr>
                    </a:solidFill>
                  </a:tcPr>
                </a:tc>
                <a:tc>
                  <a:txBody>
                    <a:bodyPr/>
                    <a:lstStyle/>
                    <a:p>
                      <a:pPr rtl="1"/>
                      <a:r>
                        <a:rPr lang="ar-SY" sz="1400" dirty="0" smtClean="0">
                          <a:solidFill>
                            <a:srgbClr val="7030A0"/>
                          </a:solidFill>
                        </a:rPr>
                        <a:t>الفلسفة طبيعة وأصل ومنشئ</a:t>
                      </a:r>
                      <a:r>
                        <a:rPr lang="ar-SY" sz="1400" baseline="0" dirty="0" smtClean="0">
                          <a:solidFill>
                            <a:srgbClr val="7030A0"/>
                          </a:solidFill>
                        </a:rPr>
                        <a:t> القيم </a:t>
                      </a:r>
                      <a:endParaRPr lang="ar-SY" sz="1400" dirty="0">
                        <a:solidFill>
                          <a:srgbClr val="7030A0"/>
                        </a:solidFill>
                      </a:endParaRPr>
                    </a:p>
                  </a:txBody>
                  <a:tcPr marL="91441" marR="91441">
                    <a:solidFill>
                      <a:schemeClr val="accent6">
                        <a:lumMod val="20000"/>
                        <a:lumOff val="80000"/>
                      </a:schemeClr>
                    </a:solidFill>
                  </a:tcPr>
                </a:tc>
                <a:extLst>
                  <a:ext uri="{0D108BD9-81ED-4DB2-BD59-A6C34878D82A}">
                    <a16:rowId xmlns:a16="http://schemas.microsoft.com/office/drawing/2014/main" val="10000"/>
                  </a:ext>
                </a:extLst>
              </a:tr>
            </a:tbl>
          </a:graphicData>
        </a:graphic>
      </p:graphicFrame>
      <p:sp>
        <p:nvSpPr>
          <p:cNvPr id="4" name="مخطط انسيابي: مستند 3"/>
          <p:cNvSpPr/>
          <p:nvPr/>
        </p:nvSpPr>
        <p:spPr>
          <a:xfrm>
            <a:off x="2500313" y="500063"/>
            <a:ext cx="3500437" cy="755650"/>
          </a:xfrm>
          <a:prstGeom prst="flowChartDocumen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400" b="1" dirty="0">
                <a:solidFill>
                  <a:srgbClr val="FF0000"/>
                </a:solidFill>
              </a:rPr>
              <a:t>القيمة كمشكلة فلسفية  </a:t>
            </a:r>
          </a:p>
        </p:txBody>
      </p:sp>
      <p:cxnSp>
        <p:nvCxnSpPr>
          <p:cNvPr id="6" name="رابط كسهم مستقيم 5"/>
          <p:cNvCxnSpPr/>
          <p:nvPr/>
        </p:nvCxnSpPr>
        <p:spPr>
          <a:xfrm>
            <a:off x="5072063" y="1143000"/>
            <a:ext cx="2143125" cy="500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رابط كسهم مستقيم 8"/>
          <p:cNvCxnSpPr>
            <a:endCxn id="21" idx="0"/>
          </p:cNvCxnSpPr>
          <p:nvPr/>
        </p:nvCxnSpPr>
        <p:spPr>
          <a:xfrm rot="16200000" flipH="1">
            <a:off x="4143375" y="1571626"/>
            <a:ext cx="892175" cy="177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رابط كسهم مستقيم 12"/>
          <p:cNvCxnSpPr/>
          <p:nvPr/>
        </p:nvCxnSpPr>
        <p:spPr>
          <a:xfrm rot="10800000" flipV="1">
            <a:off x="2286000" y="1214438"/>
            <a:ext cx="1785938" cy="5715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0" name="مخطط انسيابي: شريط مثقب 19"/>
          <p:cNvSpPr/>
          <p:nvPr/>
        </p:nvSpPr>
        <p:spPr>
          <a:xfrm>
            <a:off x="7286625" y="1500188"/>
            <a:ext cx="1643063" cy="804862"/>
          </a:xfrm>
          <a:prstGeom prst="flowChartPunchedTap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200" b="1" dirty="0">
                <a:solidFill>
                  <a:srgbClr val="00B050"/>
                </a:solidFill>
              </a:rPr>
              <a:t>فلسفة القيم </a:t>
            </a:r>
          </a:p>
        </p:txBody>
      </p:sp>
      <p:sp>
        <p:nvSpPr>
          <p:cNvPr id="21" name="مخطط انسيابي: شريط مثقب 20"/>
          <p:cNvSpPr/>
          <p:nvPr/>
        </p:nvSpPr>
        <p:spPr>
          <a:xfrm>
            <a:off x="3786188" y="2000250"/>
            <a:ext cx="1785937" cy="1071563"/>
          </a:xfrm>
          <a:prstGeom prst="flowChartPunchedTap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b="1" dirty="0">
                <a:solidFill>
                  <a:srgbClr val="00B050"/>
                </a:solidFill>
              </a:rPr>
              <a:t>القيم بين الموضوعية والذاتية </a:t>
            </a:r>
          </a:p>
        </p:txBody>
      </p:sp>
      <p:sp>
        <p:nvSpPr>
          <p:cNvPr id="22" name="مخطط انسيابي: شريط مثقب 21"/>
          <p:cNvSpPr/>
          <p:nvPr/>
        </p:nvSpPr>
        <p:spPr>
          <a:xfrm>
            <a:off x="571500" y="1785938"/>
            <a:ext cx="1928813" cy="1000125"/>
          </a:xfrm>
          <a:prstGeom prst="flowChartPunchedTape">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sz="2000" b="1" dirty="0">
                <a:solidFill>
                  <a:srgbClr val="00B050"/>
                </a:solidFill>
              </a:rPr>
              <a:t>القيم بين الإطلاق والنسبية </a:t>
            </a:r>
          </a:p>
        </p:txBody>
      </p:sp>
      <p:cxnSp>
        <p:nvCxnSpPr>
          <p:cNvPr id="32" name="رابط كسهم مستقيم 31"/>
          <p:cNvCxnSpPr>
            <a:stCxn id="21" idx="2"/>
          </p:cNvCxnSpPr>
          <p:nvPr/>
        </p:nvCxnSpPr>
        <p:spPr>
          <a:xfrm rot="16200000" flipH="1">
            <a:off x="5249863" y="2392363"/>
            <a:ext cx="822325" cy="196532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4" name="رابط كسهم مستقيم 33"/>
          <p:cNvCxnSpPr>
            <a:stCxn id="21" idx="2"/>
            <a:endCxn id="41" idx="0"/>
          </p:cNvCxnSpPr>
          <p:nvPr/>
        </p:nvCxnSpPr>
        <p:spPr>
          <a:xfrm rot="5400000">
            <a:off x="3999707" y="2893219"/>
            <a:ext cx="608012" cy="7493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رابط كسهم مستقيم 36"/>
          <p:cNvCxnSpPr/>
          <p:nvPr/>
        </p:nvCxnSpPr>
        <p:spPr>
          <a:xfrm rot="16200000" flipH="1">
            <a:off x="4464052" y="3178176"/>
            <a:ext cx="893762" cy="4651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9" name="شكل بيضاوي 38"/>
          <p:cNvSpPr/>
          <p:nvPr/>
        </p:nvSpPr>
        <p:spPr>
          <a:xfrm>
            <a:off x="5857875" y="3643313"/>
            <a:ext cx="1500188" cy="1000125"/>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b="1" dirty="0">
                <a:solidFill>
                  <a:srgbClr val="002060"/>
                </a:solidFill>
              </a:rPr>
              <a:t>النظرة الموضوعية </a:t>
            </a:r>
          </a:p>
        </p:txBody>
      </p:sp>
      <p:sp>
        <p:nvSpPr>
          <p:cNvPr id="40" name="شكل بيضاوي 39"/>
          <p:cNvSpPr/>
          <p:nvPr/>
        </p:nvSpPr>
        <p:spPr>
          <a:xfrm>
            <a:off x="4786313" y="3857625"/>
            <a:ext cx="1143000" cy="1428750"/>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b="1" dirty="0">
                <a:solidFill>
                  <a:srgbClr val="002060"/>
                </a:solidFill>
              </a:rPr>
              <a:t>النظرة الذاتية</a:t>
            </a:r>
          </a:p>
          <a:p>
            <a:pPr algn="ctr" rtl="1" eaLnBrk="1" hangingPunct="1">
              <a:defRPr/>
            </a:pPr>
            <a:r>
              <a:rPr lang="ar-SY" sz="1200" b="1" dirty="0">
                <a:solidFill>
                  <a:srgbClr val="002060"/>
                </a:solidFill>
              </a:rPr>
              <a:t>فولتير الجميل الذي يعده ذوقي جميلا </a:t>
            </a:r>
            <a:r>
              <a:rPr lang="ar-SY" b="1" dirty="0">
                <a:solidFill>
                  <a:srgbClr val="002060"/>
                </a:solidFill>
              </a:rPr>
              <a:t> </a:t>
            </a:r>
          </a:p>
        </p:txBody>
      </p:sp>
      <p:sp>
        <p:nvSpPr>
          <p:cNvPr id="41" name="شكل بيضاوي 40"/>
          <p:cNvSpPr/>
          <p:nvPr/>
        </p:nvSpPr>
        <p:spPr>
          <a:xfrm>
            <a:off x="3143250" y="3571875"/>
            <a:ext cx="1571625" cy="1857375"/>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eaLnBrk="1" hangingPunct="1">
              <a:defRPr/>
            </a:pPr>
            <a:r>
              <a:rPr lang="ar-SY" b="1" dirty="0">
                <a:solidFill>
                  <a:srgbClr val="002060"/>
                </a:solidFill>
              </a:rPr>
              <a:t>النظرة الجدلية </a:t>
            </a:r>
            <a:r>
              <a:rPr lang="ar-SY" sz="1200" b="1" dirty="0">
                <a:solidFill>
                  <a:srgbClr val="002060"/>
                </a:solidFill>
              </a:rPr>
              <a:t>الإنسان يبدع القيم لكن لا يبدعها من فراغ ثم تفاعل الإنسان مع الواقع هو ما يفسر تغير وتطور القيم </a:t>
            </a:r>
            <a:r>
              <a:rPr lang="ar-SY" b="1" dirty="0">
                <a:solidFill>
                  <a:srgbClr val="002060"/>
                </a:solidFill>
              </a:rPr>
              <a:t> </a:t>
            </a:r>
          </a:p>
        </p:txBody>
      </p:sp>
      <p:sp>
        <p:nvSpPr>
          <p:cNvPr id="24" name="عنصر نائب للتاريخ 23"/>
          <p:cNvSpPr>
            <a:spLocks noGrp="1"/>
          </p:cNvSpPr>
          <p:nvPr>
            <p:ph type="dt" sz="quarter" idx="10"/>
          </p:nvPr>
        </p:nvSpPr>
        <p:spPr/>
        <p:txBody>
          <a:bodyPr/>
          <a:lstStyle/>
          <a:p>
            <a:pPr>
              <a:defRPr/>
            </a:pPr>
            <a:fld id="{D8AAC825-44CE-4390-A769-89819AA05CF1}" type="datetime8">
              <a:rPr lang="ar-SY"/>
              <a:pPr>
                <a:defRPr/>
              </a:pPr>
              <a:t>08 كانون الثاني، 19</a:t>
            </a:fld>
            <a:endParaRPr lang="ar-SY" dirty="0"/>
          </a:p>
        </p:txBody>
      </p:sp>
      <p:sp>
        <p:nvSpPr>
          <p:cNvPr id="25" name="عنصر نائب للتذييل 24"/>
          <p:cNvSpPr>
            <a:spLocks noGrp="1"/>
          </p:cNvSpPr>
          <p:nvPr>
            <p:ph type="ftr" sz="quarter" idx="11"/>
          </p:nvPr>
        </p:nvSpPr>
        <p:spPr/>
        <p:txBody>
          <a:bodyPr/>
          <a:lstStyle/>
          <a:p>
            <a:pPr>
              <a:defRPr/>
            </a:pPr>
            <a:r>
              <a:rPr lang="ar-SY">
                <a:solidFill>
                  <a:srgbClr val="002060"/>
                </a:solidFill>
              </a:rPr>
              <a:t>المنصة التربوية السورية </a:t>
            </a:r>
            <a:endParaRPr lang="ar-SY" dirty="0">
              <a:solidFill>
                <a:srgbClr val="002060"/>
              </a:solidFill>
            </a:endParaRPr>
          </a:p>
        </p:txBody>
      </p:sp>
      <p:sp>
        <p:nvSpPr>
          <p:cNvPr id="9243" name="عنصر نائب لرقم الشريحة 25"/>
          <p:cNvSpPr>
            <a:spLocks noGrp="1"/>
          </p:cNvSpPr>
          <p:nvPr>
            <p:ph type="sldNum" sz="quarter" idx="12"/>
          </p:nvPr>
        </p:nvSpPr>
        <p:spPr bwMode="auto">
          <a:xfrm>
            <a:off x="293688" y="6542088"/>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259BBB1C-2DA4-4DFB-8EF7-75907689925A}" type="slidenum">
              <a:rPr lang="ar-SY" altLang="ar-SA" sz="1200" smtClean="0">
                <a:solidFill>
                  <a:srgbClr val="898989"/>
                </a:solidFill>
              </a:rPr>
              <a:pPr algn="l">
                <a:spcBef>
                  <a:spcPct val="0"/>
                </a:spcBef>
                <a:buFontTx/>
                <a:buNone/>
              </a:pPr>
              <a:t>6</a:t>
            </a:fld>
            <a:endParaRPr lang="ar-SY" altLang="ar-SA" sz="1200" smtClean="0">
              <a:solidFill>
                <a:srgbClr val="898989"/>
              </a:solidFill>
            </a:endParaRPr>
          </a:p>
        </p:txBody>
      </p:sp>
      <p:graphicFrame>
        <p:nvGraphicFramePr>
          <p:cNvPr id="42" name="جدول 41"/>
          <p:cNvGraphicFramePr>
            <a:graphicFrameLocks noGrp="1"/>
          </p:cNvGraphicFramePr>
          <p:nvPr/>
        </p:nvGraphicFramePr>
        <p:xfrm>
          <a:off x="6072188" y="4786313"/>
          <a:ext cx="2143125" cy="1554428"/>
        </p:xfrm>
        <a:graphic>
          <a:graphicData uri="http://schemas.openxmlformats.org/drawingml/2006/table">
            <a:tbl>
              <a:tblPr rtl="1" firstRow="1" bandRow="1">
                <a:tableStyleId>{5C22544A-7EE6-4342-B048-85BDC9FD1C3A}</a:tableStyleId>
              </a:tblPr>
              <a:tblGrid>
                <a:gridCol w="714375">
                  <a:extLst>
                    <a:ext uri="{9D8B030D-6E8A-4147-A177-3AD203B41FA5}">
                      <a16:colId xmlns:a16="http://schemas.microsoft.com/office/drawing/2014/main" val="20000"/>
                    </a:ext>
                  </a:extLst>
                </a:gridCol>
                <a:gridCol w="714375">
                  <a:extLst>
                    <a:ext uri="{9D8B030D-6E8A-4147-A177-3AD203B41FA5}">
                      <a16:colId xmlns:a16="http://schemas.microsoft.com/office/drawing/2014/main" val="20001"/>
                    </a:ext>
                  </a:extLst>
                </a:gridCol>
                <a:gridCol w="714375">
                  <a:extLst>
                    <a:ext uri="{9D8B030D-6E8A-4147-A177-3AD203B41FA5}">
                      <a16:colId xmlns:a16="http://schemas.microsoft.com/office/drawing/2014/main" val="20002"/>
                    </a:ext>
                  </a:extLst>
                </a:gridCol>
              </a:tblGrid>
              <a:tr h="1554162">
                <a:tc>
                  <a:txBody>
                    <a:bodyPr/>
                    <a:lstStyle/>
                    <a:p>
                      <a:pPr rtl="1"/>
                      <a:r>
                        <a:rPr lang="ar-SY" sz="1400" dirty="0" smtClean="0">
                          <a:solidFill>
                            <a:srgbClr val="0070C0"/>
                          </a:solidFill>
                        </a:rPr>
                        <a:t>أفلاطون حق خير جمال مثل قائمة بذاتها</a:t>
                      </a:r>
                      <a:endParaRPr lang="ar-SY" sz="1400" dirty="0">
                        <a:solidFill>
                          <a:srgbClr val="0070C0"/>
                        </a:solidFill>
                      </a:endParaRPr>
                    </a:p>
                  </a:txBody>
                  <a:tcPr marL="91439" marR="91439" marT="45694" marB="45694">
                    <a:solidFill>
                      <a:schemeClr val="accent4">
                        <a:lumMod val="20000"/>
                        <a:lumOff val="80000"/>
                      </a:schemeClr>
                    </a:solidFill>
                  </a:tcPr>
                </a:tc>
                <a:tc>
                  <a:txBody>
                    <a:bodyPr/>
                    <a:lstStyle/>
                    <a:p>
                      <a:pPr rtl="1"/>
                      <a:r>
                        <a:rPr lang="ar-SY" sz="1200" dirty="0" err="1" smtClean="0">
                          <a:solidFill>
                            <a:srgbClr val="0070C0"/>
                          </a:solidFill>
                        </a:rPr>
                        <a:t>لافيل</a:t>
                      </a:r>
                      <a:r>
                        <a:rPr lang="ar-SY" sz="1200" dirty="0" smtClean="0">
                          <a:solidFill>
                            <a:srgbClr val="0070C0"/>
                          </a:solidFill>
                        </a:rPr>
                        <a:t> خاصة ترتبط</a:t>
                      </a:r>
                      <a:r>
                        <a:rPr lang="ar-SY" sz="1200" baseline="0" dirty="0" smtClean="0">
                          <a:solidFill>
                            <a:srgbClr val="0070C0"/>
                          </a:solidFill>
                        </a:rPr>
                        <a:t> بالأشياء تجعل هذه الأشياء </a:t>
                      </a:r>
                      <a:r>
                        <a:rPr lang="ar-SY" sz="1200" baseline="0" dirty="0" err="1" smtClean="0">
                          <a:solidFill>
                            <a:srgbClr val="0070C0"/>
                          </a:solidFill>
                        </a:rPr>
                        <a:t>مطلوبه</a:t>
                      </a:r>
                      <a:r>
                        <a:rPr lang="ar-SY" sz="1200" baseline="0" dirty="0" smtClean="0">
                          <a:solidFill>
                            <a:srgbClr val="0070C0"/>
                          </a:solidFill>
                        </a:rPr>
                        <a:t> من الناس</a:t>
                      </a:r>
                      <a:endParaRPr lang="ar-SY" sz="1200" dirty="0">
                        <a:solidFill>
                          <a:srgbClr val="0070C0"/>
                        </a:solidFill>
                      </a:endParaRPr>
                    </a:p>
                  </a:txBody>
                  <a:tcPr marL="91439" marR="91439" marT="45694" marB="45694">
                    <a:solidFill>
                      <a:schemeClr val="accent4">
                        <a:lumMod val="20000"/>
                        <a:lumOff val="80000"/>
                      </a:schemeClr>
                    </a:solidFill>
                  </a:tcPr>
                </a:tc>
                <a:tc>
                  <a:txBody>
                    <a:bodyPr/>
                    <a:lstStyle/>
                    <a:p>
                      <a:pPr rtl="1"/>
                      <a:r>
                        <a:rPr lang="ar-SY" sz="1200" dirty="0" err="1" smtClean="0">
                          <a:solidFill>
                            <a:srgbClr val="0070C0"/>
                          </a:solidFill>
                        </a:rPr>
                        <a:t>هارتمان</a:t>
                      </a:r>
                      <a:r>
                        <a:rPr lang="ar-SY" sz="1200" dirty="0" smtClean="0">
                          <a:solidFill>
                            <a:srgbClr val="0070C0"/>
                          </a:solidFill>
                        </a:rPr>
                        <a:t> موجودة</a:t>
                      </a:r>
                      <a:r>
                        <a:rPr lang="ar-SY" sz="1200" baseline="0" dirty="0" smtClean="0">
                          <a:solidFill>
                            <a:srgbClr val="0070C0"/>
                          </a:solidFill>
                        </a:rPr>
                        <a:t> بذاتها في مملكة الفكر وقابلة لإدراك الذوات لها </a:t>
                      </a:r>
                      <a:endParaRPr lang="ar-SY" sz="1200" dirty="0">
                        <a:solidFill>
                          <a:srgbClr val="0070C0"/>
                        </a:solidFill>
                      </a:endParaRPr>
                    </a:p>
                  </a:txBody>
                  <a:tcPr marL="91439" marR="91439" marT="45694" marB="45694">
                    <a:solidFill>
                      <a:schemeClr val="accent4">
                        <a:lumMod val="20000"/>
                        <a:lumOff val="80000"/>
                      </a:schemeClr>
                    </a:solidFill>
                  </a:tcPr>
                </a:tc>
                <a:extLst>
                  <a:ext uri="{0D108BD9-81ED-4DB2-BD59-A6C34878D82A}">
                    <a16:rowId xmlns:a16="http://schemas.microsoft.com/office/drawing/2014/main" val="10000"/>
                  </a:ext>
                </a:extLst>
              </a:tr>
            </a:tbl>
          </a:graphicData>
        </a:graphic>
      </p:graphicFrame>
      <p:graphicFrame>
        <p:nvGraphicFramePr>
          <p:cNvPr id="62" name="جدول 61"/>
          <p:cNvGraphicFramePr>
            <a:graphicFrameLocks noGrp="1"/>
          </p:cNvGraphicFramePr>
          <p:nvPr/>
        </p:nvGraphicFramePr>
        <p:xfrm>
          <a:off x="214314" y="2786063"/>
          <a:ext cx="2714624" cy="2428875"/>
        </p:xfrm>
        <a:graphic>
          <a:graphicData uri="http://schemas.openxmlformats.org/drawingml/2006/table">
            <a:tbl>
              <a:tblPr rtl="1" firstRow="1" bandRow="1">
                <a:tableStyleId>{5C22544A-7EE6-4342-B048-85BDC9FD1C3A}</a:tableStyleId>
              </a:tblPr>
              <a:tblGrid>
                <a:gridCol w="1091900">
                  <a:extLst>
                    <a:ext uri="{9D8B030D-6E8A-4147-A177-3AD203B41FA5}">
                      <a16:colId xmlns:a16="http://schemas.microsoft.com/office/drawing/2014/main" val="20000"/>
                    </a:ext>
                  </a:extLst>
                </a:gridCol>
                <a:gridCol w="809300">
                  <a:extLst>
                    <a:ext uri="{9D8B030D-6E8A-4147-A177-3AD203B41FA5}">
                      <a16:colId xmlns:a16="http://schemas.microsoft.com/office/drawing/2014/main" val="20001"/>
                    </a:ext>
                  </a:extLst>
                </a:gridCol>
                <a:gridCol w="813424">
                  <a:extLst>
                    <a:ext uri="{9D8B030D-6E8A-4147-A177-3AD203B41FA5}">
                      <a16:colId xmlns:a16="http://schemas.microsoft.com/office/drawing/2014/main" val="20002"/>
                    </a:ext>
                  </a:extLst>
                </a:gridCol>
              </a:tblGrid>
              <a:tr h="2428875">
                <a:tc>
                  <a:txBody>
                    <a:bodyPr/>
                    <a:lstStyle/>
                    <a:p>
                      <a:pPr rtl="1"/>
                      <a:r>
                        <a:rPr lang="ar-SY" sz="1400" dirty="0" smtClean="0">
                          <a:solidFill>
                            <a:srgbClr val="002060"/>
                          </a:solidFill>
                        </a:rPr>
                        <a:t>النظرة المطلقة أفلاطون وهارتمان وكانط </a:t>
                      </a:r>
                    </a:p>
                    <a:p>
                      <a:pPr rtl="1"/>
                      <a:r>
                        <a:rPr lang="ar-SY" sz="1400" dirty="0" smtClean="0">
                          <a:solidFill>
                            <a:srgbClr val="002060"/>
                          </a:solidFill>
                        </a:rPr>
                        <a:t>وجود القيم مستقل عن وجود العقول</a:t>
                      </a:r>
                      <a:r>
                        <a:rPr lang="ar-SY" sz="1400" baseline="0" dirty="0" smtClean="0">
                          <a:solidFill>
                            <a:srgbClr val="002060"/>
                          </a:solidFill>
                        </a:rPr>
                        <a:t> التي تدركها وهو قائم بذاته </a:t>
                      </a:r>
                      <a:endParaRPr lang="ar-SY" sz="1400" dirty="0">
                        <a:solidFill>
                          <a:srgbClr val="002060"/>
                        </a:solidFill>
                      </a:endParaRPr>
                    </a:p>
                  </a:txBody>
                  <a:tcPr marL="91439" marR="91439">
                    <a:solidFill>
                      <a:schemeClr val="accent5">
                        <a:lumMod val="40000"/>
                        <a:lumOff val="60000"/>
                      </a:schemeClr>
                    </a:solidFill>
                  </a:tcPr>
                </a:tc>
                <a:tc>
                  <a:txBody>
                    <a:bodyPr/>
                    <a:lstStyle/>
                    <a:p>
                      <a:pPr rtl="1"/>
                      <a:r>
                        <a:rPr lang="ar-SY" sz="1400" dirty="0" smtClean="0">
                          <a:solidFill>
                            <a:srgbClr val="002060"/>
                          </a:solidFill>
                        </a:rPr>
                        <a:t>النظرة النسبية </a:t>
                      </a:r>
                      <a:r>
                        <a:rPr lang="ar-SY" sz="1200" dirty="0" smtClean="0">
                          <a:solidFill>
                            <a:srgbClr val="002060"/>
                          </a:solidFill>
                        </a:rPr>
                        <a:t>براتاغوراس </a:t>
                      </a:r>
                      <a:r>
                        <a:rPr lang="ar-SY" sz="1400" dirty="0" smtClean="0">
                          <a:solidFill>
                            <a:srgbClr val="002060"/>
                          </a:solidFill>
                        </a:rPr>
                        <a:t>القيم ذاتية تختلف من شخص لأخر </a:t>
                      </a:r>
                      <a:endParaRPr lang="ar-SY" sz="1400" dirty="0">
                        <a:solidFill>
                          <a:srgbClr val="002060"/>
                        </a:solidFill>
                      </a:endParaRPr>
                    </a:p>
                  </a:txBody>
                  <a:tcPr marL="91439" marR="91439">
                    <a:solidFill>
                      <a:schemeClr val="accent5">
                        <a:lumMod val="40000"/>
                        <a:lumOff val="60000"/>
                      </a:schemeClr>
                    </a:solidFill>
                  </a:tcPr>
                </a:tc>
                <a:tc>
                  <a:txBody>
                    <a:bodyPr/>
                    <a:lstStyle/>
                    <a:p>
                      <a:pPr rtl="1"/>
                      <a:r>
                        <a:rPr lang="ar-SY" sz="1400" dirty="0" smtClean="0">
                          <a:solidFill>
                            <a:srgbClr val="002060"/>
                          </a:solidFill>
                        </a:rPr>
                        <a:t>توافقية القيم  تقوم على الاتزان بين الذاتية والموضوعية </a:t>
                      </a:r>
                      <a:endParaRPr lang="ar-SY" sz="1400" dirty="0">
                        <a:solidFill>
                          <a:srgbClr val="002060"/>
                        </a:solidFill>
                      </a:endParaRPr>
                    </a:p>
                  </a:txBody>
                  <a:tcPr marL="91439" marR="91439">
                    <a:solidFill>
                      <a:schemeClr val="accent5">
                        <a:lumMod val="40000"/>
                        <a:lumOff val="60000"/>
                      </a:schemeClr>
                    </a:solidFill>
                  </a:tcPr>
                </a:tc>
                <a:extLst>
                  <a:ext uri="{0D108BD9-81ED-4DB2-BD59-A6C34878D82A}">
                    <a16:rowId xmlns:a16="http://schemas.microsoft.com/office/drawing/2014/main" val="10000"/>
                  </a:ext>
                </a:extLst>
              </a:tr>
            </a:tbl>
          </a:graphicData>
        </a:graphic>
      </p:graphicFrame>
      <p:sp>
        <p:nvSpPr>
          <p:cNvPr id="3" name="سهم منحني إلى اليمين 2">
            <a:hlinkClick r:id="" action="ppaction://hlinkshowjump?jump=firstslide"/>
          </p:cNvPr>
          <p:cNvSpPr/>
          <p:nvPr/>
        </p:nvSpPr>
        <p:spPr>
          <a:xfrm>
            <a:off x="628650" y="5719763"/>
            <a:ext cx="731838" cy="66516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wipe(down)">
                                      <p:cBhvr>
                                        <p:cTn id="17" dur="500"/>
                                        <p:tgtEl>
                                          <p:spTgt spid="2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wipe(down)">
                                      <p:cBhvr>
                                        <p:cTn id="22" dur="500"/>
                                        <p:tgtEl>
                                          <p:spTgt spid="30"/>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ircle(in)">
                                      <p:cBhvr>
                                        <p:cTn id="27" dur="20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circle(in)">
                                      <p:cBhvr>
                                        <p:cTn id="32" dur="2000"/>
                                        <p:tgtEl>
                                          <p:spTgt spid="21"/>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circle(in)">
                                      <p:cBhvr>
                                        <p:cTn id="37" dur="20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1"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wheel(1)">
                                      <p:cBhvr>
                                        <p:cTn id="42" dur="20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2"/>
                                        </p:tgtEl>
                                        <p:attrNameLst>
                                          <p:attrName>style.visibility</p:attrName>
                                        </p:attrNameLst>
                                      </p:cBhvr>
                                      <p:to>
                                        <p:strVal val="visible"/>
                                      </p:to>
                                    </p:set>
                                    <p:animEffect transition="in" filter="circle(in)">
                                      <p:cBhvr>
                                        <p:cTn id="47" dur="2000"/>
                                        <p:tgtEl>
                                          <p:spTgt spid="32"/>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9"/>
                                        </p:tgtEl>
                                        <p:attrNameLst>
                                          <p:attrName>style.visibility</p:attrName>
                                        </p:attrNameLst>
                                      </p:cBhvr>
                                      <p:to>
                                        <p:strVal val="visible"/>
                                      </p:to>
                                    </p:set>
                                    <p:animEffect transition="in" filter="circle(in)">
                                      <p:cBhvr>
                                        <p:cTn id="52" dur="2000"/>
                                        <p:tgtEl>
                                          <p:spTgt spid="39"/>
                                        </p:tgtEl>
                                      </p:cBhvr>
                                    </p:animEffect>
                                  </p:childTnLst>
                                </p:cTn>
                              </p:par>
                            </p:childTnLst>
                          </p:cTn>
                        </p:par>
                      </p:childTnLst>
                    </p:cTn>
                  </p:par>
                  <p:par>
                    <p:cTn id="53" fill="hold">
                      <p:stCondLst>
                        <p:cond delay="indefinite"/>
                      </p:stCondLst>
                      <p:childTnLst>
                        <p:par>
                          <p:cTn id="54" fill="hold">
                            <p:stCondLst>
                              <p:cond delay="0"/>
                            </p:stCondLst>
                            <p:childTnLst>
                              <p:par>
                                <p:cTn id="55" presetID="6" presetClass="entr" presetSubtype="16" fill="hold" nodeType="clickEffect">
                                  <p:stCondLst>
                                    <p:cond delay="0"/>
                                  </p:stCondLst>
                                  <p:childTnLst>
                                    <p:set>
                                      <p:cBhvr>
                                        <p:cTn id="56" dur="1" fill="hold">
                                          <p:stCondLst>
                                            <p:cond delay="0"/>
                                          </p:stCondLst>
                                        </p:cTn>
                                        <p:tgtEl>
                                          <p:spTgt spid="37"/>
                                        </p:tgtEl>
                                        <p:attrNameLst>
                                          <p:attrName>style.visibility</p:attrName>
                                        </p:attrNameLst>
                                      </p:cBhvr>
                                      <p:to>
                                        <p:strVal val="visible"/>
                                      </p:to>
                                    </p:set>
                                    <p:animEffect transition="in" filter="circle(in)">
                                      <p:cBhvr>
                                        <p:cTn id="57" dur="2000"/>
                                        <p:tgtEl>
                                          <p:spTgt spid="37"/>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1" fill="hold" grpId="0" nodeType="clickEffect">
                                  <p:stCondLst>
                                    <p:cond delay="0"/>
                                  </p:stCondLst>
                                  <p:childTnLst>
                                    <p:set>
                                      <p:cBhvr>
                                        <p:cTn id="61" dur="1" fill="hold">
                                          <p:stCondLst>
                                            <p:cond delay="0"/>
                                          </p:stCondLst>
                                        </p:cTn>
                                        <p:tgtEl>
                                          <p:spTgt spid="40"/>
                                        </p:tgtEl>
                                        <p:attrNameLst>
                                          <p:attrName>style.visibility</p:attrName>
                                        </p:attrNameLst>
                                      </p:cBhvr>
                                      <p:to>
                                        <p:strVal val="visible"/>
                                      </p:to>
                                    </p:set>
                                    <p:animEffect transition="in" filter="wheel(1)">
                                      <p:cBhvr>
                                        <p:cTn id="62" dur="2000"/>
                                        <p:tgtEl>
                                          <p:spTgt spid="40"/>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1" fill="hold" nodeType="click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wheel(1)">
                                      <p:cBhvr>
                                        <p:cTn id="67" dur="2000"/>
                                        <p:tgtEl>
                                          <p:spTgt spid="34"/>
                                        </p:tgtEl>
                                      </p:cBhvr>
                                    </p:animEffect>
                                  </p:childTnLst>
                                </p:cTn>
                              </p:par>
                            </p:childTnLst>
                          </p:cTn>
                        </p:par>
                      </p:childTnLst>
                    </p:cTn>
                  </p:par>
                  <p:par>
                    <p:cTn id="68" fill="hold">
                      <p:stCondLst>
                        <p:cond delay="indefinite"/>
                      </p:stCondLst>
                      <p:childTnLst>
                        <p:par>
                          <p:cTn id="69" fill="hold">
                            <p:stCondLst>
                              <p:cond delay="0"/>
                            </p:stCondLst>
                            <p:childTnLst>
                              <p:par>
                                <p:cTn id="70" presetID="21" presetClass="entr" presetSubtype="1" fill="hold" grpId="0" nodeType="clickEffect">
                                  <p:stCondLst>
                                    <p:cond delay="0"/>
                                  </p:stCondLst>
                                  <p:childTnLst>
                                    <p:set>
                                      <p:cBhvr>
                                        <p:cTn id="71" dur="1" fill="hold">
                                          <p:stCondLst>
                                            <p:cond delay="0"/>
                                          </p:stCondLst>
                                        </p:cTn>
                                        <p:tgtEl>
                                          <p:spTgt spid="41"/>
                                        </p:tgtEl>
                                        <p:attrNameLst>
                                          <p:attrName>style.visibility</p:attrName>
                                        </p:attrNameLst>
                                      </p:cBhvr>
                                      <p:to>
                                        <p:strVal val="visible"/>
                                      </p:to>
                                    </p:set>
                                    <p:animEffect transition="in" filter="wheel(1)">
                                      <p:cBhvr>
                                        <p:cTn id="72" dur="2000"/>
                                        <p:tgtEl>
                                          <p:spTgt spid="41"/>
                                        </p:tgtEl>
                                      </p:cBhvr>
                                    </p:animEffect>
                                  </p:childTnLst>
                                </p:cTn>
                              </p:par>
                            </p:childTnLst>
                          </p:cTn>
                        </p:par>
                      </p:childTnLst>
                    </p:cTn>
                  </p:par>
                  <p:par>
                    <p:cTn id="73" fill="hold">
                      <p:stCondLst>
                        <p:cond delay="indefinite"/>
                      </p:stCondLst>
                      <p:childTnLst>
                        <p:par>
                          <p:cTn id="74" fill="hold">
                            <p:stCondLst>
                              <p:cond delay="0"/>
                            </p:stCondLst>
                            <p:childTnLst>
                              <p:par>
                                <p:cTn id="75" presetID="21" presetClass="entr" presetSubtype="1" fill="hold" nodeType="clickEffect">
                                  <p:stCondLst>
                                    <p:cond delay="0"/>
                                  </p:stCondLst>
                                  <p:childTnLst>
                                    <p:set>
                                      <p:cBhvr>
                                        <p:cTn id="76" dur="1" fill="hold">
                                          <p:stCondLst>
                                            <p:cond delay="0"/>
                                          </p:stCondLst>
                                        </p:cTn>
                                        <p:tgtEl>
                                          <p:spTgt spid="42"/>
                                        </p:tgtEl>
                                        <p:attrNameLst>
                                          <p:attrName>style.visibility</p:attrName>
                                        </p:attrNameLst>
                                      </p:cBhvr>
                                      <p:to>
                                        <p:strVal val="visible"/>
                                      </p:to>
                                    </p:set>
                                    <p:animEffect transition="in" filter="wheel(1)">
                                      <p:cBhvr>
                                        <p:cTn id="77" dur="2000"/>
                                        <p:tgtEl>
                                          <p:spTgt spid="42"/>
                                        </p:tgtEl>
                                      </p:cBhvr>
                                    </p:animEffect>
                                  </p:childTnLst>
                                </p:cTn>
                              </p:par>
                            </p:childTnLst>
                          </p:cTn>
                        </p:par>
                      </p:childTnLst>
                    </p:cTn>
                  </p:par>
                  <p:par>
                    <p:cTn id="78" fill="hold">
                      <p:stCondLst>
                        <p:cond delay="indefinite"/>
                      </p:stCondLst>
                      <p:childTnLst>
                        <p:par>
                          <p:cTn id="79" fill="hold">
                            <p:stCondLst>
                              <p:cond delay="0"/>
                            </p:stCondLst>
                            <p:childTnLst>
                              <p:par>
                                <p:cTn id="80" presetID="21" presetClass="entr" presetSubtype="1" fill="hold" nodeType="clickEffect">
                                  <p:stCondLst>
                                    <p:cond delay="0"/>
                                  </p:stCondLst>
                                  <p:childTnLst>
                                    <p:set>
                                      <p:cBhvr>
                                        <p:cTn id="81" dur="1" fill="hold">
                                          <p:stCondLst>
                                            <p:cond delay="0"/>
                                          </p:stCondLst>
                                        </p:cTn>
                                        <p:tgtEl>
                                          <p:spTgt spid="62"/>
                                        </p:tgtEl>
                                        <p:attrNameLst>
                                          <p:attrName>style.visibility</p:attrName>
                                        </p:attrNameLst>
                                      </p:cBhvr>
                                      <p:to>
                                        <p:strVal val="visible"/>
                                      </p:to>
                                    </p:set>
                                    <p:animEffect transition="in" filter="wheel(1)">
                                      <p:cBhvr>
                                        <p:cTn id="82" dur="2000"/>
                                        <p:tgtEl>
                                          <p:spTgt spid="62"/>
                                        </p:tgtEl>
                                      </p:cBhvr>
                                    </p:animEffect>
                                  </p:childTnLst>
                                </p:cTn>
                              </p:par>
                            </p:childTnLst>
                          </p:cTn>
                        </p:par>
                      </p:childTnLst>
                    </p:cTn>
                  </p:par>
                  <p:par>
                    <p:cTn id="83" fill="hold">
                      <p:stCondLst>
                        <p:cond delay="indefinite"/>
                      </p:stCondLst>
                      <p:childTnLst>
                        <p:par>
                          <p:cTn id="84" fill="hold">
                            <p:stCondLst>
                              <p:cond delay="0"/>
                            </p:stCondLst>
                            <p:childTnLst>
                              <p:par>
                                <p:cTn id="85" presetID="21" presetClass="entr" presetSubtype="1" fill="hold" grpId="0" nodeType="clickEffect">
                                  <p:stCondLst>
                                    <p:cond delay="0"/>
                                  </p:stCondLst>
                                  <p:childTnLst>
                                    <p:set>
                                      <p:cBhvr>
                                        <p:cTn id="86" dur="1" fill="hold">
                                          <p:stCondLst>
                                            <p:cond delay="0"/>
                                          </p:stCondLst>
                                        </p:cTn>
                                        <p:tgtEl>
                                          <p:spTgt spid="3"/>
                                        </p:tgtEl>
                                        <p:attrNameLst>
                                          <p:attrName>style.visibility</p:attrName>
                                        </p:attrNameLst>
                                      </p:cBhvr>
                                      <p:to>
                                        <p:strVal val="visible"/>
                                      </p:to>
                                    </p:set>
                                    <p:animEffect transition="in" filter="wheel(1)">
                                      <p:cBhvr>
                                        <p:cTn id="8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0" grpId="0" animBg="1"/>
      <p:bldP spid="21" grpId="0" animBg="1"/>
      <p:bldP spid="22" grpId="0" animBg="1"/>
      <p:bldP spid="39" grpId="0" animBg="1"/>
      <p:bldP spid="40" grpId="0" animBg="1"/>
      <p:bldP spid="41" grpId="0" animBg="1"/>
      <p:bldP spid="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عنوان 1"/>
          <p:cNvSpPr>
            <a:spLocks noGrp="1"/>
          </p:cNvSpPr>
          <p:nvPr>
            <p:ph type="title"/>
          </p:nvPr>
        </p:nvSpPr>
        <p:spPr>
          <a:xfrm>
            <a:off x="428625" y="0"/>
            <a:ext cx="8229600" cy="785813"/>
          </a:xfrm>
        </p:spPr>
        <p:txBody>
          <a:bodyPr/>
          <a:lstStyle/>
          <a:p>
            <a:pPr eaLnBrk="1" hangingPunct="1"/>
            <a:r>
              <a:rPr lang="ar-SA" altLang="ar-SA" sz="3200" b="1" dirty="0" smtClean="0">
                <a:solidFill>
                  <a:srgbClr val="FF0000"/>
                </a:solidFill>
              </a:rPr>
              <a:t>الدرس الثاني :القيمة كمشكلة فلسفية </a:t>
            </a:r>
            <a:endParaRPr lang="ar-SY" altLang="ar-SA" sz="3200" b="1" dirty="0" smtClean="0">
              <a:solidFill>
                <a:srgbClr val="FF0000"/>
              </a:solidFill>
            </a:endParaRPr>
          </a:p>
        </p:txBody>
      </p:sp>
      <p:sp>
        <p:nvSpPr>
          <p:cNvPr id="10243" name="عنصر نائب للمحتوى 2"/>
          <p:cNvSpPr>
            <a:spLocks noGrp="1"/>
          </p:cNvSpPr>
          <p:nvPr>
            <p:ph idx="1"/>
          </p:nvPr>
        </p:nvSpPr>
        <p:spPr>
          <a:xfrm>
            <a:off x="457200" y="928688"/>
            <a:ext cx="8229600" cy="5197475"/>
          </a:xfrm>
        </p:spPr>
        <p:txBody>
          <a:bodyPr/>
          <a:lstStyle/>
          <a:p>
            <a:pPr eaLnBrk="1" hangingPunct="1"/>
            <a:r>
              <a:rPr lang="ar-SA" altLang="ar-SA" sz="2400" b="1" dirty="0" smtClean="0">
                <a:solidFill>
                  <a:srgbClr val="7030A0"/>
                </a:solidFill>
              </a:rPr>
              <a:t>فلسفة القيم : </a:t>
            </a:r>
          </a:p>
          <a:p>
            <a:pPr eaLnBrk="1" hangingPunct="1"/>
            <a:r>
              <a:rPr lang="ar-SA" altLang="ar-SA" sz="2000" dirty="0" smtClean="0">
                <a:solidFill>
                  <a:srgbClr val="0070C0"/>
                </a:solidFill>
              </a:rPr>
              <a:t>البحث في القيمة أحد موضوعات الفلسفة، لكنّه في الوقت نفسه </a:t>
            </a:r>
            <a:r>
              <a:rPr lang="ar-SA" altLang="ar-SA" sz="2000" b="1" u="sng" dirty="0" smtClean="0">
                <a:solidFill>
                  <a:srgbClr val="FF0066"/>
                </a:solidFill>
              </a:rPr>
              <a:t>موضوعٌ لعلومٍ إنسانيّة</a:t>
            </a:r>
            <a:r>
              <a:rPr lang="ar-SA" altLang="ar-SA" sz="2000" u="sng" dirty="0" smtClean="0">
                <a:solidFill>
                  <a:srgbClr val="FF0066"/>
                </a:solidFill>
              </a:rPr>
              <a:t> </a:t>
            </a:r>
            <a:r>
              <a:rPr lang="ar-SA" altLang="ar-SA" sz="2000" b="1" u="sng" dirty="0" smtClean="0">
                <a:solidFill>
                  <a:srgbClr val="FF0066"/>
                </a:solidFill>
              </a:rPr>
              <a:t>وطبيعيّة</a:t>
            </a:r>
            <a:r>
              <a:rPr lang="ar-SA" altLang="ar-SA" sz="2000" u="sng" dirty="0" smtClean="0">
                <a:solidFill>
                  <a:srgbClr val="FF0066"/>
                </a:solidFill>
              </a:rPr>
              <a:t> أخرى، كعلم النفس وعلم الاجتماع وعلوم الحياة</a:t>
            </a:r>
            <a:r>
              <a:rPr lang="ar-SA" altLang="ar-SA" sz="2000" dirty="0" smtClean="0">
                <a:solidFill>
                  <a:srgbClr val="FF0066"/>
                </a:solidFill>
              </a:rPr>
              <a:t>، </a:t>
            </a:r>
            <a:r>
              <a:rPr lang="ar-SA" altLang="ar-SA" sz="2000" dirty="0" smtClean="0">
                <a:solidFill>
                  <a:srgbClr val="0070C0"/>
                </a:solidFill>
              </a:rPr>
              <a:t>السبب في ذلك أنّ القيمة مرتبطة بالإنسان الذي </a:t>
            </a:r>
            <a:r>
              <a:rPr lang="ar-SA" altLang="ar-SA" sz="2000" b="1" dirty="0" smtClean="0">
                <a:solidFill>
                  <a:srgbClr val="0070C0"/>
                </a:solidFill>
              </a:rPr>
              <a:t>تدرسه علوم مختلفة من جوانب متعددة</a:t>
            </a:r>
            <a:r>
              <a:rPr lang="ar-SA" altLang="ar-SA" sz="2000" dirty="0" smtClean="0">
                <a:solidFill>
                  <a:srgbClr val="0070C0"/>
                </a:solidFill>
              </a:rPr>
              <a:t>، الإحاطة الكاملة بموضوعات القيمة لا تنحصر في مجال معرفيّ دون آخر، يجب تتضافر الفلسفة مع العلوم الأخرى بهدف تحديد مشكلات القيمة ومحاولة وضع حلولها.</a:t>
            </a:r>
            <a:endParaRPr lang="en-US" altLang="ar-SA" sz="2000" dirty="0" smtClean="0">
              <a:solidFill>
                <a:srgbClr val="0070C0"/>
              </a:solidFill>
            </a:endParaRPr>
          </a:p>
          <a:p>
            <a:pPr eaLnBrk="1" hangingPunct="1"/>
            <a:r>
              <a:rPr lang="ar-SA" altLang="ar-SA" sz="2000" dirty="0" smtClean="0">
                <a:solidFill>
                  <a:srgbClr val="0070C0"/>
                </a:solidFill>
              </a:rPr>
              <a:t>من جهة ثانية- ورغم اشتراك علوم مختلفة في دراسة القيمة - فإنّ كلّ علم على </a:t>
            </a:r>
            <a:r>
              <a:rPr lang="ar-SA" altLang="ar-SA" sz="2000" b="1" dirty="0" smtClean="0">
                <a:solidFill>
                  <a:srgbClr val="0070C0"/>
                </a:solidFill>
              </a:rPr>
              <a:t>مشكلات خاصّة تكون وثيقة الصلة به </a:t>
            </a:r>
            <a:r>
              <a:rPr lang="ar-SA" altLang="ar-SA" sz="2000" b="1" dirty="0" smtClean="0">
                <a:solidFill>
                  <a:srgbClr val="FF0066"/>
                </a:solidFill>
              </a:rPr>
              <a:t>, </a:t>
            </a:r>
            <a:r>
              <a:rPr lang="ar-SA" altLang="ar-SA" sz="2000" dirty="0" smtClean="0">
                <a:solidFill>
                  <a:srgbClr val="FF0066"/>
                </a:solidFill>
              </a:rPr>
              <a:t>أ- علم الاجتماع </a:t>
            </a:r>
            <a:r>
              <a:rPr lang="ar-SA" altLang="ar-SA" sz="2000" dirty="0" smtClean="0">
                <a:solidFill>
                  <a:srgbClr val="0070C0"/>
                </a:solidFill>
              </a:rPr>
              <a:t>مثلاً يدرس التعيينات الموضوعيّة للقيم كما هي في </a:t>
            </a:r>
            <a:r>
              <a:rPr lang="ar-SA" altLang="ar-SA" sz="2000" b="1" dirty="0" smtClean="0">
                <a:solidFill>
                  <a:srgbClr val="0070C0"/>
                </a:solidFill>
              </a:rPr>
              <a:t>الواقع الاجتماعيّ</a:t>
            </a:r>
            <a:r>
              <a:rPr lang="ar-SA" altLang="ar-SA" sz="2000" dirty="0" smtClean="0">
                <a:solidFill>
                  <a:srgbClr val="0070C0"/>
                </a:solidFill>
              </a:rPr>
              <a:t>، ولا يتوجّه نحو الدراسة </a:t>
            </a:r>
            <a:r>
              <a:rPr lang="ar-SA" altLang="ar-SA" sz="2000" b="1" dirty="0" smtClean="0">
                <a:solidFill>
                  <a:srgbClr val="0070C0"/>
                </a:solidFill>
              </a:rPr>
              <a:t>النظريّة المجرّدة</a:t>
            </a:r>
            <a:r>
              <a:rPr lang="ar-SA" altLang="ar-SA" sz="2000" dirty="0" smtClean="0">
                <a:solidFill>
                  <a:srgbClr val="0070C0"/>
                </a:solidFill>
              </a:rPr>
              <a:t> لمفهوم القيمة، ب - </a:t>
            </a:r>
            <a:r>
              <a:rPr lang="ar-SA" altLang="ar-SA" sz="2000" dirty="0" smtClean="0">
                <a:solidFill>
                  <a:srgbClr val="FF0066"/>
                </a:solidFill>
              </a:rPr>
              <a:t>علم النفس </a:t>
            </a:r>
            <a:r>
              <a:rPr lang="ar-SA" altLang="ar-SA" sz="2000" dirty="0" smtClean="0">
                <a:solidFill>
                  <a:srgbClr val="0070C0"/>
                </a:solidFill>
              </a:rPr>
              <a:t>يدرس </a:t>
            </a:r>
            <a:r>
              <a:rPr lang="ar-SA" altLang="ar-SA" sz="2000" b="1" dirty="0" smtClean="0">
                <a:solidFill>
                  <a:srgbClr val="0070C0"/>
                </a:solidFill>
              </a:rPr>
              <a:t>السلوك القِيَميّ</a:t>
            </a:r>
            <a:r>
              <a:rPr lang="ar-SA" altLang="ar-SA" sz="2000" dirty="0" smtClean="0">
                <a:solidFill>
                  <a:srgbClr val="0070C0"/>
                </a:solidFill>
              </a:rPr>
              <a:t> عند الإنسان، ويركّز على </a:t>
            </a:r>
            <a:r>
              <a:rPr lang="ar-SA" altLang="ar-SA" sz="2000" b="1" dirty="0" smtClean="0">
                <a:solidFill>
                  <a:srgbClr val="0070C0"/>
                </a:solidFill>
              </a:rPr>
              <a:t>أثر التربيةِ</a:t>
            </a:r>
            <a:r>
              <a:rPr lang="ar-SA" altLang="ar-SA" sz="2000" dirty="0" smtClean="0">
                <a:solidFill>
                  <a:srgbClr val="0070C0"/>
                </a:solidFill>
              </a:rPr>
              <a:t> في اكتساب القيمة ونقلها عبر الأسرة والمدرسة والمجتمع.</a:t>
            </a:r>
            <a:endParaRPr lang="en-US" altLang="ar-SA" sz="2000" dirty="0" smtClean="0">
              <a:solidFill>
                <a:srgbClr val="0070C0"/>
              </a:solidFill>
            </a:endParaRPr>
          </a:p>
          <a:p>
            <a:pPr eaLnBrk="1" hangingPunct="1"/>
            <a:r>
              <a:rPr lang="ar-SA" altLang="ar-SA" sz="2000" dirty="0" smtClean="0">
                <a:solidFill>
                  <a:srgbClr val="0070C0"/>
                </a:solidFill>
              </a:rPr>
              <a:t>ج- </a:t>
            </a:r>
            <a:r>
              <a:rPr lang="ar-SA" altLang="ar-SA" sz="2000" dirty="0" smtClean="0">
                <a:solidFill>
                  <a:srgbClr val="FF0066"/>
                </a:solidFill>
              </a:rPr>
              <a:t>تهتمُّ الفلسفة بالآراء والنظريّات التي توضع حول </a:t>
            </a:r>
            <a:r>
              <a:rPr lang="ar-SA" altLang="ar-SA" sz="2000" b="1" dirty="0" smtClean="0">
                <a:solidFill>
                  <a:srgbClr val="FF0066"/>
                </a:solidFill>
              </a:rPr>
              <a:t>مفهوم القيمة </a:t>
            </a:r>
            <a:r>
              <a:rPr lang="ar-SA" altLang="ar-SA" sz="2000" b="1" dirty="0" smtClean="0">
                <a:solidFill>
                  <a:srgbClr val="0070C0"/>
                </a:solidFill>
              </a:rPr>
              <a:t>وأصلها وخصائصها</a:t>
            </a:r>
            <a:r>
              <a:rPr lang="ar-SA" altLang="ar-SA" sz="2000" dirty="0" smtClean="0">
                <a:solidFill>
                  <a:srgbClr val="0070C0"/>
                </a:solidFill>
              </a:rPr>
              <a:t> </a:t>
            </a:r>
            <a:r>
              <a:rPr lang="ar-SA" altLang="ar-SA" sz="2000" b="1" dirty="0" smtClean="0">
                <a:solidFill>
                  <a:srgbClr val="0070C0"/>
                </a:solidFill>
              </a:rPr>
              <a:t>العامّة</a:t>
            </a:r>
            <a:r>
              <a:rPr lang="ar-SA" altLang="ar-SA" sz="2000" dirty="0" smtClean="0">
                <a:solidFill>
                  <a:srgbClr val="0070C0"/>
                </a:solidFill>
              </a:rPr>
              <a:t>، وتحاول الاستفادة من نتائج العلوم الأخرى في دراسة النشاط القِيَميّ عند الإنسان، ولاسيما أنه نشاط معقد يرتبط بإرادة الإنسان، ومستواه العقليّ، وحاجاته الجسدية، وقيمه الأخلاقيّة، ثم بوعيه بذاته وبالطبيعة والوجود من حوله، ح - </a:t>
            </a:r>
            <a:r>
              <a:rPr lang="ar-SA" altLang="ar-SA" sz="2000" dirty="0" smtClean="0">
                <a:solidFill>
                  <a:srgbClr val="009900"/>
                </a:solidFill>
              </a:rPr>
              <a:t>وتتناول الفلسفة أيضاً </a:t>
            </a:r>
            <a:r>
              <a:rPr lang="ar-SA" altLang="ar-SA" sz="2000" b="1" dirty="0" smtClean="0">
                <a:solidFill>
                  <a:srgbClr val="009900"/>
                </a:solidFill>
              </a:rPr>
              <a:t>المشكلات النظريّة</a:t>
            </a:r>
            <a:r>
              <a:rPr lang="ar-SA" altLang="ar-SA" sz="2000" dirty="0" smtClean="0">
                <a:solidFill>
                  <a:srgbClr val="009900"/>
                </a:solidFill>
              </a:rPr>
              <a:t> </a:t>
            </a:r>
            <a:r>
              <a:rPr lang="ar-SA" altLang="ar-SA" sz="2000" dirty="0" smtClean="0">
                <a:solidFill>
                  <a:srgbClr val="0070C0"/>
                </a:solidFill>
              </a:rPr>
              <a:t>التي ترتبط بمفهوم القيمة، كمشكلة </a:t>
            </a:r>
            <a:r>
              <a:rPr lang="ar-SA" altLang="ar-SA" sz="2000" b="1" dirty="0" smtClean="0">
                <a:solidFill>
                  <a:srgbClr val="0070C0"/>
                </a:solidFill>
              </a:rPr>
              <a:t>الذاتيّة والموضوعيّة</a:t>
            </a:r>
            <a:r>
              <a:rPr lang="ar-SA" altLang="ar-SA" sz="2000" dirty="0" smtClean="0">
                <a:solidFill>
                  <a:srgbClr val="0070C0"/>
                </a:solidFill>
              </a:rPr>
              <a:t>، ومشكلة </a:t>
            </a:r>
            <a:r>
              <a:rPr lang="ar-SA" altLang="ar-SA" sz="2000" b="1" dirty="0" smtClean="0">
                <a:solidFill>
                  <a:srgbClr val="0070C0"/>
                </a:solidFill>
              </a:rPr>
              <a:t>النسبيّة</a:t>
            </a:r>
            <a:r>
              <a:rPr lang="ar-SA" altLang="ar-SA" sz="2000" dirty="0" smtClean="0">
                <a:solidFill>
                  <a:srgbClr val="0070C0"/>
                </a:solidFill>
              </a:rPr>
              <a:t> </a:t>
            </a:r>
            <a:r>
              <a:rPr lang="ar-SA" altLang="ar-SA" sz="2000" b="1" dirty="0" smtClean="0">
                <a:solidFill>
                  <a:srgbClr val="0070C0"/>
                </a:solidFill>
              </a:rPr>
              <a:t>والإطلاق</a:t>
            </a:r>
            <a:r>
              <a:rPr lang="ar-SA" altLang="ar-SA" sz="2000" dirty="0" smtClean="0">
                <a:solidFill>
                  <a:srgbClr val="0070C0"/>
                </a:solidFill>
              </a:rPr>
              <a:t>.</a:t>
            </a:r>
            <a:endParaRPr lang="en-US" altLang="ar-SA" sz="2000" dirty="0" smtClean="0">
              <a:solidFill>
                <a:srgbClr val="0070C0"/>
              </a:solidFill>
            </a:endParaRPr>
          </a:p>
          <a:p>
            <a:pPr eaLnBrk="1" hangingPunct="1"/>
            <a:endParaRPr lang="ar-SY" altLang="ar-SA" sz="2000" dirty="0" smtClean="0"/>
          </a:p>
        </p:txBody>
      </p:sp>
      <p:sp>
        <p:nvSpPr>
          <p:cNvPr id="4" name="عنصر نائب للتاريخ 3"/>
          <p:cNvSpPr>
            <a:spLocks noGrp="1"/>
          </p:cNvSpPr>
          <p:nvPr>
            <p:ph type="dt" sz="quarter" idx="10"/>
          </p:nvPr>
        </p:nvSpPr>
        <p:spPr/>
        <p:txBody>
          <a:bodyPr/>
          <a:lstStyle/>
          <a:p>
            <a:pPr>
              <a:defRPr/>
            </a:pPr>
            <a:fld id="{B0B66595-6FF3-4E63-8B0E-3E460E13694A}" type="datetime8">
              <a:rPr lang="ar-SY"/>
              <a:pPr>
                <a:defRPr/>
              </a:pPr>
              <a:t>08 كانون الثاني، 19</a:t>
            </a:fld>
            <a:endParaRPr lang="ar-SY"/>
          </a:p>
        </p:txBody>
      </p:sp>
      <p:sp>
        <p:nvSpPr>
          <p:cNvPr id="5" name="عنصر نائب للتذييل 4"/>
          <p:cNvSpPr>
            <a:spLocks noGrp="1"/>
          </p:cNvSpPr>
          <p:nvPr>
            <p:ph type="ftr" sz="quarter" idx="11"/>
          </p:nvPr>
        </p:nvSpPr>
        <p:spPr/>
        <p:txBody>
          <a:bodyPr/>
          <a:lstStyle/>
          <a:p>
            <a:pPr>
              <a:defRPr/>
            </a:pPr>
            <a:r>
              <a:rPr lang="ar-SY">
                <a:solidFill>
                  <a:srgbClr val="002060"/>
                </a:solidFill>
              </a:rPr>
              <a:t>المنصة التربوية السورية </a:t>
            </a:r>
            <a:endParaRPr lang="ar-SY" dirty="0">
              <a:solidFill>
                <a:srgbClr val="002060"/>
              </a:solidFill>
            </a:endParaRPr>
          </a:p>
        </p:txBody>
      </p:sp>
      <p:sp>
        <p:nvSpPr>
          <p:cNvPr id="10246" name="عنصر نائب لرقم الشريحة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2E96412E-F3B1-4F87-9802-2A6DD02682F5}" type="slidenum">
              <a:rPr lang="ar-SY" altLang="ar-SA" sz="1200" smtClean="0">
                <a:solidFill>
                  <a:srgbClr val="898989"/>
                </a:solidFill>
              </a:rPr>
              <a:pPr algn="l">
                <a:spcBef>
                  <a:spcPct val="0"/>
                </a:spcBef>
                <a:buFontTx/>
                <a:buNone/>
              </a:pPr>
              <a:t>7</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wipe(down)">
                                      <p:cBhvr>
                                        <p:cTn id="7" dur="5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wipe(down)">
                                      <p:cBhvr>
                                        <p:cTn id="12" dur="500"/>
                                        <p:tgtEl>
                                          <p:spTgt spid="102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Effect transition="in" filter="wipe(down)">
                                      <p:cBhvr>
                                        <p:cTn id="17" dur="500"/>
                                        <p:tgtEl>
                                          <p:spTgt spid="102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243">
                                            <p:txEl>
                                              <p:pRg st="2" end="2"/>
                                            </p:txEl>
                                          </p:spTgt>
                                        </p:tgtEl>
                                        <p:attrNameLst>
                                          <p:attrName>style.visibility</p:attrName>
                                        </p:attrNameLst>
                                      </p:cBhvr>
                                      <p:to>
                                        <p:strVal val="visible"/>
                                      </p:to>
                                    </p:set>
                                    <p:animEffect transition="in" filter="wipe(down)">
                                      <p:cBhvr>
                                        <p:cTn id="22" dur="500"/>
                                        <p:tgtEl>
                                          <p:spTgt spid="1024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243">
                                            <p:txEl>
                                              <p:pRg st="3" end="3"/>
                                            </p:txEl>
                                          </p:spTgt>
                                        </p:tgtEl>
                                        <p:attrNameLst>
                                          <p:attrName>style.visibility</p:attrName>
                                        </p:attrNameLst>
                                      </p:cBhvr>
                                      <p:to>
                                        <p:strVal val="visible"/>
                                      </p:to>
                                    </p:set>
                                    <p:animEffect transition="in" filter="wipe(down)">
                                      <p:cBhvr>
                                        <p:cTn id="27" dur="500"/>
                                        <p:tgtEl>
                                          <p:spTgt spid="102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P spid="1024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عنصر نائب للمحتوى 2"/>
          <p:cNvSpPr>
            <a:spLocks noGrp="1"/>
          </p:cNvSpPr>
          <p:nvPr>
            <p:ph idx="1"/>
          </p:nvPr>
        </p:nvSpPr>
        <p:spPr>
          <a:xfrm>
            <a:off x="457200" y="214313"/>
            <a:ext cx="8229600" cy="5911850"/>
          </a:xfrm>
        </p:spPr>
        <p:txBody>
          <a:bodyPr/>
          <a:lstStyle/>
          <a:p>
            <a:pPr eaLnBrk="1" hangingPunct="1"/>
            <a:r>
              <a:rPr lang="ar-SA" altLang="ar-SA" sz="2000" b="1" dirty="0" smtClean="0">
                <a:solidFill>
                  <a:srgbClr val="FF0000"/>
                </a:solidFill>
              </a:rPr>
              <a:t>ثانياً- القيم بين الموضوعيّة والذاتيّة:</a:t>
            </a:r>
            <a:endParaRPr lang="en-US" altLang="ar-SA" sz="2000" dirty="0" smtClean="0">
              <a:solidFill>
                <a:srgbClr val="FF0000"/>
              </a:solidFill>
            </a:endParaRPr>
          </a:p>
          <a:p>
            <a:pPr eaLnBrk="1" hangingPunct="1"/>
            <a:r>
              <a:rPr lang="ar-SA" altLang="ar-SA" sz="1600" b="1" dirty="0" smtClean="0">
                <a:solidFill>
                  <a:srgbClr val="002060"/>
                </a:solidFill>
              </a:rPr>
              <a:t>البحث في موضوعيّة القيم وذاتيّتها هو بحث في طبيعة وجود القيم، هل القيم موجودة بشكلّ مستقل ومنفصل عن الإنسان؟ أو أنّ وجودها مرتبط بوجوده؟ </a:t>
            </a:r>
          </a:p>
          <a:p>
            <a:pPr eaLnBrk="1" hangingPunct="1"/>
            <a:r>
              <a:rPr lang="ar-SA" altLang="ar-SA" sz="1600" b="1" dirty="0" smtClean="0">
                <a:solidFill>
                  <a:srgbClr val="002060"/>
                </a:solidFill>
              </a:rPr>
              <a:t>هل الإنسان يحمل القيم </a:t>
            </a:r>
            <a:r>
              <a:rPr lang="ar-SA" altLang="ar-SA" sz="1600" b="1" dirty="0" err="1" smtClean="0">
                <a:solidFill>
                  <a:srgbClr val="002060"/>
                </a:solidFill>
              </a:rPr>
              <a:t>ويتمثّلها</a:t>
            </a:r>
            <a:r>
              <a:rPr lang="ar-SA" altLang="ar-SA" sz="1600" b="1" dirty="0" smtClean="0">
                <a:solidFill>
                  <a:srgbClr val="002060"/>
                </a:solidFill>
              </a:rPr>
              <a:t>؟ أو يصنعها ويشكلّها من تلقاء نفسه؟</a:t>
            </a:r>
            <a:endParaRPr lang="en-US" altLang="ar-SA" sz="1600" b="1" dirty="0" smtClean="0">
              <a:solidFill>
                <a:srgbClr val="002060"/>
              </a:solidFill>
            </a:endParaRPr>
          </a:p>
          <a:p>
            <a:pPr eaLnBrk="1" hangingPunct="1"/>
            <a:r>
              <a:rPr lang="ar-SA" altLang="ar-SA" sz="1800" b="1" dirty="0" smtClean="0">
                <a:solidFill>
                  <a:srgbClr val="FF00FF"/>
                </a:solidFill>
              </a:rPr>
              <a:t>النظريّة الموضوعيّة :  </a:t>
            </a:r>
            <a:r>
              <a:rPr lang="ar-SA" altLang="ar-SA" sz="1600" b="1" dirty="0" smtClean="0">
                <a:solidFill>
                  <a:srgbClr val="002060"/>
                </a:solidFill>
              </a:rPr>
              <a:t>يتّفق أنصار النظريّة الموضوعيّة أنّ وجود القيم منفصلٌ ومستقلٌ عن الواقع الإنسانيّ، وأنّ الإنسان يتمثّل القيَم ويخضع لها في أحكامه وسلوكه وذاته، لكنّهم يختلفون في الوقت نفسه حول طبيعة هذا الوجود، </a:t>
            </a:r>
          </a:p>
          <a:p>
            <a:pPr eaLnBrk="1" hangingPunct="1"/>
            <a:r>
              <a:rPr lang="ar-SA" altLang="ar-SA" sz="1600" b="1" dirty="0" smtClean="0">
                <a:solidFill>
                  <a:srgbClr val="009900"/>
                </a:solidFill>
              </a:rPr>
              <a:t>1- أفلاطون </a:t>
            </a:r>
            <a:r>
              <a:rPr lang="ar-SA" altLang="ar-SA" sz="1600" b="1" dirty="0" smtClean="0">
                <a:solidFill>
                  <a:srgbClr val="002060"/>
                </a:solidFill>
              </a:rPr>
              <a:t>القيم (هي الخير والحقّ والجمال) هي مُثُلٌ قائمة بذاتها في "عالم مُفارق" مستقلّ عن العالم الحسيّ.</a:t>
            </a:r>
            <a:endParaRPr lang="en-US" altLang="ar-SA" sz="1600" b="1" dirty="0" smtClean="0">
              <a:solidFill>
                <a:srgbClr val="002060"/>
              </a:solidFill>
            </a:endParaRPr>
          </a:p>
          <a:p>
            <a:pPr eaLnBrk="1" hangingPunct="1"/>
            <a:r>
              <a:rPr lang="ar-SA" altLang="ar-SA" sz="1600" b="1" dirty="0" smtClean="0">
                <a:solidFill>
                  <a:srgbClr val="009900"/>
                </a:solidFill>
              </a:rPr>
              <a:t>2- لافيل </a:t>
            </a:r>
            <a:r>
              <a:rPr lang="ar-SA" altLang="ar-SA" sz="1600" b="1" dirty="0" smtClean="0">
                <a:solidFill>
                  <a:srgbClr val="002060"/>
                </a:solidFill>
              </a:rPr>
              <a:t>في العصر الحديث إلى أنّ وجود القيم لا يرتبط بالإنسان، بل هو خاصيّة ترتبط بالأشياء وتوجد بوساطتها، فتجعل هذه الأشياءَ جديرةً بالوجود ومطلوبة من قِبَلِ الإنسان، </a:t>
            </a:r>
          </a:p>
          <a:p>
            <a:pPr eaLnBrk="1" hangingPunct="1"/>
            <a:r>
              <a:rPr lang="ar-SA" altLang="ar-SA" sz="1600" b="1" dirty="0" smtClean="0">
                <a:solidFill>
                  <a:srgbClr val="002060"/>
                </a:solidFill>
              </a:rPr>
              <a:t>3- أمّا</a:t>
            </a:r>
            <a:r>
              <a:rPr lang="ar-SA" altLang="ar-SA" sz="1600" b="1" dirty="0" smtClean="0">
                <a:solidFill>
                  <a:srgbClr val="009900"/>
                </a:solidFill>
              </a:rPr>
              <a:t> </a:t>
            </a:r>
            <a:r>
              <a:rPr lang="ar-SA" altLang="ar-SA" sz="1600" b="1" dirty="0" err="1" smtClean="0">
                <a:solidFill>
                  <a:srgbClr val="009900"/>
                </a:solidFill>
              </a:rPr>
              <a:t>هارتمان</a:t>
            </a:r>
            <a:r>
              <a:rPr lang="ar-SA" altLang="ar-SA" sz="1600" b="1" dirty="0" smtClean="0">
                <a:solidFill>
                  <a:srgbClr val="009900"/>
                </a:solidFill>
              </a:rPr>
              <a:t> </a:t>
            </a:r>
            <a:r>
              <a:rPr lang="ar-SA" altLang="ar-SA" sz="1600" b="1" dirty="0" smtClean="0">
                <a:solidFill>
                  <a:srgbClr val="002060"/>
                </a:solidFill>
              </a:rPr>
              <a:t>فيرى أنّ القيم موضوعات مثاليّة موجودة بذاتها في مملكة الفكر، ومستقلّة عن تفكير الإنسان ورغباته، لكنها قابلة لإدراك الذوات لها.</a:t>
            </a:r>
          </a:p>
          <a:p>
            <a:pPr eaLnBrk="1" hangingPunct="1"/>
            <a:r>
              <a:rPr lang="ar-SA" altLang="ar-SA" sz="1800" b="1" dirty="0" smtClean="0">
                <a:solidFill>
                  <a:srgbClr val="FF00FF"/>
                </a:solidFill>
              </a:rPr>
              <a:t>النظريّة الذاتيّة:</a:t>
            </a:r>
            <a:endParaRPr lang="en-US" altLang="ar-SA" sz="1800" dirty="0" smtClean="0">
              <a:solidFill>
                <a:srgbClr val="FF00FF"/>
              </a:solidFill>
            </a:endParaRPr>
          </a:p>
          <a:p>
            <a:pPr eaLnBrk="1" hangingPunct="1"/>
            <a:r>
              <a:rPr lang="ar-SA" altLang="ar-SA" sz="1600" b="1" dirty="0" smtClean="0">
                <a:solidFill>
                  <a:srgbClr val="7030A0"/>
                </a:solidFill>
              </a:rPr>
              <a:t>يذهب أنصار هذه النظريّة إلى أنّ القيم ليست خاصيّة مستقلّة في الأشياء، توجّه الإنسان نحو التفاعل معها أو استحسانها أو الخضوع لها، إنّما هي نزعة الإنسان نفسه وعاطفته، فكلّ قيمة هي قيمة بالنسبة إلي، وحين أحكم على عمل ما بأنّه خيّر،  فإنّ هذا الحكم ليس سوى تعبير عن شعوري تجاه هذا العمل بأنّه خيّر، كذلك عندما أحكم أنّ موسيقا بيتهوفن جميلةٌ فإن هذا تأكيدٌ على أنّ شعوري نحوها هو أنّها كذلك بالفعل.</a:t>
            </a:r>
            <a:endParaRPr lang="en-US" altLang="ar-SA" sz="1600" b="1" dirty="0" smtClean="0">
              <a:solidFill>
                <a:srgbClr val="7030A0"/>
              </a:solidFill>
            </a:endParaRPr>
          </a:p>
          <a:p>
            <a:pPr eaLnBrk="1" hangingPunct="1"/>
            <a:r>
              <a:rPr lang="ar-SA" altLang="ar-SA" sz="1600" b="1" dirty="0" smtClean="0">
                <a:solidFill>
                  <a:srgbClr val="7030A0"/>
                </a:solidFill>
              </a:rPr>
              <a:t>ويدافع أنصار النظريّة الذاتيّة عن موقفهم هذا بأنّه لو كانت القيم موضوعيّةً تفرض نفسها على كلّ الذوات، فلن يختلف الناس حول القيم الجماليّة التي تجعل شخصاً ما يحبُّ لوحات سلفادور دالي بينما لا تروق لآخر، ولن يختلف الناس في الأخلاق وقيمها حول الحدود الفاصلة بين التبذير والكرم، أو بين الترشيد والبخل.</a:t>
            </a:r>
            <a:endParaRPr lang="en-US" altLang="ar-SA" sz="1600" b="1" dirty="0" smtClean="0">
              <a:solidFill>
                <a:srgbClr val="7030A0"/>
              </a:solidFill>
            </a:endParaRPr>
          </a:p>
          <a:p>
            <a:pPr eaLnBrk="1" hangingPunct="1"/>
            <a:r>
              <a:rPr lang="ar-SA" altLang="ar-SA" sz="1600" b="1" dirty="0" smtClean="0">
                <a:solidFill>
                  <a:srgbClr val="7030A0"/>
                </a:solidFill>
              </a:rPr>
              <a:t>ولقد كان </a:t>
            </a:r>
            <a:r>
              <a:rPr lang="ar-SA" altLang="ar-SA" sz="1600" b="1" dirty="0" smtClean="0">
                <a:solidFill>
                  <a:srgbClr val="009900"/>
                </a:solidFill>
              </a:rPr>
              <a:t>الفيلسوف الفرنسيّ فولتير </a:t>
            </a:r>
            <a:r>
              <a:rPr lang="ar-SA" altLang="ar-SA" sz="1600" b="1" dirty="0" smtClean="0">
                <a:solidFill>
                  <a:srgbClr val="7030A0"/>
                </a:solidFill>
              </a:rPr>
              <a:t>من أنصار هذه النظريّة عندما أجاب عن سؤال: ما الجميل؟ بالقول إنه ليس ما يطابق معياراً عقليّاً شاملاً، وإنّما هو الشيء الذي يعدّه ذوقي جميلاً.</a:t>
            </a:r>
            <a:endParaRPr lang="ar-SY" altLang="ar-SA" sz="1600" b="1" dirty="0" smtClean="0">
              <a:solidFill>
                <a:srgbClr val="7030A0"/>
              </a:solidFill>
            </a:endParaRPr>
          </a:p>
          <a:p>
            <a:pPr eaLnBrk="1" hangingPunct="1"/>
            <a:endParaRPr lang="en-US" altLang="ar-SA" sz="1600" b="1" dirty="0" smtClean="0">
              <a:solidFill>
                <a:srgbClr val="002060"/>
              </a:solidFill>
            </a:endParaRPr>
          </a:p>
          <a:p>
            <a:pPr eaLnBrk="1" hangingPunct="1">
              <a:buFont typeface="Arial" panose="020B0604020202020204" pitchFamily="34" charset="0"/>
              <a:buNone/>
            </a:pPr>
            <a:endParaRPr lang="en-US" altLang="ar-SA" sz="2000" dirty="0" smtClean="0"/>
          </a:p>
          <a:p>
            <a:pPr eaLnBrk="1" hangingPunct="1"/>
            <a:endParaRPr lang="ar-SY" altLang="ar-SA" sz="2000" dirty="0" smtClean="0"/>
          </a:p>
        </p:txBody>
      </p:sp>
      <p:sp>
        <p:nvSpPr>
          <p:cNvPr id="3" name="عنصر نائب للتاريخ 2"/>
          <p:cNvSpPr>
            <a:spLocks noGrp="1"/>
          </p:cNvSpPr>
          <p:nvPr>
            <p:ph type="dt" sz="quarter" idx="10"/>
          </p:nvPr>
        </p:nvSpPr>
        <p:spPr/>
        <p:txBody>
          <a:bodyPr/>
          <a:lstStyle/>
          <a:p>
            <a:pPr>
              <a:defRPr/>
            </a:pPr>
            <a:fld id="{894D696B-238D-45C9-96E8-FE6218946E46}"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solidFill>
                  <a:srgbClr val="002060"/>
                </a:solidFill>
              </a:rPr>
              <a:t>المنصة التربوية السورية </a:t>
            </a:r>
            <a:endParaRPr lang="ar-SY" dirty="0">
              <a:solidFill>
                <a:srgbClr val="002060"/>
              </a:solidFill>
            </a:endParaRPr>
          </a:p>
        </p:txBody>
      </p:sp>
      <p:sp>
        <p:nvSpPr>
          <p:cNvPr id="11269"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667429AE-BF6D-4D86-BF3A-9FFEB40943B5}" type="slidenum">
              <a:rPr lang="ar-SY" altLang="ar-SA" sz="1200" smtClean="0">
                <a:solidFill>
                  <a:srgbClr val="898989"/>
                </a:solidFill>
              </a:rPr>
              <a:pPr algn="l">
                <a:spcBef>
                  <a:spcPct val="0"/>
                </a:spcBef>
                <a:buFontTx/>
                <a:buNone/>
              </a:pPr>
              <a:t>8</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266">
                                            <p:txEl>
                                              <p:pRg st="0" end="0"/>
                                            </p:txEl>
                                          </p:spTgt>
                                        </p:tgtEl>
                                        <p:attrNameLst>
                                          <p:attrName>style.visibility</p:attrName>
                                        </p:attrNameLst>
                                      </p:cBhvr>
                                      <p:to>
                                        <p:strVal val="visible"/>
                                      </p:to>
                                    </p:set>
                                    <p:animEffect transition="in" filter="wipe(down)">
                                      <p:cBhvr>
                                        <p:cTn id="7" dur="500"/>
                                        <p:tgtEl>
                                          <p:spTgt spid="1126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266">
                                            <p:txEl>
                                              <p:pRg st="1" end="1"/>
                                            </p:txEl>
                                          </p:spTgt>
                                        </p:tgtEl>
                                        <p:attrNameLst>
                                          <p:attrName>style.visibility</p:attrName>
                                        </p:attrNameLst>
                                      </p:cBhvr>
                                      <p:to>
                                        <p:strVal val="visible"/>
                                      </p:to>
                                    </p:set>
                                    <p:animEffect transition="in" filter="wipe(down)">
                                      <p:cBhvr>
                                        <p:cTn id="12" dur="500"/>
                                        <p:tgtEl>
                                          <p:spTgt spid="1126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266">
                                            <p:txEl>
                                              <p:pRg st="2" end="2"/>
                                            </p:txEl>
                                          </p:spTgt>
                                        </p:tgtEl>
                                        <p:attrNameLst>
                                          <p:attrName>style.visibility</p:attrName>
                                        </p:attrNameLst>
                                      </p:cBhvr>
                                      <p:to>
                                        <p:strVal val="visible"/>
                                      </p:to>
                                    </p:set>
                                    <p:animEffect transition="in" filter="wipe(down)">
                                      <p:cBhvr>
                                        <p:cTn id="17" dur="500"/>
                                        <p:tgtEl>
                                          <p:spTgt spid="1126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1266">
                                            <p:txEl>
                                              <p:pRg st="3" end="3"/>
                                            </p:txEl>
                                          </p:spTgt>
                                        </p:tgtEl>
                                        <p:attrNameLst>
                                          <p:attrName>style.visibility</p:attrName>
                                        </p:attrNameLst>
                                      </p:cBhvr>
                                      <p:to>
                                        <p:strVal val="visible"/>
                                      </p:to>
                                    </p:set>
                                    <p:animEffect transition="in" filter="wipe(down)">
                                      <p:cBhvr>
                                        <p:cTn id="22" dur="500"/>
                                        <p:tgtEl>
                                          <p:spTgt spid="1126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266">
                                            <p:txEl>
                                              <p:pRg st="4" end="4"/>
                                            </p:txEl>
                                          </p:spTgt>
                                        </p:tgtEl>
                                        <p:attrNameLst>
                                          <p:attrName>style.visibility</p:attrName>
                                        </p:attrNameLst>
                                      </p:cBhvr>
                                      <p:to>
                                        <p:strVal val="visible"/>
                                      </p:to>
                                    </p:set>
                                    <p:animEffect transition="in" filter="wipe(down)">
                                      <p:cBhvr>
                                        <p:cTn id="27" dur="500"/>
                                        <p:tgtEl>
                                          <p:spTgt spid="1126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1266">
                                            <p:txEl>
                                              <p:pRg st="5" end="5"/>
                                            </p:txEl>
                                          </p:spTgt>
                                        </p:tgtEl>
                                        <p:attrNameLst>
                                          <p:attrName>style.visibility</p:attrName>
                                        </p:attrNameLst>
                                      </p:cBhvr>
                                      <p:to>
                                        <p:strVal val="visible"/>
                                      </p:to>
                                    </p:set>
                                    <p:animEffect transition="in" filter="wipe(down)">
                                      <p:cBhvr>
                                        <p:cTn id="32" dur="500"/>
                                        <p:tgtEl>
                                          <p:spTgt spid="1126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1266">
                                            <p:txEl>
                                              <p:pRg st="6" end="6"/>
                                            </p:txEl>
                                          </p:spTgt>
                                        </p:tgtEl>
                                        <p:attrNameLst>
                                          <p:attrName>style.visibility</p:attrName>
                                        </p:attrNameLst>
                                      </p:cBhvr>
                                      <p:to>
                                        <p:strVal val="visible"/>
                                      </p:to>
                                    </p:set>
                                    <p:animEffect transition="in" filter="wipe(down)">
                                      <p:cBhvr>
                                        <p:cTn id="37" dur="500"/>
                                        <p:tgtEl>
                                          <p:spTgt spid="1126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1266">
                                            <p:txEl>
                                              <p:pRg st="7" end="7"/>
                                            </p:txEl>
                                          </p:spTgt>
                                        </p:tgtEl>
                                        <p:attrNameLst>
                                          <p:attrName>style.visibility</p:attrName>
                                        </p:attrNameLst>
                                      </p:cBhvr>
                                      <p:to>
                                        <p:strVal val="visible"/>
                                      </p:to>
                                    </p:set>
                                    <p:animEffect transition="in" filter="wipe(down)">
                                      <p:cBhvr>
                                        <p:cTn id="42" dur="500"/>
                                        <p:tgtEl>
                                          <p:spTgt spid="1126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1266">
                                            <p:txEl>
                                              <p:pRg st="8" end="8"/>
                                            </p:txEl>
                                          </p:spTgt>
                                        </p:tgtEl>
                                        <p:attrNameLst>
                                          <p:attrName>style.visibility</p:attrName>
                                        </p:attrNameLst>
                                      </p:cBhvr>
                                      <p:to>
                                        <p:strVal val="visible"/>
                                      </p:to>
                                    </p:set>
                                    <p:animEffect transition="in" filter="wipe(down)">
                                      <p:cBhvr>
                                        <p:cTn id="47" dur="500"/>
                                        <p:tgtEl>
                                          <p:spTgt spid="1126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1266">
                                            <p:txEl>
                                              <p:pRg st="9" end="9"/>
                                            </p:txEl>
                                          </p:spTgt>
                                        </p:tgtEl>
                                        <p:attrNameLst>
                                          <p:attrName>style.visibility</p:attrName>
                                        </p:attrNameLst>
                                      </p:cBhvr>
                                      <p:to>
                                        <p:strVal val="visible"/>
                                      </p:to>
                                    </p:set>
                                    <p:animEffect transition="in" filter="wipe(down)">
                                      <p:cBhvr>
                                        <p:cTn id="52" dur="500"/>
                                        <p:tgtEl>
                                          <p:spTgt spid="1126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11266">
                                            <p:txEl>
                                              <p:pRg st="10" end="10"/>
                                            </p:txEl>
                                          </p:spTgt>
                                        </p:tgtEl>
                                        <p:attrNameLst>
                                          <p:attrName>style.visibility</p:attrName>
                                        </p:attrNameLst>
                                      </p:cBhvr>
                                      <p:to>
                                        <p:strVal val="visible"/>
                                      </p:to>
                                    </p:set>
                                    <p:animEffect transition="in" filter="wipe(down)">
                                      <p:cBhvr>
                                        <p:cTn id="57" dur="500"/>
                                        <p:tgtEl>
                                          <p:spTgt spid="1126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عنصر نائب للمحتوى 2"/>
          <p:cNvSpPr>
            <a:spLocks noGrp="1"/>
          </p:cNvSpPr>
          <p:nvPr>
            <p:ph idx="1"/>
          </p:nvPr>
        </p:nvSpPr>
        <p:spPr>
          <a:xfrm>
            <a:off x="457200" y="571500"/>
            <a:ext cx="8229600" cy="5554663"/>
          </a:xfrm>
        </p:spPr>
        <p:txBody>
          <a:bodyPr/>
          <a:lstStyle/>
          <a:p>
            <a:pPr eaLnBrk="1" hangingPunct="1">
              <a:defRPr/>
            </a:pPr>
            <a:r>
              <a:rPr lang="ar-SA" sz="2400" b="1" dirty="0" smtClean="0">
                <a:solidFill>
                  <a:srgbClr val="7030A0"/>
                </a:solidFill>
              </a:rPr>
              <a:t>النظريّة الجدليّة:</a:t>
            </a:r>
            <a:endParaRPr lang="en-US" sz="2400" dirty="0" smtClean="0">
              <a:solidFill>
                <a:srgbClr val="7030A0"/>
              </a:solidFill>
              <a:cs typeface="Arial" pitchFamily="34" charset="0"/>
            </a:endParaRPr>
          </a:p>
          <a:p>
            <a:pPr eaLnBrk="1" hangingPunct="1">
              <a:defRPr/>
            </a:pPr>
            <a:r>
              <a:rPr lang="ar-SA" sz="2400" dirty="0" smtClean="0"/>
              <a:t> </a:t>
            </a:r>
            <a:r>
              <a:rPr lang="ar-SA" sz="2400" dirty="0" smtClean="0">
                <a:solidFill>
                  <a:schemeClr val="accent6">
                    <a:lumMod val="50000"/>
                  </a:schemeClr>
                </a:solidFill>
              </a:rPr>
              <a:t>أنصار النظريّة الجدليّة جمعوا  بين الاتجاهين الذاتيّ والموضوعيّ في نسق واحد، فاتفقوا مع أنصار النظريّة الذاتيّة على أنّ الإنسان هو </a:t>
            </a:r>
            <a:r>
              <a:rPr lang="ar-SA" sz="2400" b="1" dirty="0" smtClean="0">
                <a:solidFill>
                  <a:schemeClr val="accent6">
                    <a:lumMod val="50000"/>
                  </a:schemeClr>
                </a:solidFill>
              </a:rPr>
              <a:t>الكائن الوحيد الذي يبدع القيم</a:t>
            </a:r>
            <a:r>
              <a:rPr lang="ar-SA" sz="2400" dirty="0" smtClean="0">
                <a:solidFill>
                  <a:schemeClr val="accent6">
                    <a:lumMod val="50000"/>
                  </a:schemeClr>
                </a:solidFill>
              </a:rPr>
              <a:t>، لكنّهم أكّدوا أنّ القيم لا تنشأ لدى الإنسان من فراغ، بل هي </a:t>
            </a:r>
            <a:r>
              <a:rPr lang="ar-SA" sz="2400" b="1" dirty="0" smtClean="0">
                <a:solidFill>
                  <a:schemeClr val="accent6">
                    <a:lumMod val="50000"/>
                  </a:schemeClr>
                </a:solidFill>
              </a:rPr>
              <a:t>ثمرة اتصاله بالطبيعة والعالم</a:t>
            </a:r>
            <a:r>
              <a:rPr lang="ar-SA" sz="2400" dirty="0" smtClean="0">
                <a:solidFill>
                  <a:schemeClr val="accent6">
                    <a:lumMod val="50000"/>
                  </a:schemeClr>
                </a:solidFill>
              </a:rPr>
              <a:t> من حوله، لذلك لا تنشأ القيمُ عن تأثير الإنسان فيما حوله فحسب، بل تنشأ أيضاً عن تطوّر وعيه وإدراكه الناتجين عن اتصاله بالعالم الموضوعيّ من حوله.</a:t>
            </a:r>
            <a:endParaRPr lang="en-US" sz="2400" dirty="0" smtClean="0">
              <a:solidFill>
                <a:schemeClr val="accent6">
                  <a:lumMod val="50000"/>
                </a:schemeClr>
              </a:solidFill>
              <a:cs typeface="Arial" pitchFamily="34" charset="0"/>
            </a:endParaRPr>
          </a:p>
          <a:p>
            <a:pPr eaLnBrk="1" hangingPunct="1">
              <a:defRPr/>
            </a:pPr>
            <a:r>
              <a:rPr lang="ar-SA" sz="2400" dirty="0" smtClean="0">
                <a:solidFill>
                  <a:srgbClr val="009900"/>
                </a:solidFill>
              </a:rPr>
              <a:t>أكّد الجدليّون </a:t>
            </a:r>
            <a:r>
              <a:rPr lang="ar-SA" sz="2400" dirty="0" smtClean="0">
                <a:solidFill>
                  <a:schemeClr val="accent6">
                    <a:lumMod val="50000"/>
                  </a:schemeClr>
                </a:solidFill>
              </a:rPr>
              <a:t>أن القيم تنشأ عن </a:t>
            </a:r>
            <a:r>
              <a:rPr lang="ar-SA" sz="2400" b="1" dirty="0" smtClean="0">
                <a:solidFill>
                  <a:schemeClr val="accent6">
                    <a:lumMod val="50000"/>
                  </a:schemeClr>
                </a:solidFill>
              </a:rPr>
              <a:t>فاعليّة</a:t>
            </a:r>
            <a:r>
              <a:rPr lang="ar-SA" sz="2400" dirty="0" smtClean="0">
                <a:solidFill>
                  <a:schemeClr val="accent6">
                    <a:lumMod val="50000"/>
                  </a:schemeClr>
                </a:solidFill>
              </a:rPr>
              <a:t> الإنسان في الوجود </a:t>
            </a:r>
            <a:r>
              <a:rPr lang="ar-SA" sz="2400" b="1" dirty="0" smtClean="0">
                <a:solidFill>
                  <a:schemeClr val="accent6">
                    <a:lumMod val="50000"/>
                  </a:schemeClr>
                </a:solidFill>
              </a:rPr>
              <a:t>وانفعاله</a:t>
            </a:r>
            <a:r>
              <a:rPr lang="ar-SA" sz="2400" dirty="0" smtClean="0">
                <a:solidFill>
                  <a:schemeClr val="accent6">
                    <a:lumMod val="50000"/>
                  </a:schemeClr>
                </a:solidFill>
              </a:rPr>
              <a:t> أمامه، فهي ثمرة هذا التفاعل المستمرّ والمتطوّر، وهذا ما يفسر </a:t>
            </a:r>
            <a:r>
              <a:rPr lang="ar-SA" sz="2400" b="1" dirty="0" smtClean="0">
                <a:solidFill>
                  <a:schemeClr val="accent6">
                    <a:lumMod val="50000"/>
                  </a:schemeClr>
                </a:solidFill>
              </a:rPr>
              <a:t>تبدّل القيم</a:t>
            </a:r>
            <a:r>
              <a:rPr lang="ar-SA" sz="2400" dirty="0" smtClean="0">
                <a:solidFill>
                  <a:schemeClr val="accent6">
                    <a:lumMod val="50000"/>
                  </a:schemeClr>
                </a:solidFill>
              </a:rPr>
              <a:t> </a:t>
            </a:r>
            <a:r>
              <a:rPr lang="ar-SA" sz="2400" b="1" dirty="0" smtClean="0">
                <a:solidFill>
                  <a:schemeClr val="accent6">
                    <a:lumMod val="50000"/>
                  </a:schemeClr>
                </a:solidFill>
              </a:rPr>
              <a:t>وتعدّدها</a:t>
            </a:r>
            <a:r>
              <a:rPr lang="ar-SA" sz="2400" dirty="0" smtClean="0">
                <a:solidFill>
                  <a:schemeClr val="accent6">
                    <a:lumMod val="50000"/>
                  </a:schemeClr>
                </a:solidFill>
              </a:rPr>
              <a:t> في المجتمعات البشريّة، سواء عبر المقارنة بين قيم مجتمعين اثنين في زمن واحد، أو عبر المقارنة بين القيم السائدة في مرحلتين زمنيتين لدى مجتمع واحد.</a:t>
            </a:r>
            <a:endParaRPr lang="en-US" sz="2400" dirty="0" smtClean="0">
              <a:solidFill>
                <a:schemeClr val="accent6">
                  <a:lumMod val="50000"/>
                </a:schemeClr>
              </a:solidFill>
              <a:cs typeface="Arial" pitchFamily="34" charset="0"/>
            </a:endParaRPr>
          </a:p>
          <a:p>
            <a:pPr eaLnBrk="1" hangingPunct="1">
              <a:defRPr/>
            </a:pPr>
            <a:endParaRPr lang="ar-SY" sz="2400" dirty="0" smtClean="0"/>
          </a:p>
        </p:txBody>
      </p:sp>
      <p:sp>
        <p:nvSpPr>
          <p:cNvPr id="3" name="عنصر نائب للتاريخ 2"/>
          <p:cNvSpPr>
            <a:spLocks noGrp="1"/>
          </p:cNvSpPr>
          <p:nvPr>
            <p:ph type="dt" sz="quarter" idx="10"/>
          </p:nvPr>
        </p:nvSpPr>
        <p:spPr/>
        <p:txBody>
          <a:bodyPr/>
          <a:lstStyle/>
          <a:p>
            <a:pPr>
              <a:defRPr/>
            </a:pPr>
            <a:fld id="{DC2B3264-109A-470F-983B-81F79CE7FEA8}" type="datetime8">
              <a:rPr lang="ar-SY"/>
              <a:pPr>
                <a:defRPr/>
              </a:pPr>
              <a:t>08 كانون الثاني، 19</a:t>
            </a:fld>
            <a:endParaRPr lang="ar-SY"/>
          </a:p>
        </p:txBody>
      </p:sp>
      <p:sp>
        <p:nvSpPr>
          <p:cNvPr id="4" name="عنصر نائب للتذييل 3"/>
          <p:cNvSpPr>
            <a:spLocks noGrp="1"/>
          </p:cNvSpPr>
          <p:nvPr>
            <p:ph type="ftr" sz="quarter" idx="11"/>
          </p:nvPr>
        </p:nvSpPr>
        <p:spPr/>
        <p:txBody>
          <a:bodyPr/>
          <a:lstStyle/>
          <a:p>
            <a:pPr>
              <a:defRPr/>
            </a:pPr>
            <a:r>
              <a:rPr lang="ar-SY">
                <a:solidFill>
                  <a:srgbClr val="002060"/>
                </a:solidFill>
              </a:rPr>
              <a:t>المنصة التربوية السورية </a:t>
            </a:r>
            <a:endParaRPr lang="ar-SY" dirty="0">
              <a:solidFill>
                <a:srgbClr val="002060"/>
              </a:solidFill>
            </a:endParaRPr>
          </a:p>
        </p:txBody>
      </p:sp>
      <p:sp>
        <p:nvSpPr>
          <p:cNvPr id="12293" name="عنصر نائب لرقم الشريحة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rtl="1">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rtl="1">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rtl="1">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algn="l">
              <a:spcBef>
                <a:spcPct val="0"/>
              </a:spcBef>
              <a:buFontTx/>
              <a:buNone/>
            </a:pPr>
            <a:fld id="{6736BB71-9A66-4F0E-BA38-6544C06CE2C8}" type="slidenum">
              <a:rPr lang="ar-SY" altLang="ar-SA" sz="1200" smtClean="0">
                <a:solidFill>
                  <a:srgbClr val="898989"/>
                </a:solidFill>
              </a:rPr>
              <a:pPr algn="l">
                <a:spcBef>
                  <a:spcPct val="0"/>
                </a:spcBef>
                <a:buFontTx/>
                <a:buNone/>
              </a:pPr>
              <a:t>9</a:t>
            </a:fld>
            <a:endParaRPr lang="ar-SY" altLang="ar-SA" sz="1200" smtClean="0">
              <a:solidFill>
                <a:srgbClr val="89898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Effect transition="in" filter="wipe(down)">
                                      <p:cBhvr>
                                        <p:cTn id="7" dur="500"/>
                                        <p:tgtEl>
                                          <p:spTgt spid="122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2290">
                                            <p:txEl>
                                              <p:pRg st="1" end="1"/>
                                            </p:txEl>
                                          </p:spTgt>
                                        </p:tgtEl>
                                        <p:attrNameLst>
                                          <p:attrName>style.visibility</p:attrName>
                                        </p:attrNameLst>
                                      </p:cBhvr>
                                      <p:to>
                                        <p:strVal val="visible"/>
                                      </p:to>
                                    </p:set>
                                    <p:animEffect transition="in" filter="wipe(down)">
                                      <p:cBhvr>
                                        <p:cTn id="12" dur="500"/>
                                        <p:tgtEl>
                                          <p:spTgt spid="1229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2290">
                                            <p:txEl>
                                              <p:pRg st="2" end="2"/>
                                            </p:txEl>
                                          </p:spTgt>
                                        </p:tgtEl>
                                        <p:attrNameLst>
                                          <p:attrName>style.visibility</p:attrName>
                                        </p:attrNameLst>
                                      </p:cBhvr>
                                      <p:to>
                                        <p:strVal val="visible"/>
                                      </p:to>
                                    </p:set>
                                    <p:animEffect transition="in" filter="wipe(down)">
                                      <p:cBhvr>
                                        <p:cTn id="17" dur="500"/>
                                        <p:tgtEl>
                                          <p:spTgt spid="1229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1323</TotalTime>
  <Words>6700</Words>
  <Application>Microsoft Office PowerPoint</Application>
  <PresentationFormat>عرض على الشاشة (4:3)</PresentationFormat>
  <Paragraphs>376</Paragraphs>
  <Slides>36</Slides>
  <Notes>0</Notes>
  <HiddenSlides>0</HiddenSlides>
  <MMClips>1</MMClips>
  <ScaleCrop>false</ScaleCrop>
  <HeadingPairs>
    <vt:vector size="6" baseType="variant">
      <vt:variant>
        <vt:lpstr>الخطوط المستخدمة</vt:lpstr>
      </vt:variant>
      <vt:variant>
        <vt:i4>3</vt:i4>
      </vt:variant>
      <vt:variant>
        <vt:lpstr>نسق</vt:lpstr>
      </vt:variant>
      <vt:variant>
        <vt:i4>1</vt:i4>
      </vt:variant>
      <vt:variant>
        <vt:lpstr>عناوين الشرائح</vt:lpstr>
      </vt:variant>
      <vt:variant>
        <vt:i4>36</vt:i4>
      </vt:variant>
    </vt:vector>
  </HeadingPairs>
  <TitlesOfParts>
    <vt:vector size="40" baseType="lpstr">
      <vt:lpstr>Arial</vt:lpstr>
      <vt:lpstr>Calibri</vt:lpstr>
      <vt:lpstr>Times New Roman</vt:lpstr>
      <vt:lpstr>سمة Office</vt:lpstr>
      <vt:lpstr>وحدة القيم </vt:lpstr>
      <vt:lpstr>عرض تقديمي في PowerPoint</vt:lpstr>
      <vt:lpstr>مفهوم القيمة </vt:lpstr>
      <vt:lpstr>القيمة والحكم </vt:lpstr>
      <vt:lpstr>القيمة والفعل </vt:lpstr>
      <vt:lpstr>عرض تقديمي في PowerPoint</vt:lpstr>
      <vt:lpstr>الدرس الثاني :القيمة كمشكلة فلسفية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قضايا فلسفية واجتماعية ونفسية (2 )</dc:title>
  <dc:creator>USER</dc:creator>
  <cp:lastModifiedBy>asus</cp:lastModifiedBy>
  <cp:revision>116</cp:revision>
  <dcterms:created xsi:type="dcterms:W3CDTF">2012-12-27T20:13:18Z</dcterms:created>
  <dcterms:modified xsi:type="dcterms:W3CDTF">2019-01-08T05:36:43Z</dcterms:modified>
</cp:coreProperties>
</file>